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4" r:id="rId3"/>
    <p:sldId id="335" r:id="rId4"/>
    <p:sldId id="383" r:id="rId5"/>
    <p:sldId id="385" r:id="rId6"/>
    <p:sldId id="386" r:id="rId7"/>
    <p:sldId id="387" r:id="rId8"/>
    <p:sldId id="381" r:id="rId9"/>
    <p:sldId id="382" r:id="rId10"/>
    <p:sldId id="327" r:id="rId11"/>
    <p:sldId id="258" r:id="rId12"/>
    <p:sldId id="336" r:id="rId13"/>
    <p:sldId id="377" r:id="rId14"/>
    <p:sldId id="337" r:id="rId15"/>
    <p:sldId id="328" r:id="rId16"/>
    <p:sldId id="259" r:id="rId17"/>
    <p:sldId id="338" r:id="rId18"/>
    <p:sldId id="378" r:id="rId19"/>
    <p:sldId id="339" r:id="rId20"/>
    <p:sldId id="329" r:id="rId21"/>
    <p:sldId id="260" r:id="rId22"/>
    <p:sldId id="340" r:id="rId23"/>
    <p:sldId id="379" r:id="rId24"/>
    <p:sldId id="342" r:id="rId25"/>
    <p:sldId id="343" r:id="rId26"/>
    <p:sldId id="344" r:id="rId27"/>
    <p:sldId id="345" r:id="rId28"/>
    <p:sldId id="346" r:id="rId29"/>
    <p:sldId id="347" r:id="rId30"/>
    <p:sldId id="380" r:id="rId31"/>
    <p:sldId id="330" r:id="rId32"/>
    <p:sldId id="331" r:id="rId33"/>
    <p:sldId id="332" r:id="rId34"/>
    <p:sldId id="274" r:id="rId35"/>
    <p:sldId id="275" r:id="rId36"/>
    <p:sldId id="276" r:id="rId37"/>
    <p:sldId id="333" r:id="rId38"/>
    <p:sldId id="277" r:id="rId39"/>
    <p:sldId id="278" r:id="rId40"/>
    <p:sldId id="279" r:id="rId41"/>
    <p:sldId id="270" r:id="rId42"/>
    <p:sldId id="280" r:id="rId43"/>
    <p:sldId id="281" r:id="rId44"/>
    <p:sldId id="261" r:id="rId45"/>
    <p:sldId id="348" r:id="rId46"/>
    <p:sldId id="349" r:id="rId47"/>
    <p:sldId id="350" r:id="rId48"/>
    <p:sldId id="351" r:id="rId49"/>
    <p:sldId id="273" r:id="rId50"/>
    <p:sldId id="282" r:id="rId51"/>
    <p:sldId id="283" r:id="rId52"/>
    <p:sldId id="286" r:id="rId53"/>
    <p:sldId id="262" r:id="rId54"/>
    <p:sldId id="352" r:id="rId55"/>
    <p:sldId id="353" r:id="rId56"/>
    <p:sldId id="354" r:id="rId57"/>
    <p:sldId id="355" r:id="rId58"/>
    <p:sldId id="287" r:id="rId59"/>
    <p:sldId id="288" r:id="rId60"/>
    <p:sldId id="289" r:id="rId61"/>
    <p:sldId id="290" r:id="rId62"/>
    <p:sldId id="291" r:id="rId63"/>
    <p:sldId id="292" r:id="rId64"/>
    <p:sldId id="293" r:id="rId65"/>
    <p:sldId id="294" r:id="rId66"/>
    <p:sldId id="295" r:id="rId67"/>
    <p:sldId id="263" r:id="rId68"/>
    <p:sldId id="356" r:id="rId69"/>
    <p:sldId id="357" r:id="rId70"/>
    <p:sldId id="358" r:id="rId71"/>
    <p:sldId id="359" r:id="rId72"/>
    <p:sldId id="296" r:id="rId73"/>
    <p:sldId id="297" r:id="rId74"/>
    <p:sldId id="298" r:id="rId75"/>
    <p:sldId id="299" r:id="rId76"/>
    <p:sldId id="264" r:id="rId77"/>
    <p:sldId id="360" r:id="rId78"/>
    <p:sldId id="361" r:id="rId79"/>
    <p:sldId id="362" r:id="rId80"/>
    <p:sldId id="363" r:id="rId81"/>
    <p:sldId id="364" r:id="rId82"/>
    <p:sldId id="300" r:id="rId83"/>
    <p:sldId id="302" r:id="rId84"/>
    <p:sldId id="303" r:id="rId85"/>
    <p:sldId id="304" r:id="rId86"/>
    <p:sldId id="265" r:id="rId87"/>
    <p:sldId id="365" r:id="rId88"/>
    <p:sldId id="376" r:id="rId89"/>
    <p:sldId id="366" r:id="rId90"/>
    <p:sldId id="367" r:id="rId91"/>
    <p:sldId id="307" r:id="rId92"/>
    <p:sldId id="308" r:id="rId93"/>
    <p:sldId id="268" r:id="rId94"/>
    <p:sldId id="368" r:id="rId95"/>
    <p:sldId id="369" r:id="rId96"/>
    <p:sldId id="370" r:id="rId97"/>
    <p:sldId id="309" r:id="rId98"/>
    <p:sldId id="310" r:id="rId99"/>
    <p:sldId id="266" r:id="rId100"/>
    <p:sldId id="371" r:id="rId101"/>
    <p:sldId id="372" r:id="rId102"/>
    <p:sldId id="373" r:id="rId103"/>
    <p:sldId id="374" r:id="rId104"/>
    <p:sldId id="311" r:id="rId105"/>
    <p:sldId id="312" r:id="rId106"/>
    <p:sldId id="313" r:id="rId107"/>
    <p:sldId id="301" r:id="rId108"/>
    <p:sldId id="314" r:id="rId109"/>
    <p:sldId id="315" r:id="rId110"/>
    <p:sldId id="316" r:id="rId111"/>
    <p:sldId id="305" r:id="rId112"/>
    <p:sldId id="306" r:id="rId113"/>
    <p:sldId id="317" r:id="rId114"/>
    <p:sldId id="318" r:id="rId115"/>
    <p:sldId id="319" r:id="rId116"/>
    <p:sldId id="320" r:id="rId117"/>
    <p:sldId id="321" r:id="rId118"/>
    <p:sldId id="267" r:id="rId119"/>
    <p:sldId id="375" r:id="rId120"/>
    <p:sldId id="322" r:id="rId121"/>
    <p:sldId id="323" r:id="rId122"/>
    <p:sldId id="324" r:id="rId123"/>
    <p:sldId id="325" r:id="rId124"/>
    <p:sldId id="269" r:id="rId125"/>
    <p:sldId id="326" r:id="rId1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56212-C81C-40F8-BF6B-056200567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665F4E-0236-4B19-960C-4EE9D41D33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F7CF9-DB87-4D9A-9372-F1F5CFE88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E7D23-0A53-4473-852D-BEC9609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22C9C-E38E-4384-A7CF-3A16BF48D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115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BA8EA-0312-453C-8E2E-7E8650DBA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AAAC64-5D3A-463A-88FC-11D5F1BE5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216A4C-D9A1-4138-8E3C-806EB980E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658335-67B7-410A-9ECD-7002434C9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D8E9F-8162-4A04-9BC8-C841796DE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2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55AD02-F2BF-4ED0-9C51-5F35FD9BDB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A8761F-2D1A-48E7-BD90-76E35C4CF1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6B7189-8C6B-4518-AA13-3497E0C7F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C16B70-6E13-4F2A-B36B-CD8E376C0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7BAC3-B332-4354-8613-3243A04C9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732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8A0B3-EA5C-4B7A-99A0-5C276B618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340AA-47A8-47E6-B0E8-42AA83ACD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635AD-0871-4CEB-B7C9-C7110534F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476D3B-A06C-4846-BDDA-A759EE74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0E846-CF8C-4BD5-9D4E-A2266FF36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818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6182F-0E96-4D41-B8BC-2970A6E8E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CF017F-04EA-4570-8CAD-5235BD6699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828D0-7648-496A-96FA-5E861B76F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3E26D-9AFC-4FE4-9857-D02685F9C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7BE83-CDAB-4C39-A5A9-3BDF9B54E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009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683A1-F8A1-4C47-8ADF-2C9155D6A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8B936A-5439-45E3-8047-CA8EB2A37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5A3B4A-A038-4173-A918-E3D106BDF4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AE3D87-3C64-46A8-AEEA-57E2DABA3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E9DB8D-D2DC-478F-A25F-06D05ECBF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5907A2-95E1-4A8A-9CE3-121E96942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632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E9BE8-528A-4214-9292-DD02833F8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E04CA-7893-4329-9414-7AB8C70EB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0A6D62-D489-4073-A496-5623098F5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8161E9-2443-42E8-9FAD-E444DCE594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74E3AB-537F-4DFE-ADE5-354A713565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2E39C6-AC2D-470D-9C93-171ED23F5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A6CE7A-E78B-440F-A471-37FCD3060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C063A6-E0A1-4219-80DC-D5D711270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91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11E82-D835-40F4-B3B6-4BE8343D0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3657A2-2238-4482-8BC1-802312617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C5FA10-9BCD-4256-9550-85622F4EA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1CBC0-80EB-49ED-A253-8B981A6D2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6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BCCD6E-A55B-4978-9630-5875BCAE4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CA39B-B7D6-467F-83C7-557F6EBF8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2FCFCF-F03F-4408-A060-A6BA6D0C2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705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898D1-2442-4125-AACD-BFB47709E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4ACF-DA13-4871-AB24-6B59EA21F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68F37-7401-406E-97AA-21381DF5EA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46D58-7BA5-4C09-AE05-DF94AD350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6163BF-AF85-4C4F-B9A0-0FF95DF67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9156A-7DCC-4C3D-BB12-527E0E8C8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552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E205A-7D12-4D81-AC54-7E8CF2BFB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18006C-76D5-473B-850E-324349E1B9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1742C5-1C69-4406-AE7C-DF465DD1DB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1335A3-19F9-431A-BFAF-4193B3A80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7A621-B3FF-47AF-86B9-8E641A904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87742-F819-49B4-AC89-9B9D190CE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016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B90A62-CC30-4086-B1CA-380BA1CE6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DA3C63-18B2-4F5A-9295-78901417E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14947-E535-43EF-94D2-6620BE358A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8E2E5-CB45-4D6C-A9F2-916D2DE3ACE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32528-1026-4FD5-918D-DAE242778F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BF997-80CD-4F75-BE43-D5F716D99D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92F71-C900-4FE2-A74A-22191BAED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45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8E5D257-ACE1-4C2A-B702-90216EBBDC34}"/>
              </a:ext>
            </a:extLst>
          </p:cNvPr>
          <p:cNvSpPr txBox="1"/>
          <p:nvPr/>
        </p:nvSpPr>
        <p:spPr>
          <a:xfrm>
            <a:off x="0" y="0"/>
            <a:ext cx="12192000" cy="28007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4400" dirty="0"/>
          </a:p>
          <a:p>
            <a:pPr algn="ctr"/>
            <a:r>
              <a:rPr lang="en-US" sz="4400" dirty="0"/>
              <a:t>LAPORAN EVALUASI DIRI INSTITUSI</a:t>
            </a:r>
          </a:p>
          <a:p>
            <a:pPr algn="ctr"/>
            <a:r>
              <a:rPr lang="en-ID" sz="4400" dirty="0">
                <a:solidFill>
                  <a:schemeClr val="bg1"/>
                </a:solidFill>
              </a:rPr>
              <a:t>PERGURUAN TINGGI AKADEMIK, </a:t>
            </a:r>
            <a:r>
              <a:rPr lang="fi-FI" sz="4400" dirty="0">
                <a:solidFill>
                  <a:schemeClr val="bg1"/>
                </a:solidFill>
              </a:rPr>
              <a:t>PERGURUAN TINGGI NEGERI (PTN) </a:t>
            </a:r>
            <a:r>
              <a:rPr lang="en-US" sz="4400" dirty="0">
                <a:solidFill>
                  <a:schemeClr val="bg1"/>
                </a:solidFill>
              </a:rPr>
              <a:t>BADAN LAYANAN UMUM (BLU)</a:t>
            </a:r>
            <a:endParaRPr lang="en-US" sz="4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BB1629-F24F-4BA4-B552-538D88F43E05}"/>
              </a:ext>
            </a:extLst>
          </p:cNvPr>
          <p:cNvSpPr txBox="1"/>
          <p:nvPr/>
        </p:nvSpPr>
        <p:spPr>
          <a:xfrm>
            <a:off x="0" y="3790950"/>
            <a:ext cx="12192000" cy="21236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FF0000"/>
                </a:solidFill>
              </a:rPr>
              <a:t>Dihimpun</a:t>
            </a:r>
            <a:r>
              <a:rPr lang="en-US" sz="4400" dirty="0">
                <a:solidFill>
                  <a:srgbClr val="FF0000"/>
                </a:solidFill>
              </a:rPr>
              <a:t> oleh SUWITO</a:t>
            </a:r>
          </a:p>
          <a:p>
            <a:pPr algn="ctr"/>
            <a:r>
              <a:rPr lang="en-US" sz="4400" dirty="0">
                <a:solidFill>
                  <a:srgbClr val="FF0000"/>
                </a:solidFill>
              </a:rPr>
              <a:t>0813 1582 3767</a:t>
            </a:r>
          </a:p>
          <a:p>
            <a:pPr algn="ctr"/>
            <a:r>
              <a:rPr lang="en-US" sz="4400" dirty="0">
                <a:solidFill>
                  <a:srgbClr val="FF0000"/>
                </a:solidFill>
              </a:rPr>
              <a:t>swt@uinjkt.ac.id</a:t>
            </a:r>
          </a:p>
        </p:txBody>
      </p:sp>
    </p:spTree>
    <p:extLst>
      <p:ext uri="{BB962C8B-B14F-4D97-AF65-F5344CB8AC3E}">
        <p14:creationId xmlns:p14="http://schemas.microsoft.com/office/powerpoint/2010/main" val="520959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0852"/>
            <a:ext cx="10515600" cy="1325563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1. A. KONDISI EKSTERNAL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6415"/>
            <a:ext cx="10515600" cy="473054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/>
              <a:t>Perguruan</a:t>
            </a:r>
            <a:r>
              <a:rPr lang="en-US" sz="3200" dirty="0"/>
              <a:t> </a:t>
            </a:r>
            <a:r>
              <a:rPr lang="en-US" sz="3200" dirty="0" err="1"/>
              <a:t>tinggi</a:t>
            </a:r>
            <a:r>
              <a:rPr lang="en-US" sz="3200" dirty="0"/>
              <a:t> </a:t>
            </a:r>
            <a:r>
              <a:rPr lang="en-US" sz="3200" dirty="0" err="1"/>
              <a:t>mampu</a:t>
            </a:r>
            <a:r>
              <a:rPr lang="en-US" sz="3200" dirty="0"/>
              <a:t>: </a:t>
            </a:r>
          </a:p>
          <a:p>
            <a:pPr marL="681038" indent="-681038">
              <a:buNone/>
            </a:pPr>
            <a:r>
              <a:rPr lang="en-US" sz="3200" dirty="0"/>
              <a:t>1) 	</a:t>
            </a:r>
            <a:r>
              <a:rPr lang="en-US" sz="3200" dirty="0" err="1"/>
              <a:t>mengidentifikasi</a:t>
            </a:r>
            <a:r>
              <a:rPr lang="en-US" sz="3200" dirty="0"/>
              <a:t> </a:t>
            </a:r>
            <a:r>
              <a:rPr lang="en-US" sz="3200" dirty="0" err="1"/>
              <a:t>kondisi</a:t>
            </a:r>
            <a:r>
              <a:rPr lang="en-US" sz="3200" dirty="0"/>
              <a:t> </a:t>
            </a:r>
            <a:r>
              <a:rPr lang="en-US" sz="3200" dirty="0" err="1"/>
              <a:t>lingkungan</a:t>
            </a:r>
            <a:r>
              <a:rPr lang="en-US" sz="3200" dirty="0"/>
              <a:t> yang </a:t>
            </a:r>
            <a:r>
              <a:rPr lang="en-US" sz="3200" dirty="0" err="1"/>
              <a:t>relevan</a:t>
            </a:r>
            <a:r>
              <a:rPr lang="en-US" sz="3200" dirty="0"/>
              <a:t>, </a:t>
            </a:r>
            <a:r>
              <a:rPr lang="en-US" sz="3200" dirty="0" err="1"/>
              <a:t>komprehensif</a:t>
            </a:r>
            <a:r>
              <a:rPr lang="en-US" sz="3200" dirty="0"/>
              <a:t>, dan </a:t>
            </a:r>
            <a:r>
              <a:rPr lang="en-US" sz="3200" dirty="0" err="1"/>
              <a:t>strategis</a:t>
            </a:r>
            <a:r>
              <a:rPr lang="en-US" sz="3200" dirty="0"/>
              <a:t>, </a:t>
            </a:r>
          </a:p>
          <a:p>
            <a:pPr marL="681038" indent="-681038">
              <a:buNone/>
            </a:pPr>
            <a:r>
              <a:rPr lang="en-US" sz="3200" dirty="0"/>
              <a:t>2) 	</a:t>
            </a:r>
            <a:r>
              <a:rPr lang="en-US" sz="3200" dirty="0" err="1"/>
              <a:t>menetapkan</a:t>
            </a:r>
            <a:r>
              <a:rPr lang="en-US" sz="3200" dirty="0"/>
              <a:t> </a:t>
            </a:r>
            <a:r>
              <a:rPr lang="en-US" sz="3200" dirty="0" err="1"/>
              <a:t>posisi</a:t>
            </a:r>
            <a:r>
              <a:rPr lang="en-US" sz="3200" dirty="0"/>
              <a:t> </a:t>
            </a:r>
            <a:r>
              <a:rPr lang="en-US" sz="3200" dirty="0" err="1"/>
              <a:t>perguruan</a:t>
            </a:r>
            <a:r>
              <a:rPr lang="en-US" sz="3200" dirty="0"/>
              <a:t> </a:t>
            </a:r>
            <a:r>
              <a:rPr lang="en-US" sz="3200" dirty="0" err="1"/>
              <a:t>tinggi</a:t>
            </a:r>
            <a:r>
              <a:rPr lang="en-US" sz="3200" dirty="0"/>
              <a:t> </a:t>
            </a:r>
            <a:r>
              <a:rPr lang="en-US" sz="3200" dirty="0" err="1"/>
              <a:t>relatif</a:t>
            </a:r>
            <a:r>
              <a:rPr lang="en-US" sz="3200" dirty="0"/>
              <a:t> </a:t>
            </a:r>
            <a:r>
              <a:rPr lang="en-US" sz="3200" dirty="0" err="1"/>
              <a:t>terhadap</a:t>
            </a:r>
            <a:r>
              <a:rPr lang="en-US" sz="3200" dirty="0"/>
              <a:t> </a:t>
            </a:r>
            <a:r>
              <a:rPr lang="en-US" sz="3200" dirty="0" err="1"/>
              <a:t>lingkungannya</a:t>
            </a:r>
            <a:r>
              <a:rPr lang="en-US" sz="3200" dirty="0"/>
              <a:t>, 3) </a:t>
            </a:r>
            <a:r>
              <a:rPr lang="en-US" sz="3200" dirty="0" err="1"/>
              <a:t>menggunakan</a:t>
            </a:r>
            <a:r>
              <a:rPr lang="en-US" sz="3200" dirty="0"/>
              <a:t> </a:t>
            </a:r>
            <a:r>
              <a:rPr lang="en-US" sz="3200" dirty="0" err="1"/>
              <a:t>hasil</a:t>
            </a:r>
            <a:r>
              <a:rPr lang="en-US" sz="3200" dirty="0"/>
              <a:t> </a:t>
            </a:r>
            <a:r>
              <a:rPr lang="en-US" sz="3200" dirty="0" err="1"/>
              <a:t>identifikasi</a:t>
            </a:r>
            <a:r>
              <a:rPr lang="en-US" sz="3200" dirty="0"/>
              <a:t> dan </a:t>
            </a:r>
            <a:r>
              <a:rPr lang="en-US" sz="3200" dirty="0" err="1"/>
              <a:t>posisi</a:t>
            </a:r>
            <a:r>
              <a:rPr lang="en-US" sz="3200" dirty="0"/>
              <a:t> yang </a:t>
            </a:r>
            <a:r>
              <a:rPr lang="en-US" sz="3200" dirty="0" err="1"/>
              <a:t>ditetapkan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melakukan</a:t>
            </a:r>
            <a:r>
              <a:rPr lang="en-US" sz="3200" dirty="0"/>
              <a:t> </a:t>
            </a:r>
            <a:r>
              <a:rPr lang="en-US" sz="3200" dirty="0" err="1"/>
              <a:t>analisis</a:t>
            </a:r>
            <a:r>
              <a:rPr lang="en-US" sz="3200" dirty="0"/>
              <a:t> SWOT/</a:t>
            </a:r>
            <a:r>
              <a:rPr lang="en-US" sz="3200" dirty="0" err="1"/>
              <a:t>analisis</a:t>
            </a:r>
            <a:r>
              <a:rPr lang="en-US" sz="3200" dirty="0"/>
              <a:t> lain yang </a:t>
            </a:r>
            <a:r>
              <a:rPr lang="en-US" sz="3200" dirty="0" err="1"/>
              <a:t>relevan</a:t>
            </a:r>
            <a:r>
              <a:rPr lang="en-US" sz="3200" dirty="0"/>
              <a:t>, dan </a:t>
            </a:r>
          </a:p>
          <a:p>
            <a:pPr marL="681038" indent="-681038">
              <a:buNone/>
            </a:pPr>
            <a:r>
              <a:rPr lang="en-US" sz="3200" dirty="0"/>
              <a:t>4) 	</a:t>
            </a:r>
            <a:r>
              <a:rPr lang="en-US" sz="3200" dirty="0" err="1"/>
              <a:t>menghasilkan</a:t>
            </a:r>
            <a:r>
              <a:rPr lang="en-US" sz="3200" dirty="0"/>
              <a:t> program </a:t>
            </a:r>
            <a:r>
              <a:rPr lang="en-US" sz="3200" dirty="0" err="1"/>
              <a:t>pengembangan</a:t>
            </a:r>
            <a:r>
              <a:rPr lang="en-US" sz="3200" dirty="0"/>
              <a:t> yang </a:t>
            </a:r>
            <a:r>
              <a:rPr lang="en-US" sz="3200" dirty="0" err="1"/>
              <a:t>konsisten</a:t>
            </a:r>
            <a:r>
              <a:rPr lang="en-US" sz="3200" dirty="0"/>
              <a:t> </a:t>
            </a:r>
            <a:r>
              <a:rPr lang="en-US" sz="3200" dirty="0" err="1"/>
              <a:t>dengan</a:t>
            </a:r>
            <a:r>
              <a:rPr lang="en-US" sz="3200" dirty="0"/>
              <a:t> </a:t>
            </a:r>
            <a:r>
              <a:rPr lang="en-US" sz="3200" dirty="0" err="1"/>
              <a:t>hasil</a:t>
            </a:r>
            <a:r>
              <a:rPr lang="en-US" sz="3200" dirty="0"/>
              <a:t> </a:t>
            </a:r>
            <a:r>
              <a:rPr lang="en-US" sz="3200" dirty="0" err="1"/>
              <a:t>analisis</a:t>
            </a:r>
            <a:r>
              <a:rPr lang="en-US" sz="3200" dirty="0"/>
              <a:t> SWOT/</a:t>
            </a:r>
            <a:r>
              <a:rPr lang="en-US" sz="3200" dirty="0" err="1"/>
              <a:t>analisis</a:t>
            </a:r>
            <a:r>
              <a:rPr lang="en-US" sz="3200" dirty="0"/>
              <a:t> lain yang </a:t>
            </a:r>
            <a:r>
              <a:rPr lang="en-US" sz="3200" dirty="0" err="1"/>
              <a:t>digunakan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6343892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3D8C6-4608-4D8B-B892-7AB1D5399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619" y="600673"/>
            <a:ext cx="11214339" cy="5817379"/>
          </a:xfrm>
        </p:spPr>
        <p:txBody>
          <a:bodyPr>
            <a:noAutofit/>
          </a:bodyPr>
          <a:lstStyle/>
          <a:p>
            <a:pPr marL="465138" indent="-465138">
              <a:buNone/>
            </a:pPr>
            <a:r>
              <a:rPr lang="en-US" sz="2000" dirty="0"/>
              <a:t>1. 	</a:t>
            </a:r>
            <a:r>
              <a:rPr lang="en-US" sz="2000" dirty="0" err="1">
                <a:solidFill>
                  <a:srgbClr val="FF0000"/>
                </a:solidFill>
              </a:rPr>
              <a:t>Indikator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Kinerja</a:t>
            </a:r>
            <a:r>
              <a:rPr lang="en-US" sz="2000" dirty="0">
                <a:solidFill>
                  <a:srgbClr val="FF0000"/>
                </a:solidFill>
              </a:rPr>
              <a:t> Utama </a:t>
            </a:r>
          </a:p>
          <a:p>
            <a:pPr marL="914400" indent="-449263">
              <a:buAutoNum type="alphaLcParenR"/>
            </a:pPr>
            <a:r>
              <a:rPr lang="en-US" sz="2000" dirty="0">
                <a:solidFill>
                  <a:srgbClr val="FF0000"/>
                </a:solidFill>
              </a:rPr>
              <a:t>Pendidikan  </a:t>
            </a:r>
          </a:p>
          <a:p>
            <a:pPr marL="914400" indent="0">
              <a:buNone/>
            </a:pPr>
            <a:r>
              <a:rPr lang="en-US" sz="2000" dirty="0" err="1"/>
              <a:t>Keberadaan</a:t>
            </a:r>
            <a:r>
              <a:rPr lang="en-US" sz="2000" dirty="0"/>
              <a:t> dan </a:t>
            </a:r>
            <a:r>
              <a:rPr lang="en-US" sz="2000" dirty="0" err="1"/>
              <a:t>implementasi</a:t>
            </a:r>
            <a:r>
              <a:rPr lang="en-US" sz="2000" dirty="0"/>
              <a:t> </a:t>
            </a:r>
            <a:r>
              <a:rPr lang="en-US" sz="2000" dirty="0" err="1"/>
              <a:t>sistem</a:t>
            </a:r>
            <a:r>
              <a:rPr lang="en-US" sz="2000" dirty="0"/>
              <a:t> yang </a:t>
            </a:r>
            <a:r>
              <a:rPr lang="en-US" sz="2000" dirty="0" err="1"/>
              <a:t>menghasilkan</a:t>
            </a:r>
            <a:r>
              <a:rPr lang="en-US" sz="2000" dirty="0"/>
              <a:t> data </a:t>
            </a:r>
            <a:r>
              <a:rPr lang="en-US" sz="2000" dirty="0" err="1"/>
              <a:t>luaran</a:t>
            </a:r>
            <a:r>
              <a:rPr lang="en-US" sz="2000" dirty="0"/>
              <a:t> dan </a:t>
            </a:r>
            <a:r>
              <a:rPr lang="en-US" sz="2000" dirty="0" err="1"/>
              <a:t>capaian</a:t>
            </a:r>
            <a:r>
              <a:rPr lang="en-US" sz="2000" dirty="0"/>
              <a:t> </a:t>
            </a:r>
            <a:r>
              <a:rPr lang="en-US" sz="2000" dirty="0" err="1"/>
              <a:t>pendidikan</a:t>
            </a:r>
            <a:r>
              <a:rPr lang="en-US" sz="2000" dirty="0"/>
              <a:t> yang sahih dan paling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mencakup</a:t>
            </a:r>
            <a:r>
              <a:rPr lang="en-US" sz="2000" dirty="0"/>
              <a:t> IPK, </a:t>
            </a:r>
            <a:r>
              <a:rPr lang="en-US" sz="2000" dirty="0" err="1"/>
              <a:t>prestasi</a:t>
            </a:r>
            <a:r>
              <a:rPr lang="en-US" sz="2000" dirty="0"/>
              <a:t> </a:t>
            </a:r>
            <a:r>
              <a:rPr lang="en-US" sz="2000" dirty="0" err="1"/>
              <a:t>akademik</a:t>
            </a:r>
            <a:r>
              <a:rPr lang="en-US" sz="2000" dirty="0"/>
              <a:t>/non-</a:t>
            </a:r>
            <a:r>
              <a:rPr lang="en-US" sz="2000" dirty="0" err="1"/>
              <a:t>akademik</a:t>
            </a:r>
            <a:r>
              <a:rPr lang="en-US" sz="2000" dirty="0"/>
              <a:t>, masa </a:t>
            </a:r>
            <a:r>
              <a:rPr lang="en-US" sz="2000" dirty="0" err="1"/>
              <a:t>studi</a:t>
            </a:r>
            <a:r>
              <a:rPr lang="en-US" sz="2000" dirty="0"/>
              <a:t>, </a:t>
            </a:r>
            <a:r>
              <a:rPr lang="en-US" sz="2000" dirty="0" err="1"/>
              <a:t>daya</a:t>
            </a:r>
            <a:r>
              <a:rPr lang="en-US" sz="2000" dirty="0"/>
              <a:t> </a:t>
            </a:r>
            <a:r>
              <a:rPr lang="en-US" sz="2000" dirty="0" err="1"/>
              <a:t>saing</a:t>
            </a:r>
            <a:r>
              <a:rPr lang="en-US" sz="2000" dirty="0"/>
              <a:t> </a:t>
            </a:r>
            <a:r>
              <a:rPr lang="en-US" sz="2000" dirty="0" err="1"/>
              <a:t>lulusan</a:t>
            </a:r>
            <a:r>
              <a:rPr lang="en-US" sz="2000" dirty="0"/>
              <a:t> (masa </a:t>
            </a:r>
            <a:r>
              <a:rPr lang="en-US" sz="2000" dirty="0" err="1"/>
              <a:t>tunggu</a:t>
            </a:r>
            <a:r>
              <a:rPr lang="en-US" sz="2000" dirty="0"/>
              <a:t> dan </a:t>
            </a:r>
            <a:r>
              <a:rPr lang="en-US" sz="2000" dirty="0" err="1"/>
              <a:t>kesesuaian</a:t>
            </a:r>
            <a:r>
              <a:rPr lang="en-US" sz="2000" dirty="0"/>
              <a:t> </a:t>
            </a:r>
            <a:r>
              <a:rPr lang="en-US" sz="2000" dirty="0" err="1"/>
              <a:t>bidang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) dan </a:t>
            </a:r>
            <a:r>
              <a:rPr lang="en-US" sz="2000" dirty="0" err="1"/>
              <a:t>kinerja</a:t>
            </a:r>
            <a:r>
              <a:rPr lang="en-US" sz="2000" dirty="0"/>
              <a:t> </a:t>
            </a:r>
            <a:r>
              <a:rPr lang="en-US" sz="2000" dirty="0" err="1"/>
              <a:t>lulusan</a:t>
            </a:r>
            <a:r>
              <a:rPr lang="en-US" sz="2000" dirty="0"/>
              <a:t> (</a:t>
            </a:r>
            <a:r>
              <a:rPr lang="en-US" sz="2000" dirty="0" err="1"/>
              <a:t>kepuasan</a:t>
            </a:r>
            <a:r>
              <a:rPr lang="en-US" sz="2000" dirty="0"/>
              <a:t> </a:t>
            </a:r>
            <a:r>
              <a:rPr lang="en-US" sz="2000" dirty="0" err="1"/>
              <a:t>pengguna</a:t>
            </a:r>
            <a:r>
              <a:rPr lang="en-US" sz="2000" dirty="0"/>
              <a:t> dan </a:t>
            </a:r>
            <a:r>
              <a:rPr lang="en-US" sz="2000" dirty="0" err="1"/>
              <a:t>tempat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), yang </a:t>
            </a:r>
            <a:r>
              <a:rPr lang="en-US" sz="2000" dirty="0" err="1"/>
              <a:t>dikumpulkan</a:t>
            </a:r>
            <a:r>
              <a:rPr lang="en-US" sz="2000" dirty="0"/>
              <a:t>, </a:t>
            </a:r>
            <a:r>
              <a:rPr lang="en-US" sz="2000" dirty="0" err="1"/>
              <a:t>dimonitor</a:t>
            </a:r>
            <a:r>
              <a:rPr lang="en-US" sz="2000" dirty="0"/>
              <a:t>, </a:t>
            </a:r>
            <a:r>
              <a:rPr lang="en-US" sz="2000" dirty="0" err="1"/>
              <a:t>dikaji</a:t>
            </a:r>
            <a:r>
              <a:rPr lang="en-US" sz="2000" dirty="0"/>
              <a:t> dan </a:t>
            </a:r>
            <a:r>
              <a:rPr lang="en-US" sz="2000" dirty="0" err="1"/>
              <a:t>dianalisis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perbaikan</a:t>
            </a:r>
            <a:r>
              <a:rPr lang="en-US" sz="2000" dirty="0"/>
              <a:t> </a:t>
            </a:r>
            <a:r>
              <a:rPr lang="en-US" sz="2000" dirty="0" err="1"/>
              <a:t>berkelanjutan</a:t>
            </a:r>
            <a:r>
              <a:rPr lang="en-US" sz="2000" dirty="0"/>
              <a:t>. </a:t>
            </a:r>
            <a:r>
              <a:rPr lang="en-US" sz="2000" dirty="0" err="1"/>
              <a:t>Analisis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dilakukan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mendalam</a:t>
            </a:r>
            <a:r>
              <a:rPr lang="en-US" sz="2000" dirty="0"/>
              <a:t> dan </a:t>
            </a:r>
            <a:r>
              <a:rPr lang="en-US" sz="2000" dirty="0" err="1"/>
              <a:t>komprehensif</a:t>
            </a:r>
            <a:r>
              <a:rPr lang="en-US" sz="2000" dirty="0"/>
              <a:t> </a:t>
            </a:r>
            <a:r>
              <a:rPr lang="en-US" sz="2000" dirty="0" err="1"/>
              <a:t>terhadap</a:t>
            </a:r>
            <a:r>
              <a:rPr lang="en-US" sz="2000" dirty="0"/>
              <a:t> data yang </a:t>
            </a:r>
            <a:r>
              <a:rPr lang="en-US" sz="2000" dirty="0" err="1"/>
              <a:t>disajikan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LKPT yang paling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meliputi</a:t>
            </a:r>
            <a:r>
              <a:rPr lang="en-US" sz="2000" dirty="0"/>
              <a:t> data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berikut</a:t>
            </a:r>
            <a:r>
              <a:rPr lang="en-US" sz="2000" dirty="0"/>
              <a:t>:</a:t>
            </a:r>
          </a:p>
          <a:p>
            <a:pPr marL="1484313" indent="-569913">
              <a:buNone/>
            </a:pPr>
            <a:r>
              <a:rPr lang="en-US" sz="2000" dirty="0"/>
              <a:t>1) 	</a:t>
            </a:r>
            <a:r>
              <a:rPr lang="en-US" sz="2000" dirty="0" err="1"/>
              <a:t>Capaian</a:t>
            </a:r>
            <a:r>
              <a:rPr lang="en-US" sz="2000" dirty="0"/>
              <a:t> </a:t>
            </a:r>
            <a:r>
              <a:rPr lang="en-US" sz="2000" dirty="0" err="1"/>
              <a:t>pembelajaran</a:t>
            </a:r>
            <a:r>
              <a:rPr lang="en-US" sz="2000" dirty="0"/>
              <a:t> yang </a:t>
            </a:r>
            <a:r>
              <a:rPr lang="en-US" sz="2000" dirty="0" err="1"/>
              <a:t>diukur</a:t>
            </a:r>
            <a:r>
              <a:rPr lang="en-US" sz="2000" dirty="0"/>
              <a:t> </a:t>
            </a:r>
            <a:r>
              <a:rPr lang="en-US" sz="2000" dirty="0" err="1"/>
              <a:t>melalui</a:t>
            </a:r>
            <a:r>
              <a:rPr lang="en-US" sz="2000" dirty="0"/>
              <a:t> </a:t>
            </a:r>
            <a:r>
              <a:rPr lang="en-US" sz="2000" dirty="0" err="1"/>
              <a:t>Indeks</a:t>
            </a:r>
            <a:r>
              <a:rPr lang="en-US" sz="2000" dirty="0"/>
              <a:t> </a:t>
            </a:r>
            <a:r>
              <a:rPr lang="en-US" sz="2000" dirty="0" err="1"/>
              <a:t>Prestasi</a:t>
            </a:r>
            <a:r>
              <a:rPr lang="en-US" sz="2000" dirty="0"/>
              <a:t> </a:t>
            </a:r>
            <a:r>
              <a:rPr lang="en-US" sz="2000" dirty="0" err="1"/>
              <a:t>Kumulatif</a:t>
            </a:r>
            <a:r>
              <a:rPr lang="en-US" sz="2000" dirty="0"/>
              <a:t> (IPK) </a:t>
            </a:r>
            <a:r>
              <a:rPr lang="en-US" sz="2000" dirty="0" err="1"/>
              <a:t>lulusan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5.a.1 LKPT). </a:t>
            </a:r>
          </a:p>
          <a:p>
            <a:pPr marL="1484313" indent="-569913">
              <a:buNone/>
            </a:pPr>
            <a:r>
              <a:rPr lang="en-US" sz="2000" dirty="0"/>
              <a:t>2) 	</a:t>
            </a:r>
            <a:r>
              <a:rPr lang="en-US" sz="2000" dirty="0" err="1"/>
              <a:t>Pengakuan</a:t>
            </a:r>
            <a:r>
              <a:rPr lang="en-US" sz="2000" dirty="0"/>
              <a:t> </a:t>
            </a:r>
            <a:r>
              <a:rPr lang="en-US" sz="2000" dirty="0" err="1"/>
              <a:t>kompetensi</a:t>
            </a:r>
            <a:r>
              <a:rPr lang="en-US" sz="2000" dirty="0"/>
              <a:t> </a:t>
            </a:r>
            <a:r>
              <a:rPr lang="en-US" sz="2000" dirty="0" err="1"/>
              <a:t>lulusan</a:t>
            </a:r>
            <a:r>
              <a:rPr lang="en-US" sz="2000" dirty="0"/>
              <a:t> </a:t>
            </a:r>
            <a:r>
              <a:rPr lang="en-US" sz="2000" dirty="0" err="1"/>
              <a:t>melalui</a:t>
            </a:r>
            <a:r>
              <a:rPr lang="en-US" sz="2000" dirty="0"/>
              <a:t> </a:t>
            </a:r>
            <a:r>
              <a:rPr lang="en-US" sz="2000" dirty="0" err="1"/>
              <a:t>sertifikasi</a:t>
            </a:r>
            <a:r>
              <a:rPr lang="en-US" sz="2000" dirty="0"/>
              <a:t> </a:t>
            </a:r>
            <a:r>
              <a:rPr lang="en-US" sz="2000" dirty="0" err="1"/>
              <a:t>kompetensi</a:t>
            </a:r>
            <a:r>
              <a:rPr lang="en-US" sz="2000" dirty="0"/>
              <a:t>/ </a:t>
            </a:r>
            <a:r>
              <a:rPr lang="en-US" sz="2000" dirty="0" err="1"/>
              <a:t>profesi</a:t>
            </a:r>
            <a:r>
              <a:rPr lang="en-US" sz="2000" dirty="0"/>
              <a:t>/ </a:t>
            </a:r>
            <a:r>
              <a:rPr lang="en-US" sz="2000" dirty="0" err="1"/>
              <a:t>industri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5.a.2 LKPT). Data dan </a:t>
            </a:r>
            <a:r>
              <a:rPr lang="en-US" sz="2000" dirty="0" err="1"/>
              <a:t>analisis</a:t>
            </a:r>
            <a:r>
              <a:rPr lang="en-US" sz="2000" dirty="0"/>
              <a:t> </a:t>
            </a:r>
            <a:r>
              <a:rPr lang="en-US" sz="2000" dirty="0" err="1"/>
              <a:t>disampaikan</a:t>
            </a:r>
            <a:r>
              <a:rPr lang="en-US" sz="2000" dirty="0"/>
              <a:t> oleh </a:t>
            </a:r>
            <a:r>
              <a:rPr lang="en-US" sz="2000" dirty="0" err="1"/>
              <a:t>pengusul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perguruan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 </a:t>
            </a:r>
            <a:r>
              <a:rPr lang="en-US" sz="2000" dirty="0" err="1"/>
              <a:t>vokasi</a:t>
            </a:r>
            <a:r>
              <a:rPr lang="en-US" sz="2000" dirty="0"/>
              <a:t>. </a:t>
            </a:r>
          </a:p>
          <a:p>
            <a:pPr marL="1484313" indent="-569913">
              <a:buNone/>
            </a:pPr>
            <a:r>
              <a:rPr lang="en-US" sz="2000" dirty="0"/>
              <a:t>3) 	</a:t>
            </a:r>
            <a:r>
              <a:rPr lang="en-US" sz="2000" dirty="0" err="1"/>
              <a:t>Prestasi</a:t>
            </a:r>
            <a:r>
              <a:rPr lang="en-US" sz="2000" dirty="0"/>
              <a:t> </a:t>
            </a:r>
            <a:r>
              <a:rPr lang="en-US" sz="2000" dirty="0" err="1"/>
              <a:t>akademik</a:t>
            </a:r>
            <a:r>
              <a:rPr lang="en-US" sz="2000" dirty="0"/>
              <a:t> </a:t>
            </a:r>
            <a:r>
              <a:rPr lang="en-US" sz="2000" dirty="0" err="1"/>
              <a:t>mahasiswa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5.b.1 LKPT) dan </a:t>
            </a:r>
            <a:r>
              <a:rPr lang="en-US" sz="2000" dirty="0" err="1"/>
              <a:t>prestasi</a:t>
            </a:r>
            <a:r>
              <a:rPr lang="en-US" sz="2000" dirty="0"/>
              <a:t> non-</a:t>
            </a:r>
            <a:r>
              <a:rPr lang="en-US" sz="2000" dirty="0" err="1"/>
              <a:t>akademik</a:t>
            </a:r>
            <a:r>
              <a:rPr lang="en-US" sz="2000" dirty="0"/>
              <a:t> </a:t>
            </a:r>
            <a:r>
              <a:rPr lang="en-US" sz="2000" dirty="0" err="1"/>
              <a:t>mahasiswa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5.b.2 LKPT). </a:t>
            </a:r>
          </a:p>
          <a:p>
            <a:pPr marL="1484313" indent="-569913">
              <a:buNone/>
            </a:pPr>
            <a:r>
              <a:rPr lang="en-US" sz="2000" dirty="0"/>
              <a:t>4) 	</a:t>
            </a:r>
            <a:r>
              <a:rPr lang="en-US" sz="2000" dirty="0" err="1"/>
              <a:t>Efektivitas</a:t>
            </a:r>
            <a:r>
              <a:rPr lang="en-US" sz="2000" dirty="0"/>
              <a:t> dan </a:t>
            </a:r>
            <a:r>
              <a:rPr lang="en-US" sz="2000" dirty="0" err="1"/>
              <a:t>produktivitas</a:t>
            </a:r>
            <a:r>
              <a:rPr lang="en-US" sz="2000" dirty="0"/>
              <a:t> </a:t>
            </a:r>
            <a:r>
              <a:rPr lang="en-US" sz="2000" dirty="0" err="1"/>
              <a:t>pendidikan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5.c.1, </a:t>
            </a:r>
            <a:r>
              <a:rPr lang="en-US" sz="2000" dirty="0" err="1"/>
              <a:t>Tabel</a:t>
            </a:r>
            <a:r>
              <a:rPr lang="en-US" sz="2000" dirty="0"/>
              <a:t> 5.c.2 a </a:t>
            </a:r>
            <a:r>
              <a:rPr lang="en-US" sz="2000" dirty="0" err="1"/>
              <a:t>s.d.</a:t>
            </a:r>
            <a:r>
              <a:rPr lang="en-US" sz="2000" dirty="0"/>
              <a:t> h LKPT). </a:t>
            </a:r>
          </a:p>
          <a:p>
            <a:pPr marL="1484313" indent="-569913">
              <a:buNone/>
            </a:pPr>
            <a:r>
              <a:rPr lang="en-US" sz="2000" dirty="0"/>
              <a:t>5) 	</a:t>
            </a:r>
            <a:r>
              <a:rPr lang="en-US" sz="2000" dirty="0" err="1"/>
              <a:t>Daya</a:t>
            </a:r>
            <a:r>
              <a:rPr lang="en-US" sz="2000" dirty="0"/>
              <a:t> </a:t>
            </a:r>
            <a:r>
              <a:rPr lang="en-US" sz="2000" dirty="0" err="1"/>
              <a:t>saing</a:t>
            </a:r>
            <a:r>
              <a:rPr lang="en-US" sz="2000" dirty="0"/>
              <a:t> </a:t>
            </a:r>
            <a:r>
              <a:rPr lang="en-US" sz="2000" dirty="0" err="1"/>
              <a:t>lulusan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5.d.1 dan </a:t>
            </a:r>
            <a:r>
              <a:rPr lang="en-US" sz="2000" dirty="0" err="1"/>
              <a:t>Tabel</a:t>
            </a:r>
            <a:r>
              <a:rPr lang="en-US" sz="2000" dirty="0"/>
              <a:t> 5.d.2 LKPT). 6) </a:t>
            </a:r>
            <a:r>
              <a:rPr lang="en-US" sz="2000" dirty="0" err="1"/>
              <a:t>Kinerja</a:t>
            </a:r>
            <a:r>
              <a:rPr lang="en-US" sz="2000" dirty="0"/>
              <a:t> </a:t>
            </a:r>
            <a:r>
              <a:rPr lang="en-US" sz="2000" dirty="0" err="1"/>
              <a:t>lulusan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5.e.1 dan </a:t>
            </a:r>
            <a:r>
              <a:rPr lang="en-US" sz="2000" dirty="0" err="1"/>
              <a:t>Tabel</a:t>
            </a:r>
            <a:r>
              <a:rPr lang="en-US" sz="2000" dirty="0"/>
              <a:t> 5.e.2 LKPT).</a:t>
            </a:r>
          </a:p>
        </p:txBody>
      </p:sp>
    </p:spTree>
    <p:extLst>
      <p:ext uri="{BB962C8B-B14F-4D97-AF65-F5344CB8AC3E}">
        <p14:creationId xmlns:p14="http://schemas.microsoft.com/office/powerpoint/2010/main" val="77782357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AC866-E72E-4B72-B6FE-7BE4608A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915" y="459926"/>
            <a:ext cx="10760734" cy="5938148"/>
          </a:xfrm>
        </p:spPr>
        <p:txBody>
          <a:bodyPr>
            <a:noAutofit/>
          </a:bodyPr>
          <a:lstStyle/>
          <a:p>
            <a:pPr marL="569913" indent="-569913">
              <a:buNone/>
            </a:pPr>
            <a:r>
              <a:rPr lang="en-US" sz="2300" dirty="0"/>
              <a:t>b) 	</a:t>
            </a:r>
            <a:r>
              <a:rPr lang="en-US" sz="2300" dirty="0" err="1">
                <a:solidFill>
                  <a:srgbClr val="FF0000"/>
                </a:solidFill>
              </a:rPr>
              <a:t>Penelitian</a:t>
            </a:r>
            <a:r>
              <a:rPr lang="en-US" sz="2300" dirty="0">
                <a:solidFill>
                  <a:srgbClr val="FF0000"/>
                </a:solidFill>
              </a:rPr>
              <a:t> dan </a:t>
            </a:r>
            <a:r>
              <a:rPr lang="en-US" sz="2300" dirty="0" err="1">
                <a:solidFill>
                  <a:srgbClr val="FF0000"/>
                </a:solidFill>
              </a:rPr>
              <a:t>Pengabdian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  <a:r>
              <a:rPr lang="en-US" sz="2300" dirty="0" err="1">
                <a:solidFill>
                  <a:srgbClr val="FF0000"/>
                </a:solidFill>
              </a:rPr>
              <a:t>kepada</a:t>
            </a:r>
            <a:r>
              <a:rPr lang="en-US" sz="2300" dirty="0">
                <a:solidFill>
                  <a:srgbClr val="FF0000"/>
                </a:solidFill>
              </a:rPr>
              <a:t> Masyarakat</a:t>
            </a:r>
            <a:r>
              <a:rPr lang="en-US" sz="2300" dirty="0"/>
              <a:t>.  </a:t>
            </a:r>
          </a:p>
          <a:p>
            <a:pPr marL="569913" indent="0">
              <a:buNone/>
            </a:pPr>
            <a:r>
              <a:rPr lang="en-US" sz="2300" dirty="0" err="1"/>
              <a:t>Berisi</a:t>
            </a:r>
            <a:r>
              <a:rPr lang="en-US" sz="2300" dirty="0"/>
              <a:t> data </a:t>
            </a:r>
            <a:r>
              <a:rPr lang="en-US" sz="2300" dirty="0" err="1"/>
              <a:t>publikasi</a:t>
            </a:r>
            <a:r>
              <a:rPr lang="en-US" sz="2300" dirty="0"/>
              <a:t>, </a:t>
            </a:r>
            <a:r>
              <a:rPr lang="en-US" sz="2300" dirty="0" err="1"/>
              <a:t>sitasi</a:t>
            </a:r>
            <a:r>
              <a:rPr lang="en-US" sz="2300" dirty="0"/>
              <a:t> dan </a:t>
            </a:r>
            <a:r>
              <a:rPr lang="en-US" sz="2300" dirty="0" err="1"/>
              <a:t>luaran</a:t>
            </a:r>
            <a:r>
              <a:rPr lang="en-US" sz="2300" dirty="0"/>
              <a:t> </a:t>
            </a:r>
            <a:r>
              <a:rPr lang="en-US" sz="2300" dirty="0" err="1"/>
              <a:t>penelitian</a:t>
            </a:r>
            <a:r>
              <a:rPr lang="en-US" sz="2300" dirty="0"/>
              <a:t> yang sahih, yang </a:t>
            </a:r>
            <a:r>
              <a:rPr lang="en-US" sz="2300" dirty="0" err="1"/>
              <a:t>dikumpulkan</a:t>
            </a:r>
            <a:r>
              <a:rPr lang="en-US" sz="2300" dirty="0"/>
              <a:t>, </a:t>
            </a:r>
            <a:r>
              <a:rPr lang="en-US" sz="2300" dirty="0" err="1"/>
              <a:t>dimonitor</a:t>
            </a:r>
            <a:r>
              <a:rPr lang="en-US" sz="2300" dirty="0"/>
              <a:t>, </a:t>
            </a:r>
            <a:r>
              <a:rPr lang="en-US" sz="2300" dirty="0" err="1"/>
              <a:t>dikaji</a:t>
            </a:r>
            <a:r>
              <a:rPr lang="en-US" sz="2300" dirty="0"/>
              <a:t> dan </a:t>
            </a:r>
            <a:r>
              <a:rPr lang="en-US" sz="2300" dirty="0" err="1"/>
              <a:t>dianalisis</a:t>
            </a:r>
            <a:r>
              <a:rPr lang="en-US" sz="2300" dirty="0"/>
              <a:t> </a:t>
            </a:r>
            <a:r>
              <a:rPr lang="en-US" sz="2300" dirty="0" err="1"/>
              <a:t>untuk</a:t>
            </a:r>
            <a:r>
              <a:rPr lang="en-US" sz="2300" dirty="0"/>
              <a:t> </a:t>
            </a:r>
            <a:r>
              <a:rPr lang="en-US" sz="2300" dirty="0" err="1"/>
              <a:t>perbaikan</a:t>
            </a:r>
            <a:r>
              <a:rPr lang="en-US" sz="2300" dirty="0"/>
              <a:t> </a:t>
            </a:r>
            <a:r>
              <a:rPr lang="en-US" sz="2300" dirty="0" err="1"/>
              <a:t>berkelanjutan</a:t>
            </a:r>
            <a:r>
              <a:rPr lang="en-US" sz="2300" dirty="0"/>
              <a:t>. </a:t>
            </a:r>
            <a:r>
              <a:rPr lang="en-US" sz="2300" dirty="0" err="1"/>
              <a:t>Analisis</a:t>
            </a:r>
            <a:r>
              <a:rPr lang="en-US" sz="2300" dirty="0"/>
              <a:t> </a:t>
            </a:r>
            <a:r>
              <a:rPr lang="en-US" sz="2300" dirty="0" err="1"/>
              <a:t>harus</a:t>
            </a:r>
            <a:r>
              <a:rPr lang="en-US" sz="2300" dirty="0"/>
              <a:t> </a:t>
            </a:r>
            <a:r>
              <a:rPr lang="en-US" sz="2300" dirty="0" err="1"/>
              <a:t>dilakukan</a:t>
            </a:r>
            <a:r>
              <a:rPr lang="en-US" sz="2300" dirty="0"/>
              <a:t> </a:t>
            </a:r>
            <a:r>
              <a:rPr lang="en-US" sz="2300" dirty="0" err="1"/>
              <a:t>secara</a:t>
            </a:r>
            <a:r>
              <a:rPr lang="en-US" sz="2300" dirty="0"/>
              <a:t> </a:t>
            </a:r>
            <a:r>
              <a:rPr lang="en-US" sz="2300" dirty="0" err="1"/>
              <a:t>mendalam</a:t>
            </a:r>
            <a:r>
              <a:rPr lang="en-US" sz="2300" dirty="0"/>
              <a:t> dan </a:t>
            </a:r>
            <a:r>
              <a:rPr lang="en-US" sz="2300" dirty="0" err="1"/>
              <a:t>komprehensif</a:t>
            </a:r>
            <a:r>
              <a:rPr lang="en-US" sz="2300" dirty="0"/>
              <a:t> </a:t>
            </a:r>
            <a:r>
              <a:rPr lang="en-US" sz="2300" dirty="0" err="1"/>
              <a:t>terhadap</a:t>
            </a:r>
            <a:r>
              <a:rPr lang="en-US" sz="2300" dirty="0"/>
              <a:t> data-data yang </a:t>
            </a:r>
            <a:r>
              <a:rPr lang="en-US" sz="2300" dirty="0" err="1"/>
              <a:t>disajikan</a:t>
            </a:r>
            <a:r>
              <a:rPr lang="en-US" sz="2300" dirty="0"/>
              <a:t> </a:t>
            </a:r>
            <a:r>
              <a:rPr lang="en-US" sz="2300" dirty="0" err="1"/>
              <a:t>dalam</a:t>
            </a:r>
            <a:r>
              <a:rPr lang="en-US" sz="2300" dirty="0"/>
              <a:t> LKPT </a:t>
            </a:r>
            <a:r>
              <a:rPr lang="en-US" sz="2300" dirty="0" err="1"/>
              <a:t>seperti</a:t>
            </a:r>
            <a:r>
              <a:rPr lang="en-US" sz="2300" dirty="0"/>
              <a:t>: </a:t>
            </a:r>
          </a:p>
          <a:p>
            <a:pPr marL="1084263" indent="-514350">
              <a:buAutoNum type="arabicParenR"/>
            </a:pPr>
            <a:r>
              <a:rPr lang="en-US" sz="2300" dirty="0" err="1"/>
              <a:t>Publikasi</a:t>
            </a:r>
            <a:r>
              <a:rPr lang="en-US" sz="2300" dirty="0"/>
              <a:t> </a:t>
            </a:r>
            <a:r>
              <a:rPr lang="en-US" sz="2300" dirty="0" err="1"/>
              <a:t>Ilmiah</a:t>
            </a:r>
            <a:r>
              <a:rPr lang="en-US" sz="2300" dirty="0"/>
              <a:t> (</a:t>
            </a:r>
            <a:r>
              <a:rPr lang="en-US" sz="2300" dirty="0" err="1"/>
              <a:t>Tabel</a:t>
            </a:r>
            <a:r>
              <a:rPr lang="en-US" sz="2300" dirty="0"/>
              <a:t> 5.f LKPT). </a:t>
            </a:r>
          </a:p>
          <a:p>
            <a:pPr marL="1084263" indent="-514350">
              <a:buAutoNum type="arabicParenR"/>
            </a:pPr>
            <a:r>
              <a:rPr lang="en-US" sz="2300" dirty="0" err="1"/>
              <a:t>Sitasi</a:t>
            </a:r>
            <a:r>
              <a:rPr lang="en-US" sz="2300" dirty="0"/>
              <a:t> </a:t>
            </a:r>
            <a:r>
              <a:rPr lang="en-US" sz="2300" dirty="0" err="1"/>
              <a:t>Karya</a:t>
            </a:r>
            <a:r>
              <a:rPr lang="en-US" sz="2300" dirty="0"/>
              <a:t> </a:t>
            </a:r>
            <a:r>
              <a:rPr lang="en-US" sz="2300" dirty="0" err="1"/>
              <a:t>Ilmiah</a:t>
            </a:r>
            <a:r>
              <a:rPr lang="en-US" sz="2300" dirty="0"/>
              <a:t> (</a:t>
            </a:r>
            <a:r>
              <a:rPr lang="en-US" sz="2300" dirty="0" err="1"/>
              <a:t>Tabel</a:t>
            </a:r>
            <a:r>
              <a:rPr lang="en-US" sz="2300" dirty="0"/>
              <a:t> 5.g LKPT). Data dan </a:t>
            </a:r>
            <a:r>
              <a:rPr lang="en-US" sz="2300" dirty="0" err="1"/>
              <a:t>analisis</a:t>
            </a:r>
            <a:r>
              <a:rPr lang="en-US" sz="2300" dirty="0"/>
              <a:t> </a:t>
            </a:r>
            <a:r>
              <a:rPr lang="en-US" sz="2300" dirty="0" err="1"/>
              <a:t>disampaikan</a:t>
            </a:r>
            <a:r>
              <a:rPr lang="en-US" sz="2300" dirty="0"/>
              <a:t> oleh </a:t>
            </a:r>
            <a:r>
              <a:rPr lang="en-US" sz="2300" dirty="0" err="1"/>
              <a:t>pengusul</a:t>
            </a:r>
            <a:r>
              <a:rPr lang="en-US" sz="2300" dirty="0"/>
              <a:t> </a:t>
            </a:r>
            <a:r>
              <a:rPr lang="en-US" sz="2300" dirty="0" err="1"/>
              <a:t>dari</a:t>
            </a:r>
            <a:r>
              <a:rPr lang="en-US" sz="2300" dirty="0"/>
              <a:t> </a:t>
            </a:r>
            <a:r>
              <a:rPr lang="en-US" sz="2300" dirty="0" err="1"/>
              <a:t>perguruan</a:t>
            </a:r>
            <a:r>
              <a:rPr lang="en-US" sz="2300" dirty="0"/>
              <a:t> </a:t>
            </a:r>
            <a:r>
              <a:rPr lang="en-US" sz="2300" dirty="0" err="1"/>
              <a:t>tinggi</a:t>
            </a:r>
            <a:r>
              <a:rPr lang="en-US" sz="2300" dirty="0"/>
              <a:t> </a:t>
            </a:r>
            <a:r>
              <a:rPr lang="en-US" sz="2300" dirty="0" err="1"/>
              <a:t>akademik</a:t>
            </a:r>
            <a:r>
              <a:rPr lang="en-US" sz="2300" dirty="0"/>
              <a:t>. </a:t>
            </a:r>
          </a:p>
          <a:p>
            <a:pPr marL="1084263" indent="-514350">
              <a:buAutoNum type="arabicParenR"/>
            </a:pPr>
            <a:r>
              <a:rPr lang="en-US" sz="2300" dirty="0" err="1"/>
              <a:t>Produk</a:t>
            </a:r>
            <a:r>
              <a:rPr lang="en-US" sz="2300" dirty="0"/>
              <a:t>/</a:t>
            </a:r>
            <a:r>
              <a:rPr lang="en-US" sz="2300" dirty="0" err="1"/>
              <a:t>Jasa</a:t>
            </a:r>
            <a:r>
              <a:rPr lang="en-US" sz="2300" dirty="0"/>
              <a:t> yang </a:t>
            </a:r>
            <a:r>
              <a:rPr lang="en-US" sz="2300" dirty="0" err="1"/>
              <a:t>Diadopsi</a:t>
            </a:r>
            <a:r>
              <a:rPr lang="en-US" sz="2300" dirty="0"/>
              <a:t> oleh </a:t>
            </a:r>
            <a:r>
              <a:rPr lang="en-US" sz="2300" dirty="0" err="1"/>
              <a:t>Industri</a:t>
            </a:r>
            <a:r>
              <a:rPr lang="en-US" sz="2300" dirty="0"/>
              <a:t>/Masyarakat (</a:t>
            </a:r>
            <a:r>
              <a:rPr lang="en-US" sz="2300" dirty="0" err="1"/>
              <a:t>Tabel</a:t>
            </a:r>
            <a:r>
              <a:rPr lang="en-US" sz="2300" dirty="0"/>
              <a:t> 5.g LKPT). Data dan </a:t>
            </a:r>
            <a:r>
              <a:rPr lang="en-US" sz="2300" dirty="0" err="1"/>
              <a:t>analisis</a:t>
            </a:r>
            <a:r>
              <a:rPr lang="en-US" sz="2300" dirty="0"/>
              <a:t> </a:t>
            </a:r>
            <a:r>
              <a:rPr lang="en-US" sz="2300" dirty="0" err="1"/>
              <a:t>disampaikan</a:t>
            </a:r>
            <a:r>
              <a:rPr lang="en-US" sz="2300" dirty="0"/>
              <a:t> oleh </a:t>
            </a:r>
            <a:r>
              <a:rPr lang="en-US" sz="2300" dirty="0" err="1"/>
              <a:t>pengusul</a:t>
            </a:r>
            <a:r>
              <a:rPr lang="en-US" sz="2300" dirty="0"/>
              <a:t> </a:t>
            </a:r>
            <a:r>
              <a:rPr lang="en-US" sz="2300" dirty="0" err="1"/>
              <a:t>dari</a:t>
            </a:r>
            <a:r>
              <a:rPr lang="en-US" sz="2300" dirty="0"/>
              <a:t> </a:t>
            </a:r>
            <a:r>
              <a:rPr lang="en-US" sz="2300" dirty="0" err="1"/>
              <a:t>perguruan</a:t>
            </a:r>
            <a:r>
              <a:rPr lang="en-US" sz="2300" dirty="0"/>
              <a:t> </a:t>
            </a:r>
            <a:r>
              <a:rPr lang="en-US" sz="2300" dirty="0" err="1"/>
              <a:t>tinggi</a:t>
            </a:r>
            <a:r>
              <a:rPr lang="en-US" sz="2300" dirty="0"/>
              <a:t> </a:t>
            </a:r>
            <a:r>
              <a:rPr lang="en-US" sz="2300" dirty="0" err="1"/>
              <a:t>vokasi</a:t>
            </a:r>
            <a:r>
              <a:rPr lang="en-US" sz="2300" dirty="0"/>
              <a:t>. </a:t>
            </a:r>
          </a:p>
          <a:p>
            <a:pPr marL="1084263" indent="-514350">
              <a:buAutoNum type="arabicParenR"/>
            </a:pPr>
            <a:r>
              <a:rPr lang="en-US" sz="2300" dirty="0" err="1"/>
              <a:t>Luaran</a:t>
            </a:r>
            <a:r>
              <a:rPr lang="en-US" sz="2300" dirty="0"/>
              <a:t> </a:t>
            </a:r>
            <a:r>
              <a:rPr lang="en-US" sz="2300" dirty="0" err="1"/>
              <a:t>Lainnya</a:t>
            </a:r>
            <a:r>
              <a:rPr lang="en-US" sz="2300" dirty="0"/>
              <a:t> (</a:t>
            </a:r>
            <a:r>
              <a:rPr lang="en-US" sz="2300" dirty="0" err="1"/>
              <a:t>Tabel</a:t>
            </a:r>
            <a:r>
              <a:rPr lang="en-US" sz="2300" dirty="0"/>
              <a:t> 5.h LKPT). </a:t>
            </a:r>
          </a:p>
          <a:p>
            <a:pPr marL="569913" indent="-569913">
              <a:buNone/>
            </a:pPr>
            <a:r>
              <a:rPr lang="en-US" sz="2300" dirty="0"/>
              <a:t>2. 	</a:t>
            </a:r>
            <a:r>
              <a:rPr lang="en-US" sz="2300" dirty="0" err="1">
                <a:solidFill>
                  <a:srgbClr val="FF0000"/>
                </a:solidFill>
              </a:rPr>
              <a:t>Indikator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  <a:r>
              <a:rPr lang="en-US" sz="2300" dirty="0" err="1">
                <a:solidFill>
                  <a:srgbClr val="FF0000"/>
                </a:solidFill>
              </a:rPr>
              <a:t>Kinerja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  <a:r>
              <a:rPr lang="en-US" sz="2300" dirty="0" err="1">
                <a:solidFill>
                  <a:srgbClr val="FF0000"/>
                </a:solidFill>
              </a:rPr>
              <a:t>Tambahan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2300" dirty="0" err="1"/>
              <a:t>Indikator</a:t>
            </a:r>
            <a:r>
              <a:rPr lang="en-US" sz="2300" dirty="0"/>
              <a:t> </a:t>
            </a:r>
            <a:r>
              <a:rPr lang="en-US" sz="2300" dirty="0" err="1"/>
              <a:t>kinerja</a:t>
            </a:r>
            <a:r>
              <a:rPr lang="en-US" sz="2300" dirty="0"/>
              <a:t> </a:t>
            </a:r>
            <a:r>
              <a:rPr lang="en-US" sz="2300" dirty="0" err="1"/>
              <a:t>tambahan</a:t>
            </a:r>
            <a:r>
              <a:rPr lang="en-US" sz="2300" dirty="0"/>
              <a:t> </a:t>
            </a:r>
            <a:r>
              <a:rPr lang="en-US" sz="2300" dirty="0" err="1"/>
              <a:t>adalah</a:t>
            </a:r>
            <a:r>
              <a:rPr lang="en-US" sz="2300" dirty="0"/>
              <a:t> indicator </a:t>
            </a:r>
            <a:r>
              <a:rPr lang="en-US" sz="2300" dirty="0" err="1"/>
              <a:t>kinerja</a:t>
            </a:r>
            <a:r>
              <a:rPr lang="en-US" sz="2300" dirty="0"/>
              <a:t> </a:t>
            </a:r>
            <a:r>
              <a:rPr lang="en-US" sz="2300" dirty="0" err="1"/>
              <a:t>luaran</a:t>
            </a:r>
            <a:r>
              <a:rPr lang="en-US" sz="2300" dirty="0"/>
              <a:t> lain yang </a:t>
            </a:r>
            <a:r>
              <a:rPr lang="en-US" sz="2300" dirty="0" err="1"/>
              <a:t>ditetapkan</a:t>
            </a:r>
            <a:r>
              <a:rPr lang="en-US" sz="2300" dirty="0"/>
              <a:t> oleh </a:t>
            </a:r>
            <a:r>
              <a:rPr lang="en-US" sz="2300" dirty="0" err="1"/>
              <a:t>masing</a:t>
            </a:r>
            <a:r>
              <a:rPr lang="en-US" sz="2300" dirty="0"/>
              <a:t> </a:t>
            </a:r>
            <a:r>
              <a:rPr lang="en-US" sz="2300" dirty="0" err="1"/>
              <a:t>masing</a:t>
            </a:r>
            <a:r>
              <a:rPr lang="en-US" sz="2300" dirty="0"/>
              <a:t> </a:t>
            </a:r>
            <a:r>
              <a:rPr lang="en-US" sz="2300" dirty="0" err="1"/>
              <a:t>perguruan</a:t>
            </a:r>
            <a:r>
              <a:rPr lang="en-US" sz="2300" dirty="0"/>
              <a:t> </a:t>
            </a:r>
            <a:r>
              <a:rPr lang="en-US" sz="2300" dirty="0" err="1"/>
              <a:t>tinggi</a:t>
            </a:r>
            <a:r>
              <a:rPr lang="en-US" sz="2300" dirty="0"/>
              <a:t> </a:t>
            </a:r>
            <a:r>
              <a:rPr lang="en-US" sz="2300" dirty="0" err="1"/>
              <a:t>untuk</a:t>
            </a:r>
            <a:r>
              <a:rPr lang="en-US" sz="2300" dirty="0"/>
              <a:t> </a:t>
            </a:r>
            <a:r>
              <a:rPr lang="en-US" sz="2300" dirty="0" err="1"/>
              <a:t>melampaui</a:t>
            </a:r>
            <a:r>
              <a:rPr lang="en-US" sz="2300" dirty="0"/>
              <a:t> SN DIKTI. Data </a:t>
            </a:r>
            <a:r>
              <a:rPr lang="en-US" sz="2300" dirty="0" err="1"/>
              <a:t>indikator</a:t>
            </a:r>
            <a:r>
              <a:rPr lang="en-US" sz="2300" dirty="0"/>
              <a:t> </a:t>
            </a:r>
            <a:r>
              <a:rPr lang="en-US" sz="2300" dirty="0" err="1"/>
              <a:t>kinerja</a:t>
            </a:r>
            <a:r>
              <a:rPr lang="en-US" sz="2300" dirty="0"/>
              <a:t> </a:t>
            </a:r>
            <a:r>
              <a:rPr lang="en-US" sz="2300" dirty="0" err="1"/>
              <a:t>tambahan</a:t>
            </a:r>
            <a:r>
              <a:rPr lang="en-US" sz="2300" dirty="0"/>
              <a:t> yang sahih </a:t>
            </a:r>
            <a:r>
              <a:rPr lang="en-US" sz="2300" dirty="0" err="1"/>
              <a:t>harus</a:t>
            </a:r>
            <a:r>
              <a:rPr lang="en-US" sz="2300" dirty="0"/>
              <a:t> </a:t>
            </a:r>
            <a:r>
              <a:rPr lang="en-US" sz="2300" dirty="0" err="1"/>
              <a:t>diukur</a:t>
            </a:r>
            <a:r>
              <a:rPr lang="en-US" sz="2300" dirty="0"/>
              <a:t>, </a:t>
            </a:r>
            <a:r>
              <a:rPr lang="en-US" sz="2300" dirty="0" err="1"/>
              <a:t>dimonitor</a:t>
            </a:r>
            <a:r>
              <a:rPr lang="en-US" sz="2300" dirty="0"/>
              <a:t>, </a:t>
            </a:r>
            <a:r>
              <a:rPr lang="en-US" sz="2300" dirty="0" err="1"/>
              <a:t>dikaji</a:t>
            </a:r>
            <a:r>
              <a:rPr lang="en-US" sz="2300" dirty="0"/>
              <a:t> dan </a:t>
            </a:r>
            <a:r>
              <a:rPr lang="en-US" sz="2300" dirty="0" err="1"/>
              <a:t>dianalisis</a:t>
            </a:r>
            <a:r>
              <a:rPr lang="en-US" sz="2300" dirty="0"/>
              <a:t> </a:t>
            </a:r>
            <a:r>
              <a:rPr lang="en-US" sz="2300" dirty="0" err="1"/>
              <a:t>untuk</a:t>
            </a:r>
            <a:r>
              <a:rPr lang="en-US" sz="2300" dirty="0"/>
              <a:t> </a:t>
            </a:r>
            <a:r>
              <a:rPr lang="en-US" sz="2300" dirty="0" err="1"/>
              <a:t>perbaikan</a:t>
            </a:r>
            <a:r>
              <a:rPr lang="en-US" sz="2300" dirty="0"/>
              <a:t> </a:t>
            </a:r>
            <a:r>
              <a:rPr lang="en-US" sz="2300" dirty="0" err="1"/>
              <a:t>berkelanjutan</a:t>
            </a:r>
            <a:r>
              <a:rPr lang="en-US" sz="2300" dirty="0"/>
              <a:t>. </a:t>
            </a:r>
          </a:p>
          <a:p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338833537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BA767-32E9-4FDC-B36E-B515B0E38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091" y="773202"/>
            <a:ext cx="10680939" cy="5368805"/>
          </a:xfrm>
        </p:spPr>
        <p:txBody>
          <a:bodyPr>
            <a:noAutofit/>
          </a:bodyPr>
          <a:lstStyle/>
          <a:p>
            <a:pPr marL="620713" indent="-620713">
              <a:buNone/>
            </a:pPr>
            <a:r>
              <a:rPr lang="en-US" dirty="0"/>
              <a:t>3. 	</a:t>
            </a:r>
            <a:r>
              <a:rPr lang="en-US" dirty="0" err="1">
                <a:solidFill>
                  <a:srgbClr val="FF0000"/>
                </a:solidFill>
              </a:rPr>
              <a:t>Evaluasi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Capaian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Kinerja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marL="620713" indent="0">
              <a:buNone/>
            </a:pP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deskripsi</a:t>
            </a:r>
            <a:r>
              <a:rPr lang="en-US" dirty="0"/>
              <a:t> dan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keberhasilan</a:t>
            </a:r>
            <a:r>
              <a:rPr lang="en-US" dirty="0"/>
              <a:t> dan/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ketidakberhasilan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ditetapkan</a:t>
            </a:r>
            <a:r>
              <a:rPr lang="en-US" dirty="0"/>
              <a:t>.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diukur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metoda</a:t>
            </a:r>
            <a:r>
              <a:rPr lang="en-US" dirty="0"/>
              <a:t> yang </a:t>
            </a:r>
            <a:r>
              <a:rPr lang="en-US" dirty="0" err="1"/>
              <a:t>tepat</a:t>
            </a:r>
            <a:r>
              <a:rPr lang="en-US" dirty="0"/>
              <a:t>, dan </a:t>
            </a:r>
            <a:r>
              <a:rPr lang="en-US" dirty="0" err="1"/>
              <a:t>hasilnya</a:t>
            </a:r>
            <a:r>
              <a:rPr lang="en-US" dirty="0"/>
              <a:t> </a:t>
            </a:r>
            <a:r>
              <a:rPr lang="en-US" dirty="0" err="1"/>
              <a:t>dianalisis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dievaluasi</a:t>
            </a:r>
            <a:r>
              <a:rPr lang="en-US" dirty="0"/>
              <a:t>.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identifikasi</a:t>
            </a:r>
            <a:r>
              <a:rPr lang="en-US" dirty="0"/>
              <a:t> </a:t>
            </a:r>
            <a:r>
              <a:rPr lang="en-US" dirty="0" err="1"/>
              <a:t>akar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,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pendukung</a:t>
            </a:r>
            <a:r>
              <a:rPr lang="en-US" dirty="0"/>
              <a:t> </a:t>
            </a:r>
            <a:r>
              <a:rPr lang="en-US" dirty="0" err="1"/>
              <a:t>keberhasilan</a:t>
            </a:r>
            <a:r>
              <a:rPr lang="en-US" dirty="0"/>
              <a:t> dan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penghambat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, dan </a:t>
            </a:r>
            <a:r>
              <a:rPr lang="en-US" dirty="0" err="1"/>
              <a:t>deskripsi</a:t>
            </a:r>
            <a:r>
              <a:rPr lang="en-US" dirty="0"/>
              <a:t> </a:t>
            </a:r>
            <a:r>
              <a:rPr lang="en-US" dirty="0" err="1"/>
              <a:t>singkat</a:t>
            </a:r>
            <a:r>
              <a:rPr lang="en-US" dirty="0"/>
              <a:t>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. </a:t>
            </a:r>
          </a:p>
          <a:p>
            <a:pPr marL="620713" indent="-620713">
              <a:buNone/>
            </a:pPr>
            <a:r>
              <a:rPr lang="en-US" dirty="0"/>
              <a:t>4. 	</a:t>
            </a:r>
            <a:r>
              <a:rPr lang="en-US" dirty="0" err="1">
                <a:solidFill>
                  <a:srgbClr val="FF0000"/>
                </a:solidFill>
              </a:rPr>
              <a:t>Penjaminan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Mutu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Luaran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marL="620713" indent="0">
              <a:buNone/>
            </a:pP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deskripsi</a:t>
            </a:r>
            <a:r>
              <a:rPr lang="en-US" dirty="0"/>
              <a:t> dan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luaran</a:t>
            </a:r>
            <a:r>
              <a:rPr lang="en-US" dirty="0"/>
              <a:t> dan </a:t>
            </a:r>
            <a:r>
              <a:rPr lang="en-US" dirty="0" err="1"/>
              <a:t>capaian</a:t>
            </a:r>
            <a:r>
              <a:rPr lang="en-US" dirty="0"/>
              <a:t> yang </a:t>
            </a:r>
            <a:r>
              <a:rPr lang="en-US" dirty="0" err="1"/>
              <a:t>ditetapkan</a:t>
            </a:r>
            <a:r>
              <a:rPr lang="en-US" dirty="0"/>
              <a:t>, </a:t>
            </a:r>
            <a:r>
              <a:rPr lang="en-US" dirty="0" err="1"/>
              <a:t>dilaksanakan</a:t>
            </a:r>
            <a:r>
              <a:rPr lang="en-US" dirty="0"/>
              <a:t>, </a:t>
            </a:r>
            <a:r>
              <a:rPr lang="en-US" dirty="0" err="1"/>
              <a:t>hasilnya</a:t>
            </a:r>
            <a:r>
              <a:rPr lang="en-US" dirty="0"/>
              <a:t> </a:t>
            </a:r>
            <a:r>
              <a:rPr lang="en-US" dirty="0" err="1"/>
              <a:t>dievaluasi</a:t>
            </a:r>
            <a:r>
              <a:rPr lang="en-US" dirty="0"/>
              <a:t> dan </a:t>
            </a:r>
            <a:r>
              <a:rPr lang="en-US" dirty="0" err="1"/>
              <a:t>dikendalikan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siklus</a:t>
            </a:r>
            <a:r>
              <a:rPr lang="en-US" dirty="0"/>
              <a:t> PPEPP</a:t>
            </a:r>
          </a:p>
        </p:txBody>
      </p:sp>
    </p:spTree>
    <p:extLst>
      <p:ext uri="{BB962C8B-B14F-4D97-AF65-F5344CB8AC3E}">
        <p14:creationId xmlns:p14="http://schemas.microsoft.com/office/powerpoint/2010/main" val="220028506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7FC3E0-351C-4D85-B805-754B352A3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883" y="552090"/>
            <a:ext cx="10783019" cy="5762445"/>
          </a:xfrm>
        </p:spPr>
        <p:txBody>
          <a:bodyPr>
            <a:noAutofit/>
          </a:bodyPr>
          <a:lstStyle/>
          <a:p>
            <a:pPr marL="569913" indent="-569913">
              <a:buNone/>
            </a:pPr>
            <a:r>
              <a:rPr lang="en-US" sz="3000" dirty="0"/>
              <a:t>5. 	</a:t>
            </a:r>
            <a:r>
              <a:rPr lang="en-US" sz="3000" dirty="0" err="1">
                <a:solidFill>
                  <a:srgbClr val="FF0000"/>
                </a:solidFill>
              </a:rPr>
              <a:t>Kepuasan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Pengguna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3000" dirty="0" err="1"/>
              <a:t>Bagian</a:t>
            </a:r>
            <a:r>
              <a:rPr lang="en-US" sz="3000" dirty="0"/>
              <a:t> </a:t>
            </a:r>
            <a:r>
              <a:rPr lang="en-US" sz="3000" dirty="0" err="1"/>
              <a:t>ini</a:t>
            </a:r>
            <a:r>
              <a:rPr lang="en-US" sz="3000" dirty="0"/>
              <a:t> </a:t>
            </a:r>
            <a:r>
              <a:rPr lang="en-US" sz="3000" dirty="0" err="1"/>
              <a:t>berisi</a:t>
            </a:r>
            <a:r>
              <a:rPr lang="en-US" sz="3000" dirty="0"/>
              <a:t>: a) </a:t>
            </a:r>
            <a:r>
              <a:rPr lang="en-US" sz="3000" dirty="0" err="1"/>
              <a:t>Deskripsi</a:t>
            </a:r>
            <a:r>
              <a:rPr lang="en-US" sz="3000" dirty="0"/>
              <a:t> </a:t>
            </a:r>
            <a:r>
              <a:rPr lang="en-US" sz="3000" dirty="0" err="1"/>
              <a:t>sistem</a:t>
            </a:r>
            <a:r>
              <a:rPr lang="en-US" sz="3000" dirty="0"/>
              <a:t> </a:t>
            </a:r>
            <a:r>
              <a:rPr lang="en-US" sz="3000" dirty="0" err="1"/>
              <a:t>untuk</a:t>
            </a:r>
            <a:r>
              <a:rPr lang="en-US" sz="3000" dirty="0"/>
              <a:t> </a:t>
            </a:r>
            <a:r>
              <a:rPr lang="en-US" sz="3000" dirty="0" err="1"/>
              <a:t>mengukur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</a:t>
            </a:r>
            <a:r>
              <a:rPr lang="en-US" sz="3000" dirty="0" err="1"/>
              <a:t>pengguna</a:t>
            </a:r>
            <a:r>
              <a:rPr lang="en-US" sz="3000" dirty="0"/>
              <a:t> </a:t>
            </a:r>
            <a:r>
              <a:rPr lang="en-US" sz="3000" dirty="0" err="1"/>
              <a:t>luaran</a:t>
            </a:r>
            <a:r>
              <a:rPr lang="en-US" sz="3000" dirty="0"/>
              <a:t> </a:t>
            </a:r>
            <a:r>
              <a:rPr lang="en-US" sz="3000" dirty="0" err="1"/>
              <a:t>perguruan</a:t>
            </a:r>
            <a:r>
              <a:rPr lang="en-US" sz="3000" dirty="0"/>
              <a:t> </a:t>
            </a:r>
            <a:r>
              <a:rPr lang="en-US" sz="3000" dirty="0" err="1"/>
              <a:t>tinggi</a:t>
            </a:r>
            <a:r>
              <a:rPr lang="en-US" sz="3000" dirty="0"/>
              <a:t> (</a:t>
            </a:r>
            <a:r>
              <a:rPr lang="en-US" sz="3000" dirty="0" err="1"/>
              <a:t>pengguna</a:t>
            </a:r>
            <a:r>
              <a:rPr lang="en-US" sz="3000" dirty="0"/>
              <a:t> </a:t>
            </a:r>
            <a:r>
              <a:rPr lang="en-US" sz="3000" dirty="0" err="1"/>
              <a:t>lulusan</a:t>
            </a:r>
            <a:r>
              <a:rPr lang="en-US" sz="3000" dirty="0"/>
              <a:t> dan </a:t>
            </a:r>
            <a:r>
              <a:rPr lang="en-US" sz="3000" dirty="0" err="1"/>
              <a:t>mitra</a:t>
            </a:r>
            <a:r>
              <a:rPr lang="en-US" sz="3000" dirty="0"/>
              <a:t>), </a:t>
            </a:r>
            <a:r>
              <a:rPr lang="en-US" sz="3000" dirty="0" err="1"/>
              <a:t>termasuk</a:t>
            </a:r>
            <a:r>
              <a:rPr lang="en-US" sz="3000" dirty="0"/>
              <a:t> </a:t>
            </a:r>
            <a:r>
              <a:rPr lang="en-US" sz="3000" dirty="0" err="1"/>
              <a:t>kejelasan</a:t>
            </a:r>
            <a:r>
              <a:rPr lang="en-US" sz="3000" dirty="0"/>
              <a:t> </a:t>
            </a:r>
            <a:r>
              <a:rPr lang="en-US" sz="3000" dirty="0" err="1"/>
              <a:t>instrumen</a:t>
            </a:r>
            <a:r>
              <a:rPr lang="en-US" sz="3000" dirty="0"/>
              <a:t> yang </a:t>
            </a:r>
            <a:r>
              <a:rPr lang="en-US" sz="3000" dirty="0" err="1"/>
              <a:t>digunakan</a:t>
            </a:r>
            <a:r>
              <a:rPr lang="en-US" sz="3000" dirty="0"/>
              <a:t>, </a:t>
            </a:r>
            <a:r>
              <a:rPr lang="en-US" sz="3000" dirty="0" err="1"/>
              <a:t>pelaksanaan</a:t>
            </a:r>
            <a:r>
              <a:rPr lang="en-US" sz="3000" dirty="0"/>
              <a:t>, </a:t>
            </a:r>
            <a:r>
              <a:rPr lang="en-US" sz="3000" dirty="0" err="1"/>
              <a:t>perekaman</a:t>
            </a:r>
            <a:r>
              <a:rPr lang="en-US" sz="3000" dirty="0"/>
              <a:t>, dan </a:t>
            </a:r>
            <a:r>
              <a:rPr lang="en-US" sz="3000" dirty="0" err="1"/>
              <a:t>analisis</a:t>
            </a:r>
            <a:r>
              <a:rPr lang="en-US" sz="3000" dirty="0"/>
              <a:t> </a:t>
            </a:r>
            <a:r>
              <a:rPr lang="en-US" sz="3000" dirty="0" err="1"/>
              <a:t>datanya</a:t>
            </a:r>
            <a:r>
              <a:rPr lang="en-US" sz="3000" dirty="0"/>
              <a:t>. b) </a:t>
            </a:r>
            <a:r>
              <a:rPr lang="en-US" sz="3000" dirty="0" err="1"/>
              <a:t>Ketersediaan</a:t>
            </a:r>
            <a:r>
              <a:rPr lang="en-US" sz="3000" dirty="0"/>
              <a:t> </a:t>
            </a:r>
            <a:r>
              <a:rPr lang="en-US" sz="3000" dirty="0" err="1"/>
              <a:t>bukti</a:t>
            </a:r>
            <a:r>
              <a:rPr lang="en-US" sz="3000" dirty="0"/>
              <a:t> yang sahih </a:t>
            </a:r>
            <a:r>
              <a:rPr lang="en-US" sz="3000" dirty="0" err="1"/>
              <a:t>tentang</a:t>
            </a:r>
            <a:r>
              <a:rPr lang="en-US" sz="3000" dirty="0"/>
              <a:t> </a:t>
            </a:r>
            <a:r>
              <a:rPr lang="en-US" sz="3000" dirty="0" err="1"/>
              <a:t>hasil</a:t>
            </a:r>
            <a:r>
              <a:rPr lang="en-US" sz="3000" dirty="0"/>
              <a:t> </a:t>
            </a:r>
            <a:r>
              <a:rPr lang="en-US" sz="3000" dirty="0" err="1"/>
              <a:t>pengukuran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</a:t>
            </a:r>
            <a:r>
              <a:rPr lang="en-US" sz="3000" dirty="0" err="1"/>
              <a:t>pengguna</a:t>
            </a:r>
            <a:r>
              <a:rPr lang="en-US" sz="3000" dirty="0"/>
              <a:t> yang </a:t>
            </a:r>
            <a:r>
              <a:rPr lang="en-US" sz="3000" dirty="0" err="1"/>
              <a:t>dilaksanakan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konsisten</a:t>
            </a:r>
            <a:r>
              <a:rPr lang="en-US" sz="3000" dirty="0"/>
              <a:t>, dan </a:t>
            </a:r>
            <a:r>
              <a:rPr lang="en-US" sz="3000" dirty="0" err="1"/>
              <a:t>ditindaklanjuti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berkala</a:t>
            </a:r>
            <a:r>
              <a:rPr lang="en-US" sz="3000" dirty="0"/>
              <a:t> dan </a:t>
            </a:r>
            <a:r>
              <a:rPr lang="en-US" sz="3000" dirty="0" err="1"/>
              <a:t>tersistem</a:t>
            </a:r>
            <a:r>
              <a:rPr lang="en-US" sz="3000" dirty="0"/>
              <a:t>. </a:t>
            </a:r>
          </a:p>
          <a:p>
            <a:pPr marL="569913" indent="-569913">
              <a:buNone/>
            </a:pPr>
            <a:r>
              <a:rPr lang="en-US" sz="3000" dirty="0"/>
              <a:t>6. 	</a:t>
            </a:r>
            <a:r>
              <a:rPr lang="en-US" sz="3000" dirty="0">
                <a:solidFill>
                  <a:srgbClr val="FF0000"/>
                </a:solidFill>
              </a:rPr>
              <a:t>Kesimpulan Hasil </a:t>
            </a:r>
            <a:r>
              <a:rPr lang="en-US" sz="3000" dirty="0" err="1">
                <a:solidFill>
                  <a:srgbClr val="FF0000"/>
                </a:solidFill>
              </a:rPr>
              <a:t>Evaluasi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Ketercapaian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Standar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Luaran</a:t>
            </a:r>
            <a:r>
              <a:rPr lang="en-US" sz="3000" dirty="0">
                <a:solidFill>
                  <a:srgbClr val="FF0000"/>
                </a:solidFill>
              </a:rPr>
              <a:t> dan </a:t>
            </a:r>
            <a:r>
              <a:rPr lang="en-US" sz="3000" dirty="0" err="1">
                <a:solidFill>
                  <a:srgbClr val="FF0000"/>
                </a:solidFill>
              </a:rPr>
              <a:t>Capaian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Tridharma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serta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Tindak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Lanjut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3000" dirty="0" err="1"/>
              <a:t>Berisi</a:t>
            </a:r>
            <a:r>
              <a:rPr lang="en-US" sz="3000" dirty="0"/>
              <a:t> </a:t>
            </a:r>
            <a:r>
              <a:rPr lang="en-US" sz="3000" dirty="0" err="1"/>
              <a:t>ringkasan</a:t>
            </a:r>
            <a:r>
              <a:rPr lang="en-US" sz="3000" dirty="0"/>
              <a:t> </a:t>
            </a:r>
            <a:r>
              <a:rPr lang="en-US" sz="3000" dirty="0" err="1"/>
              <a:t>dari</a:t>
            </a:r>
            <a:r>
              <a:rPr lang="en-US" sz="3000" dirty="0"/>
              <a:t>: </a:t>
            </a:r>
            <a:r>
              <a:rPr lang="en-US" sz="3000" dirty="0" err="1"/>
              <a:t>pemosisian</a:t>
            </a:r>
            <a:r>
              <a:rPr lang="en-US" sz="3000" dirty="0"/>
              <a:t>, </a:t>
            </a:r>
            <a:r>
              <a:rPr lang="en-US" sz="3000" dirty="0" err="1"/>
              <a:t>masalah</a:t>
            </a:r>
            <a:r>
              <a:rPr lang="en-US" sz="3000" dirty="0"/>
              <a:t> dan </a:t>
            </a:r>
            <a:r>
              <a:rPr lang="en-US" sz="3000" dirty="0" err="1"/>
              <a:t>akar</a:t>
            </a:r>
            <a:r>
              <a:rPr lang="en-US" sz="3000" dirty="0"/>
              <a:t> </a:t>
            </a:r>
            <a:r>
              <a:rPr lang="en-US" sz="3000" dirty="0" err="1"/>
              <a:t>masalah</a:t>
            </a:r>
            <a:r>
              <a:rPr lang="en-US" sz="3000" dirty="0"/>
              <a:t>, </a:t>
            </a:r>
            <a:r>
              <a:rPr lang="en-US" sz="3000" dirty="0" err="1"/>
              <a:t>serta</a:t>
            </a:r>
            <a:r>
              <a:rPr lang="en-US" sz="3000" dirty="0"/>
              <a:t> </a:t>
            </a:r>
            <a:r>
              <a:rPr lang="en-US" sz="3000" dirty="0" err="1"/>
              <a:t>rencana</a:t>
            </a:r>
            <a:r>
              <a:rPr lang="en-US" sz="3000" dirty="0"/>
              <a:t> </a:t>
            </a:r>
            <a:r>
              <a:rPr lang="en-US" sz="3000" dirty="0" err="1"/>
              <a:t>perbaikan</a:t>
            </a:r>
            <a:r>
              <a:rPr lang="en-US" sz="3000" dirty="0"/>
              <a:t> dan </a:t>
            </a:r>
            <a:r>
              <a:rPr lang="en-US" sz="3000" dirty="0" err="1"/>
              <a:t>peningkatan</a:t>
            </a:r>
            <a:r>
              <a:rPr lang="en-US" sz="3000" dirty="0"/>
              <a:t> </a:t>
            </a:r>
            <a:r>
              <a:rPr lang="en-US" sz="3000" dirty="0" err="1"/>
              <a:t>luaran</a:t>
            </a:r>
            <a:r>
              <a:rPr lang="en-US" sz="3000" dirty="0"/>
              <a:t> dan </a:t>
            </a:r>
            <a:r>
              <a:rPr lang="en-US" sz="3000" dirty="0" err="1"/>
              <a:t>capaian</a:t>
            </a:r>
            <a:r>
              <a:rPr lang="en-US" sz="3000" dirty="0"/>
              <a:t> </a:t>
            </a:r>
            <a:r>
              <a:rPr lang="en-US" sz="3000" dirty="0" err="1"/>
              <a:t>tridharma</a:t>
            </a:r>
            <a:r>
              <a:rPr lang="en-US" sz="3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5949684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7857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marL="798513" indent="-798513"/>
            <a:r>
              <a:rPr lang="en-ID" dirty="0"/>
              <a:t>46. C.9 </a:t>
            </a:r>
            <a:r>
              <a:rPr lang="en-ID" dirty="0" err="1"/>
              <a:t>Luaran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Capaian</a:t>
            </a:r>
            <a:r>
              <a:rPr lang="en-ID" dirty="0"/>
              <a:t> </a:t>
            </a:r>
            <a:r>
              <a:rPr lang="en-ID" dirty="0" err="1"/>
              <a:t>Tridharma</a:t>
            </a:r>
            <a:r>
              <a:rPr lang="en-ID" dirty="0"/>
              <a:t> C.9.4 </a:t>
            </a:r>
            <a:r>
              <a:rPr lang="en-ID" dirty="0" err="1"/>
              <a:t>Indikator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 </a:t>
            </a:r>
            <a:r>
              <a:rPr lang="en-ID" dirty="0" err="1"/>
              <a:t>Utama</a:t>
            </a:r>
            <a:r>
              <a:rPr lang="en-ID" dirty="0"/>
              <a:t> C.9.4.a) </a:t>
            </a:r>
            <a:r>
              <a:rPr lang="en-ID" dirty="0" err="1"/>
              <a:t>Pendidikan</a:t>
            </a:r>
            <a:r>
              <a:rPr lang="en-ID" dirty="0"/>
              <a:t> </a:t>
            </a:r>
            <a:r>
              <a:rPr lang="en-ID" dirty="0" err="1"/>
              <a:t>Tabel</a:t>
            </a:r>
            <a:r>
              <a:rPr lang="en-ID" dirty="0"/>
              <a:t> 5.a LKPT </a:t>
            </a:r>
            <a:r>
              <a:rPr lang="en-ID" dirty="0" err="1"/>
              <a:t>Capaian</a:t>
            </a:r>
            <a:r>
              <a:rPr lang="en-ID" dirty="0"/>
              <a:t> </a:t>
            </a:r>
            <a:r>
              <a:rPr lang="en-ID" dirty="0" err="1"/>
              <a:t>Pembelajaran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43695"/>
            <a:ext cx="10515600" cy="394918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ID" sz="4300" dirty="0"/>
              <a:t>Rata-rata IPK </a:t>
            </a:r>
            <a:r>
              <a:rPr lang="en-ID" sz="4300" dirty="0" err="1"/>
              <a:t>mahasiswa</a:t>
            </a:r>
            <a:r>
              <a:rPr lang="en-ID" sz="4300" dirty="0"/>
              <a:t> </a:t>
            </a:r>
            <a:r>
              <a:rPr lang="en-ID" sz="4300" dirty="0" err="1"/>
              <a:t>dalam</a:t>
            </a:r>
            <a:r>
              <a:rPr lang="en-ID" sz="4300" dirty="0"/>
              <a:t> 3 </a:t>
            </a:r>
            <a:r>
              <a:rPr lang="en-ID" sz="4300" dirty="0" err="1"/>
              <a:t>tahun</a:t>
            </a:r>
            <a:r>
              <a:rPr lang="en-ID" sz="4300" dirty="0"/>
              <a:t> </a:t>
            </a:r>
            <a:r>
              <a:rPr lang="en-ID" sz="4300" dirty="0" err="1"/>
              <a:t>terakhir</a:t>
            </a:r>
            <a:r>
              <a:rPr lang="en-ID" sz="4300" dirty="0"/>
              <a:t>.</a:t>
            </a:r>
          </a:p>
          <a:p>
            <a:pPr marL="398463" indent="-398463"/>
            <a:r>
              <a:rPr lang="en-ID" sz="4300" dirty="0"/>
              <a:t>Diploma dan </a:t>
            </a:r>
            <a:r>
              <a:rPr lang="en-ID" sz="4300" dirty="0" err="1"/>
              <a:t>Sarjana</a:t>
            </a:r>
            <a:r>
              <a:rPr lang="en-ID" sz="4300" dirty="0"/>
              <a:t>: </a:t>
            </a:r>
            <a:r>
              <a:rPr lang="sv-SE" sz="4300" dirty="0"/>
              <a:t>Jika IPK </a:t>
            </a:r>
            <a:r>
              <a:rPr lang="sv-SE" sz="4400" dirty="0"/>
              <a:t>≥</a:t>
            </a:r>
            <a:r>
              <a:rPr lang="sv-SE" sz="4300" dirty="0"/>
              <a:t> 3,25 , maka Skor = 4 </a:t>
            </a:r>
          </a:p>
          <a:p>
            <a:pPr marL="398463" indent="-398463"/>
            <a:r>
              <a:rPr lang="sv-SE" sz="4300" dirty="0"/>
              <a:t>Profesi, Magister, dan Doktor: Jika IPK </a:t>
            </a:r>
            <a:r>
              <a:rPr lang="sv-SE" sz="4400" dirty="0"/>
              <a:t>≥</a:t>
            </a:r>
            <a:r>
              <a:rPr lang="sv-SE" sz="4300" dirty="0"/>
              <a:t> 3,50, maka Skor = 4 </a:t>
            </a:r>
            <a:endParaRPr lang="en-US" sz="4300" dirty="0"/>
          </a:p>
        </p:txBody>
      </p:sp>
    </p:spTree>
    <p:extLst>
      <p:ext uri="{BB962C8B-B14F-4D97-AF65-F5344CB8AC3E}">
        <p14:creationId xmlns:p14="http://schemas.microsoft.com/office/powerpoint/2010/main" val="94949298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9519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798513" indent="-798513"/>
            <a:r>
              <a:rPr lang="en-ID" dirty="0"/>
              <a:t>47. </a:t>
            </a:r>
            <a:r>
              <a:rPr lang="en-ID" dirty="0" err="1"/>
              <a:t>Tabel</a:t>
            </a:r>
            <a:r>
              <a:rPr lang="en-ID" dirty="0"/>
              <a:t> 5.b.1) LKPT </a:t>
            </a:r>
            <a:r>
              <a:rPr lang="en-ID" dirty="0" err="1"/>
              <a:t>Prestasi</a:t>
            </a:r>
            <a:r>
              <a:rPr lang="en-ID" dirty="0"/>
              <a:t> </a:t>
            </a:r>
            <a:r>
              <a:rPr lang="en-ID" dirty="0" err="1"/>
              <a:t>Akademik</a:t>
            </a:r>
            <a:r>
              <a:rPr lang="en-ID" dirty="0"/>
              <a:t> </a:t>
            </a:r>
            <a:r>
              <a:rPr lang="en-ID" dirty="0" err="1"/>
              <a:t>Mahasiswa</a:t>
            </a:r>
            <a:br>
              <a:rPr lang="en-ID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59579"/>
            <a:ext cx="10515600" cy="36332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sv-SE" sz="5400" dirty="0"/>
              <a:t>Jumlah prestasi akademik mahasiswa di tingkat provinsi/wilayah, nasional, dan/atau internasional terhadap jumlah mahasiswa dalam 3 tahun terakhir (TS-2 s.d. TS). Jika RI </a:t>
            </a:r>
            <a:r>
              <a:rPr lang="sv-SE" sz="5400" u="sng" dirty="0"/>
              <a:t>&gt;</a:t>
            </a:r>
            <a:r>
              <a:rPr lang="sv-SE" sz="5400" dirty="0"/>
              <a:t> a , maka Skor = 4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99292217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1030288" indent="-1030288"/>
            <a:r>
              <a:rPr lang="en-ID" dirty="0"/>
              <a:t>48.	 </a:t>
            </a:r>
            <a:r>
              <a:rPr lang="en-ID" dirty="0" err="1"/>
              <a:t>Tabel</a:t>
            </a:r>
            <a:r>
              <a:rPr lang="en-ID" dirty="0"/>
              <a:t> 5.b.2) LKPT </a:t>
            </a:r>
            <a:r>
              <a:rPr lang="en-ID" dirty="0" err="1"/>
              <a:t>Prestasi</a:t>
            </a:r>
            <a:r>
              <a:rPr lang="en-ID" dirty="0"/>
              <a:t> Non-</a:t>
            </a:r>
            <a:r>
              <a:rPr lang="en-ID" dirty="0" err="1"/>
              <a:t>akademik</a:t>
            </a:r>
            <a:r>
              <a:rPr lang="en-ID" dirty="0"/>
              <a:t> </a:t>
            </a:r>
            <a:r>
              <a:rPr lang="en-ID" dirty="0" err="1"/>
              <a:t>Mahasiswa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err="1"/>
              <a:t>Jumlah</a:t>
            </a:r>
            <a:r>
              <a:rPr lang="en-US" sz="4800" dirty="0"/>
              <a:t> </a:t>
            </a:r>
            <a:r>
              <a:rPr lang="en-US" sz="4800" dirty="0" err="1"/>
              <a:t>prestasi</a:t>
            </a:r>
            <a:r>
              <a:rPr lang="en-US" sz="4800" dirty="0"/>
              <a:t> </a:t>
            </a:r>
            <a:r>
              <a:rPr lang="en-US" sz="4800" dirty="0" err="1"/>
              <a:t>nonakademik</a:t>
            </a:r>
            <a:r>
              <a:rPr lang="en-US" sz="4800" dirty="0"/>
              <a:t> </a:t>
            </a:r>
            <a:r>
              <a:rPr lang="en-US" sz="4800" dirty="0" err="1"/>
              <a:t>mahasiswa</a:t>
            </a:r>
            <a:r>
              <a:rPr lang="en-US" sz="4800" dirty="0"/>
              <a:t> di </a:t>
            </a:r>
            <a:r>
              <a:rPr lang="en-US" sz="4800" dirty="0" err="1"/>
              <a:t>tingkat</a:t>
            </a:r>
            <a:r>
              <a:rPr lang="en-US" sz="4800" dirty="0"/>
              <a:t> </a:t>
            </a:r>
            <a:r>
              <a:rPr lang="en-US" sz="4800" dirty="0" err="1"/>
              <a:t>provinsi</a:t>
            </a:r>
            <a:r>
              <a:rPr lang="en-US" sz="4800" dirty="0"/>
              <a:t>/</a:t>
            </a:r>
            <a:r>
              <a:rPr lang="en-US" sz="4800" dirty="0" err="1"/>
              <a:t>wilayah</a:t>
            </a:r>
            <a:r>
              <a:rPr lang="en-US" sz="4800" dirty="0"/>
              <a:t>, </a:t>
            </a:r>
            <a:r>
              <a:rPr lang="en-US" sz="4800" dirty="0" err="1"/>
              <a:t>nasional</a:t>
            </a:r>
            <a:r>
              <a:rPr lang="en-US" sz="4800" dirty="0"/>
              <a:t>, dan/</a:t>
            </a:r>
            <a:r>
              <a:rPr lang="en-US" sz="4800" dirty="0" err="1"/>
              <a:t>atau</a:t>
            </a:r>
            <a:r>
              <a:rPr lang="en-US" sz="4800" dirty="0"/>
              <a:t> </a:t>
            </a:r>
            <a:r>
              <a:rPr lang="en-US" sz="4800" dirty="0" err="1"/>
              <a:t>internasional</a:t>
            </a:r>
            <a:r>
              <a:rPr lang="en-US" sz="4800" dirty="0"/>
              <a:t> </a:t>
            </a:r>
            <a:r>
              <a:rPr lang="en-US" sz="4800" dirty="0" err="1"/>
              <a:t>terhadap</a:t>
            </a:r>
            <a:r>
              <a:rPr lang="en-US" sz="4800" dirty="0"/>
              <a:t> </a:t>
            </a:r>
            <a:r>
              <a:rPr lang="en-US" sz="4800" dirty="0" err="1"/>
              <a:t>jumlah</a:t>
            </a:r>
            <a:r>
              <a:rPr lang="en-US" sz="4800" dirty="0"/>
              <a:t> </a:t>
            </a:r>
            <a:r>
              <a:rPr lang="en-US" sz="4800" dirty="0" err="1"/>
              <a:t>mahasiswa</a:t>
            </a:r>
            <a:r>
              <a:rPr lang="en-US" sz="4800" dirty="0"/>
              <a:t> </a:t>
            </a:r>
            <a:r>
              <a:rPr lang="en-US" sz="4800" dirty="0" err="1"/>
              <a:t>dalam</a:t>
            </a:r>
            <a:r>
              <a:rPr lang="en-US" sz="4800" dirty="0"/>
              <a:t> 3 </a:t>
            </a:r>
            <a:r>
              <a:rPr lang="en-US" sz="4800" dirty="0" err="1"/>
              <a:t>tahun</a:t>
            </a:r>
            <a:r>
              <a:rPr lang="en-US" sz="4800" dirty="0"/>
              <a:t> </a:t>
            </a:r>
            <a:r>
              <a:rPr lang="en-US" sz="4800" dirty="0" err="1"/>
              <a:t>terakhir</a:t>
            </a:r>
            <a:r>
              <a:rPr lang="en-US" sz="4800" dirty="0"/>
              <a:t> (TS-2 </a:t>
            </a:r>
            <a:r>
              <a:rPr lang="en-US" sz="4800" dirty="0" err="1"/>
              <a:t>s.d.</a:t>
            </a:r>
            <a:r>
              <a:rPr lang="en-US" sz="4800" dirty="0"/>
              <a:t> TS). </a:t>
            </a:r>
            <a:r>
              <a:rPr lang="sv-SE" sz="4800" dirty="0"/>
              <a:t>Jika R</a:t>
            </a:r>
            <a:r>
              <a:rPr lang="sv-SE" sz="3200" dirty="0"/>
              <a:t>I</a:t>
            </a:r>
            <a:r>
              <a:rPr lang="sv-SE" sz="4800" dirty="0"/>
              <a:t> ≥ a , maka Skor = 4 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86895944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865188" indent="-865188"/>
            <a:r>
              <a:rPr lang="en-ID" dirty="0"/>
              <a:t>49. </a:t>
            </a:r>
            <a:r>
              <a:rPr lang="en-ID" dirty="0" err="1"/>
              <a:t>Tabel</a:t>
            </a:r>
            <a:r>
              <a:rPr lang="en-ID" dirty="0"/>
              <a:t> 5.c.1) LKPT Lama </a:t>
            </a:r>
            <a:r>
              <a:rPr lang="en-ID" dirty="0" err="1"/>
              <a:t>Studi</a:t>
            </a:r>
            <a:r>
              <a:rPr lang="en-ID" dirty="0"/>
              <a:t> </a:t>
            </a:r>
            <a:r>
              <a:rPr lang="en-ID" dirty="0" err="1"/>
              <a:t>Mahasiswa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Lama </a:t>
            </a:r>
            <a:r>
              <a:rPr lang="en-US" dirty="0" err="1"/>
              <a:t>studi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program </a:t>
            </a:r>
            <a:r>
              <a:rPr lang="en-US" dirty="0" err="1"/>
              <a:t>dalam</a:t>
            </a:r>
            <a:r>
              <a:rPr lang="en-US" dirty="0"/>
              <a:t> 3 </a:t>
            </a:r>
            <a:r>
              <a:rPr lang="en-US" dirty="0" err="1"/>
              <a:t>tahun</a:t>
            </a:r>
            <a:r>
              <a:rPr lang="en-US" dirty="0"/>
              <a:t> </a:t>
            </a:r>
            <a:r>
              <a:rPr lang="en-US" dirty="0" err="1"/>
              <a:t>terakhir</a:t>
            </a:r>
            <a:r>
              <a:rPr lang="en-US" dirty="0"/>
              <a:t> </a:t>
            </a:r>
          </a:p>
          <a:p>
            <a:pPr marL="398463" indent="-398463"/>
            <a:r>
              <a:rPr lang="en-US" dirty="0"/>
              <a:t>Program </a:t>
            </a:r>
            <a:r>
              <a:rPr lang="en-US" dirty="0" err="1"/>
              <a:t>Doktor</a:t>
            </a:r>
            <a:r>
              <a:rPr lang="en-US" dirty="0"/>
              <a:t>/</a:t>
            </a:r>
            <a:r>
              <a:rPr lang="en-US" dirty="0" err="1"/>
              <a:t>Subspesialis</a:t>
            </a:r>
            <a:r>
              <a:rPr lang="en-US" dirty="0"/>
              <a:t>: </a:t>
            </a:r>
            <a:r>
              <a:rPr lang="sv-SE" dirty="0"/>
              <a:t>Jika 2,5 </a:t>
            </a:r>
            <a:r>
              <a:rPr lang="sv-SE" u="sng" dirty="0"/>
              <a:t>&lt;</a:t>
            </a:r>
            <a:r>
              <a:rPr lang="sv-SE" dirty="0"/>
              <a:t> MS </a:t>
            </a:r>
            <a:r>
              <a:rPr lang="sv-SE" u="sng" dirty="0"/>
              <a:t>&lt;</a:t>
            </a:r>
            <a:r>
              <a:rPr lang="sv-SE" dirty="0"/>
              <a:t> 3,5 maka skor1= 4</a:t>
            </a:r>
          </a:p>
          <a:p>
            <a:pPr marL="398463" indent="-398463"/>
            <a:r>
              <a:rPr lang="sv-SE" dirty="0"/>
              <a:t>Program Magister/Spesialis: Jika 1,5 </a:t>
            </a:r>
            <a:r>
              <a:rPr lang="sv-SE" u="sng" dirty="0"/>
              <a:t>&lt;</a:t>
            </a:r>
            <a:r>
              <a:rPr lang="sv-SE" dirty="0"/>
              <a:t> MS </a:t>
            </a:r>
            <a:r>
              <a:rPr lang="sv-SE" u="sng" dirty="0"/>
              <a:t>&lt;</a:t>
            </a:r>
            <a:r>
              <a:rPr lang="sv-SE" dirty="0"/>
              <a:t> 2.5, maka skor2= 4</a:t>
            </a:r>
          </a:p>
          <a:p>
            <a:pPr marL="398463" indent="-398463"/>
            <a:r>
              <a:rPr lang="sv-SE" dirty="0"/>
              <a:t>Program Profesi 1 Tahun: Jika 1 </a:t>
            </a:r>
            <a:r>
              <a:rPr lang="sv-SE" u="sng" dirty="0"/>
              <a:t>&lt;</a:t>
            </a:r>
            <a:r>
              <a:rPr lang="sv-SE" dirty="0"/>
              <a:t> MS </a:t>
            </a:r>
            <a:r>
              <a:rPr lang="sv-SE" u="sng" dirty="0"/>
              <a:t>&lt;</a:t>
            </a:r>
            <a:r>
              <a:rPr lang="sv-SE" dirty="0"/>
              <a:t> 1.5, maka skor3a= 4</a:t>
            </a:r>
          </a:p>
          <a:p>
            <a:pPr marL="398463" indent="-398463"/>
            <a:r>
              <a:rPr lang="sv-SE" dirty="0"/>
              <a:t>Program Profesi 2 Tahun: Jika 2 </a:t>
            </a:r>
            <a:r>
              <a:rPr lang="sv-SE" u="sng" dirty="0"/>
              <a:t>&lt;</a:t>
            </a:r>
            <a:r>
              <a:rPr lang="sv-SE" dirty="0"/>
              <a:t> MS </a:t>
            </a:r>
            <a:r>
              <a:rPr lang="sv-SE" u="sng" dirty="0"/>
              <a:t>&lt;</a:t>
            </a:r>
            <a:r>
              <a:rPr lang="sv-SE" dirty="0"/>
              <a:t> 2.5, maka skor3b= 4</a:t>
            </a:r>
          </a:p>
          <a:p>
            <a:pPr marL="398463" indent="-398463"/>
            <a:r>
              <a:rPr lang="sv-SE" dirty="0"/>
              <a:t>Program Sarjana: Jika 3.5 </a:t>
            </a:r>
            <a:r>
              <a:rPr lang="sv-SE" u="sng" dirty="0"/>
              <a:t>&lt;</a:t>
            </a:r>
            <a:r>
              <a:rPr lang="sv-SE" dirty="0"/>
              <a:t> MS </a:t>
            </a:r>
            <a:r>
              <a:rPr lang="sv-SE" u="sng" dirty="0"/>
              <a:t>&lt;</a:t>
            </a:r>
            <a:r>
              <a:rPr lang="sv-SE" dirty="0"/>
              <a:t> 4.5, maka skor4= 4</a:t>
            </a:r>
          </a:p>
          <a:p>
            <a:pPr marL="398463" indent="-398463"/>
            <a:r>
              <a:rPr lang="sv-SE" dirty="0"/>
              <a:t>Program Diploma Tiga: Jika 3 </a:t>
            </a:r>
            <a:r>
              <a:rPr lang="sv-SE" u="sng" dirty="0"/>
              <a:t>&lt;</a:t>
            </a:r>
            <a:r>
              <a:rPr lang="sv-SE" dirty="0"/>
              <a:t> MS </a:t>
            </a:r>
            <a:r>
              <a:rPr lang="sv-SE" u="sng" dirty="0"/>
              <a:t>&lt;</a:t>
            </a:r>
            <a:r>
              <a:rPr lang="sv-SE" dirty="0"/>
              <a:t> 3.5, maka skor5= 4 </a:t>
            </a:r>
          </a:p>
          <a:p>
            <a:pPr marL="398463" indent="-398463"/>
            <a:r>
              <a:rPr lang="sv-SE" dirty="0"/>
              <a:t>Program Diploma Dua: Jika 2 </a:t>
            </a:r>
            <a:r>
              <a:rPr lang="sv-SE" u="sng" dirty="0"/>
              <a:t>&lt;</a:t>
            </a:r>
            <a:r>
              <a:rPr lang="sv-SE" dirty="0"/>
              <a:t> MS </a:t>
            </a:r>
            <a:r>
              <a:rPr lang="sv-SE" u="sng" dirty="0"/>
              <a:t>&lt;</a:t>
            </a:r>
            <a:r>
              <a:rPr lang="sv-SE" dirty="0"/>
              <a:t> 2.5, maka skor5= 4</a:t>
            </a:r>
          </a:p>
          <a:p>
            <a:pPr marL="398463" indent="-398463"/>
            <a:r>
              <a:rPr lang="sv-SE" dirty="0"/>
              <a:t>Program Diploma Satu: Jika 1 </a:t>
            </a:r>
            <a:r>
              <a:rPr lang="sv-SE" u="sng" dirty="0"/>
              <a:t>&lt;</a:t>
            </a:r>
            <a:r>
              <a:rPr lang="sv-SE" dirty="0"/>
              <a:t> MS </a:t>
            </a:r>
            <a:r>
              <a:rPr lang="sv-SE" u="sng" dirty="0"/>
              <a:t>&lt;</a:t>
            </a:r>
            <a:r>
              <a:rPr lang="sv-SE" dirty="0"/>
              <a:t> 1.5, maka skor5= 4 </a:t>
            </a: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3728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50. </a:t>
            </a:r>
            <a:r>
              <a:rPr lang="en-ID" dirty="0" err="1"/>
              <a:t>Tabel</a:t>
            </a:r>
            <a:r>
              <a:rPr lang="en-ID" dirty="0"/>
              <a:t> 5.c.2) LKPT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err="1"/>
              <a:t>Persentase</a:t>
            </a:r>
            <a:r>
              <a:rPr lang="en-US" sz="6000" dirty="0"/>
              <a:t> </a:t>
            </a:r>
            <a:r>
              <a:rPr lang="en-US" sz="6000" dirty="0" err="1"/>
              <a:t>kelulusan</a:t>
            </a:r>
            <a:r>
              <a:rPr lang="en-US" sz="6000" dirty="0"/>
              <a:t> </a:t>
            </a:r>
            <a:r>
              <a:rPr lang="en-US" sz="6000" dirty="0" err="1"/>
              <a:t>tepat</a:t>
            </a:r>
            <a:r>
              <a:rPr lang="en-US" sz="6000" dirty="0"/>
              <a:t> </a:t>
            </a:r>
            <a:r>
              <a:rPr lang="en-US" sz="6000" dirty="0" err="1"/>
              <a:t>waktu</a:t>
            </a:r>
            <a:r>
              <a:rPr lang="en-US" sz="6000" dirty="0"/>
              <a:t> </a:t>
            </a:r>
            <a:r>
              <a:rPr lang="en-US" sz="6000" dirty="0" err="1"/>
              <a:t>untuk</a:t>
            </a:r>
            <a:r>
              <a:rPr lang="en-US" sz="6000" dirty="0"/>
              <a:t> </a:t>
            </a:r>
            <a:r>
              <a:rPr lang="en-US" sz="6000" dirty="0" err="1"/>
              <a:t>setiap</a:t>
            </a:r>
            <a:r>
              <a:rPr lang="en-US" sz="6000" dirty="0"/>
              <a:t> program</a:t>
            </a:r>
          </a:p>
          <a:p>
            <a:pPr marL="0" indent="0">
              <a:buNone/>
            </a:pPr>
            <a:r>
              <a:rPr lang="en-US" sz="6000" dirty="0" err="1">
                <a:solidFill>
                  <a:srgbClr val="FF0000"/>
                </a:solidFill>
              </a:rPr>
              <a:t>Jika</a:t>
            </a:r>
            <a:r>
              <a:rPr lang="en-US" sz="6000" dirty="0">
                <a:solidFill>
                  <a:srgbClr val="FF0000"/>
                </a:solidFill>
              </a:rPr>
              <a:t> P</a:t>
            </a:r>
            <a:r>
              <a:rPr lang="en-US" sz="4000" dirty="0">
                <a:solidFill>
                  <a:srgbClr val="FF0000"/>
                </a:solidFill>
              </a:rPr>
              <a:t>TWI</a:t>
            </a:r>
            <a:r>
              <a:rPr lang="en-US" sz="6000" dirty="0">
                <a:solidFill>
                  <a:srgbClr val="FF0000"/>
                </a:solidFill>
              </a:rPr>
              <a:t> </a:t>
            </a:r>
            <a:r>
              <a:rPr lang="en-US" sz="6000" u="sng" dirty="0">
                <a:solidFill>
                  <a:srgbClr val="FF0000"/>
                </a:solidFill>
              </a:rPr>
              <a:t>&gt;</a:t>
            </a:r>
            <a:r>
              <a:rPr lang="en-US" sz="6000" dirty="0">
                <a:solidFill>
                  <a:srgbClr val="FF0000"/>
                </a:solidFill>
              </a:rPr>
              <a:t> 50%, </a:t>
            </a:r>
            <a:r>
              <a:rPr lang="en-US" sz="6000" dirty="0" err="1">
                <a:solidFill>
                  <a:srgbClr val="FF0000"/>
                </a:solidFill>
              </a:rPr>
              <a:t>maka</a:t>
            </a:r>
            <a:r>
              <a:rPr lang="en-US" sz="6000" dirty="0">
                <a:solidFill>
                  <a:srgbClr val="FF0000"/>
                </a:solidFill>
              </a:rPr>
              <a:t> skor5 = 4</a:t>
            </a:r>
          </a:p>
        </p:txBody>
      </p:sp>
    </p:spTree>
    <p:extLst>
      <p:ext uri="{BB962C8B-B14F-4D97-AF65-F5344CB8AC3E}">
        <p14:creationId xmlns:p14="http://schemas.microsoft.com/office/powerpoint/2010/main" val="121307808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51. </a:t>
            </a:r>
            <a:r>
              <a:rPr lang="en-US" dirty="0" err="1"/>
              <a:t>Persentase</a:t>
            </a:r>
            <a:r>
              <a:rPr lang="en-US" dirty="0"/>
              <a:t> </a:t>
            </a:r>
            <a:r>
              <a:rPr lang="en-US" dirty="0" err="1"/>
              <a:t>keberhasilan</a:t>
            </a:r>
            <a:r>
              <a:rPr lang="en-US" dirty="0"/>
              <a:t> </a:t>
            </a:r>
            <a:r>
              <a:rPr lang="en-US" dirty="0" err="1"/>
              <a:t>studi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program.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130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dirty="0" err="1"/>
              <a:t>Jika</a:t>
            </a:r>
            <a:r>
              <a:rPr lang="en-US" sz="5400" dirty="0"/>
              <a:t> </a:t>
            </a:r>
            <a:r>
              <a:rPr lang="en-US" sz="5400" dirty="0" err="1"/>
              <a:t>P</a:t>
            </a:r>
            <a:r>
              <a:rPr lang="en-US" sz="3200" dirty="0" err="1"/>
              <a:t>Psi</a:t>
            </a:r>
            <a:r>
              <a:rPr lang="en-US" sz="5400" dirty="0"/>
              <a:t> </a:t>
            </a:r>
            <a:r>
              <a:rPr lang="en-US" sz="5400" u="sng" dirty="0"/>
              <a:t>&gt;</a:t>
            </a:r>
            <a:r>
              <a:rPr lang="en-US" sz="5400" dirty="0"/>
              <a:t> 85% , </a:t>
            </a:r>
            <a:r>
              <a:rPr lang="en-US" sz="5400" dirty="0" err="1"/>
              <a:t>maka</a:t>
            </a:r>
            <a:r>
              <a:rPr lang="en-US" sz="5400" dirty="0"/>
              <a:t> </a:t>
            </a:r>
            <a:r>
              <a:rPr lang="en-US" sz="5400" dirty="0" err="1"/>
              <a:t>Skori</a:t>
            </a:r>
            <a:r>
              <a:rPr lang="en-US" sz="5400" dirty="0"/>
              <a:t> = 4.</a:t>
            </a:r>
          </a:p>
        </p:txBody>
      </p:sp>
    </p:spTree>
    <p:extLst>
      <p:ext uri="{BB962C8B-B14F-4D97-AF65-F5344CB8AC3E}">
        <p14:creationId xmlns:p14="http://schemas.microsoft.com/office/powerpoint/2010/main" val="2057530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869A8-EBED-40C1-8AD1-D79698072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813" y="365125"/>
            <a:ext cx="10780987" cy="1325563"/>
          </a:xfrm>
        </p:spPr>
        <p:txBody>
          <a:bodyPr/>
          <a:lstStyle/>
          <a:p>
            <a:r>
              <a:rPr lang="en-US" dirty="0"/>
              <a:t>B. </a:t>
            </a:r>
            <a:r>
              <a:rPr lang="en-US" dirty="0" err="1"/>
              <a:t>Profil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4697B-E2B0-45BD-B517-FC0551C71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813" y="1942305"/>
            <a:ext cx="6348249" cy="4490423"/>
          </a:xfrm>
          <a:ln w="38100">
            <a:solidFill>
              <a:srgbClr val="FF0000"/>
            </a:solidFill>
          </a:ln>
        </p:spPr>
        <p:txBody>
          <a:bodyPr/>
          <a:lstStyle/>
          <a:p>
            <a:pPr marL="514350" indent="-514350">
              <a:buNone/>
            </a:pPr>
            <a:r>
              <a:rPr lang="en-US" dirty="0"/>
              <a:t>1. Sejarah </a:t>
            </a:r>
            <a:r>
              <a:rPr lang="en-US" dirty="0" err="1"/>
              <a:t>institusi</a:t>
            </a:r>
            <a:endParaRPr lang="en-US" dirty="0"/>
          </a:p>
          <a:p>
            <a:pPr marL="514350" indent="-514350">
              <a:buNone/>
            </a:pPr>
            <a:r>
              <a:rPr lang="en-US" dirty="0"/>
              <a:t>2. </a:t>
            </a:r>
            <a:r>
              <a:rPr lang="en-US" dirty="0" err="1"/>
              <a:t>Visi</a:t>
            </a:r>
            <a:r>
              <a:rPr lang="en-US" dirty="0"/>
              <a:t>, </a:t>
            </a:r>
            <a:r>
              <a:rPr lang="en-US" dirty="0" err="1"/>
              <a:t>misi</a:t>
            </a:r>
            <a:r>
              <a:rPr lang="en-US" dirty="0"/>
              <a:t>, </a:t>
            </a:r>
            <a:r>
              <a:rPr lang="en-US" dirty="0" err="1"/>
              <a:t>tujuan</a:t>
            </a:r>
            <a:r>
              <a:rPr lang="en-US" dirty="0"/>
              <a:t>, </a:t>
            </a:r>
            <a:r>
              <a:rPr lang="en-US" dirty="0" err="1"/>
              <a:t>strategi</a:t>
            </a:r>
            <a:r>
              <a:rPr lang="en-US" dirty="0"/>
              <a:t>, dan tata </a:t>
            </a:r>
            <a:r>
              <a:rPr lang="en-US" dirty="0" err="1"/>
              <a:t>nilai</a:t>
            </a:r>
            <a:r>
              <a:rPr lang="en-US" dirty="0"/>
              <a:t> </a:t>
            </a:r>
          </a:p>
          <a:p>
            <a:pPr marL="514350" indent="-514350">
              <a:buNone/>
            </a:pPr>
            <a:r>
              <a:rPr lang="en-US" dirty="0"/>
              <a:t>3. </a:t>
            </a:r>
            <a:r>
              <a:rPr lang="en-US" dirty="0" err="1"/>
              <a:t>Organisasi</a:t>
            </a:r>
            <a:r>
              <a:rPr lang="en-US" dirty="0"/>
              <a:t> dan tata </a:t>
            </a:r>
            <a:r>
              <a:rPr lang="en-US" dirty="0" err="1"/>
              <a:t>kerja</a:t>
            </a:r>
            <a:r>
              <a:rPr lang="en-US" dirty="0"/>
              <a:t> </a:t>
            </a:r>
          </a:p>
          <a:p>
            <a:pPr marL="514350" indent="-514350">
              <a:buNone/>
            </a:pPr>
            <a:r>
              <a:rPr lang="en-US" dirty="0"/>
              <a:t>4. </a:t>
            </a:r>
            <a:r>
              <a:rPr lang="en-US" dirty="0" err="1"/>
              <a:t>Mahasiswa</a:t>
            </a:r>
            <a:r>
              <a:rPr lang="en-US" dirty="0"/>
              <a:t> dan </a:t>
            </a:r>
            <a:r>
              <a:rPr lang="en-US" dirty="0" err="1"/>
              <a:t>lulusan</a:t>
            </a:r>
            <a:endParaRPr lang="en-US" dirty="0"/>
          </a:p>
          <a:p>
            <a:pPr marL="514350" indent="-514350">
              <a:buNone/>
            </a:pPr>
            <a:r>
              <a:rPr lang="nl-NL" dirty="0"/>
              <a:t>5. Dosen dan tenaga kependidikan</a:t>
            </a:r>
          </a:p>
          <a:p>
            <a:pPr marL="514350" indent="-514350">
              <a:buNone/>
            </a:pPr>
            <a:r>
              <a:rPr lang="en-US" dirty="0"/>
              <a:t>6. </a:t>
            </a:r>
            <a:r>
              <a:rPr lang="en-US" dirty="0" err="1"/>
              <a:t>Keuangan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, dan </a:t>
            </a:r>
            <a:r>
              <a:rPr lang="en-US" dirty="0" err="1"/>
              <a:t>prasarana</a:t>
            </a:r>
            <a:endParaRPr lang="en-US" dirty="0"/>
          </a:p>
          <a:p>
            <a:pPr marL="514350" indent="-514350">
              <a:buNone/>
            </a:pPr>
            <a:r>
              <a:rPr lang="en-US" dirty="0"/>
              <a:t>7.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endParaRPr lang="en-US" dirty="0"/>
          </a:p>
          <a:p>
            <a:pPr marL="514350" indent="-514350">
              <a:buNone/>
            </a:pPr>
            <a:r>
              <a:rPr lang="en-US" dirty="0"/>
              <a:t>8.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institusi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9BA85E-8CD3-4F54-A736-895C52FEC3B3}"/>
              </a:ext>
            </a:extLst>
          </p:cNvPr>
          <p:cNvSpPr txBox="1"/>
          <p:nvPr/>
        </p:nvSpPr>
        <p:spPr>
          <a:xfrm>
            <a:off x="7236371" y="1877635"/>
            <a:ext cx="4572001" cy="455509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900" dirty="0" err="1"/>
              <a:t>Uraian</a:t>
            </a:r>
            <a:r>
              <a:rPr lang="en-US" sz="2900" dirty="0"/>
              <a:t> </a:t>
            </a:r>
            <a:r>
              <a:rPr lang="en-US" sz="2900" dirty="0" err="1"/>
              <a:t>Profil</a:t>
            </a:r>
            <a:r>
              <a:rPr lang="en-US" sz="2900" dirty="0"/>
              <a:t> </a:t>
            </a:r>
            <a:r>
              <a:rPr lang="en-US" sz="2900" dirty="0" err="1"/>
              <a:t>Institusi</a:t>
            </a:r>
            <a:r>
              <a:rPr lang="en-US" sz="2900" dirty="0"/>
              <a:t> </a:t>
            </a:r>
            <a:r>
              <a:rPr lang="en-US" sz="2900" dirty="0" err="1"/>
              <a:t>ini</a:t>
            </a:r>
            <a:r>
              <a:rPr lang="en-US" sz="2900" dirty="0"/>
              <a:t> </a:t>
            </a:r>
            <a:r>
              <a:rPr lang="en-US" sz="2900" dirty="0" err="1"/>
              <a:t>sebetulnya</a:t>
            </a:r>
            <a:r>
              <a:rPr lang="en-US" sz="2900" dirty="0"/>
              <a:t> </a:t>
            </a:r>
            <a:r>
              <a:rPr lang="en-US" sz="2900" dirty="0" err="1"/>
              <a:t>adalah</a:t>
            </a:r>
            <a:r>
              <a:rPr lang="en-US" sz="2900" dirty="0"/>
              <a:t>  </a:t>
            </a:r>
            <a:r>
              <a:rPr lang="en-US" sz="2900" dirty="0" err="1"/>
              <a:t>ringkasan</a:t>
            </a:r>
            <a:r>
              <a:rPr lang="en-US" sz="2900" dirty="0"/>
              <a:t> </a:t>
            </a:r>
            <a:r>
              <a:rPr lang="en-US" sz="2900" dirty="0" err="1"/>
              <a:t>dari</a:t>
            </a:r>
            <a:r>
              <a:rPr lang="en-US" sz="2900" dirty="0"/>
              <a:t> </a:t>
            </a:r>
            <a:r>
              <a:rPr lang="en-US" sz="2900" dirty="0" err="1"/>
              <a:t>seluruh</a:t>
            </a:r>
            <a:r>
              <a:rPr lang="en-US" sz="2900" dirty="0"/>
              <a:t> </a:t>
            </a:r>
            <a:r>
              <a:rPr lang="en-US" sz="2900" dirty="0" err="1"/>
              <a:t>Laporan</a:t>
            </a:r>
            <a:r>
              <a:rPr lang="en-US" sz="2900" dirty="0"/>
              <a:t> </a:t>
            </a:r>
            <a:r>
              <a:rPr lang="en-US" sz="2900" dirty="0" err="1"/>
              <a:t>Evaluasi</a:t>
            </a:r>
            <a:r>
              <a:rPr lang="en-US" sz="2900" dirty="0"/>
              <a:t> </a:t>
            </a:r>
            <a:r>
              <a:rPr lang="en-US" sz="2900" dirty="0" err="1"/>
              <a:t>Diri</a:t>
            </a:r>
            <a:r>
              <a:rPr lang="en-US" sz="2900" dirty="0"/>
              <a:t> (LED). Oleh </a:t>
            </a:r>
            <a:r>
              <a:rPr lang="en-US" sz="2900" dirty="0" err="1"/>
              <a:t>sebab</a:t>
            </a:r>
            <a:r>
              <a:rPr lang="en-US" sz="2900" dirty="0"/>
              <a:t> </a:t>
            </a:r>
            <a:r>
              <a:rPr lang="en-US" sz="2900" dirty="0" err="1"/>
              <a:t>itu</a:t>
            </a:r>
            <a:r>
              <a:rPr lang="en-US" sz="2900" dirty="0"/>
              <a:t>, data dan </a:t>
            </a:r>
            <a:r>
              <a:rPr lang="en-US" sz="2900" dirty="0" err="1"/>
              <a:t>analisis</a:t>
            </a:r>
            <a:r>
              <a:rPr lang="en-US" sz="2900" dirty="0"/>
              <a:t> yang </a:t>
            </a:r>
            <a:r>
              <a:rPr lang="en-US" sz="2900" dirty="0" err="1"/>
              <a:t>ada</a:t>
            </a:r>
            <a:r>
              <a:rPr lang="en-US" sz="2900" dirty="0"/>
              <a:t> pada </a:t>
            </a:r>
            <a:r>
              <a:rPr lang="en-US" sz="2900" dirty="0" err="1"/>
              <a:t>setiap</a:t>
            </a:r>
            <a:r>
              <a:rPr lang="en-US" sz="2900" dirty="0"/>
              <a:t> </a:t>
            </a:r>
            <a:r>
              <a:rPr lang="en-US" sz="2900" dirty="0" err="1"/>
              <a:t>Kriteria</a:t>
            </a:r>
            <a:r>
              <a:rPr lang="en-US" sz="2900" dirty="0"/>
              <a:t> </a:t>
            </a:r>
            <a:r>
              <a:rPr lang="en-US" sz="2900" dirty="0" err="1"/>
              <a:t>tidak</a:t>
            </a:r>
            <a:r>
              <a:rPr lang="en-US" sz="2900" dirty="0"/>
              <a:t> </a:t>
            </a:r>
            <a:r>
              <a:rPr lang="en-US" sz="2900" dirty="0" err="1"/>
              <a:t>boleh</a:t>
            </a:r>
            <a:r>
              <a:rPr lang="en-US" sz="2900" dirty="0"/>
              <a:t> </a:t>
            </a:r>
            <a:r>
              <a:rPr lang="en-US" sz="2900" dirty="0" err="1"/>
              <a:t>bertentangan</a:t>
            </a:r>
            <a:r>
              <a:rPr lang="en-US" sz="2900" dirty="0"/>
              <a:t> </a:t>
            </a:r>
            <a:r>
              <a:rPr lang="en-US" sz="2900" dirty="0" err="1"/>
              <a:t>dengan</a:t>
            </a:r>
            <a:r>
              <a:rPr lang="en-US" sz="2900" dirty="0"/>
              <a:t> data dan </a:t>
            </a:r>
            <a:r>
              <a:rPr lang="en-US" sz="2900" dirty="0" err="1"/>
              <a:t>analisis</a:t>
            </a:r>
            <a:r>
              <a:rPr lang="en-US" sz="2900" dirty="0"/>
              <a:t> yang </a:t>
            </a:r>
            <a:r>
              <a:rPr lang="en-US" sz="2900" dirty="0" err="1"/>
              <a:t>ada</a:t>
            </a:r>
            <a:r>
              <a:rPr lang="en-US" sz="2900" dirty="0"/>
              <a:t> pada </a:t>
            </a:r>
            <a:r>
              <a:rPr lang="en-US" sz="2900" dirty="0" err="1"/>
              <a:t>uraian</a:t>
            </a:r>
            <a:r>
              <a:rPr lang="en-US" sz="2900" dirty="0"/>
              <a:t> </a:t>
            </a:r>
            <a:r>
              <a:rPr lang="en-US" sz="2900" dirty="0" err="1"/>
              <a:t>Profil</a:t>
            </a:r>
            <a:r>
              <a:rPr lang="en-US" sz="2900" dirty="0"/>
              <a:t> </a:t>
            </a:r>
            <a:r>
              <a:rPr lang="en-US" sz="2900" dirty="0" err="1"/>
              <a:t>ini</a:t>
            </a:r>
            <a:r>
              <a:rPr lang="en-US" sz="2900" dirty="0"/>
              <a:t> dan </a:t>
            </a:r>
            <a:r>
              <a:rPr lang="en-US" sz="2900" dirty="0" err="1"/>
              <a:t>sebaliknya</a:t>
            </a:r>
            <a:r>
              <a:rPr lang="en-US" sz="2900" dirty="0"/>
              <a:t>.</a:t>
            </a: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F323FFBA-E16E-449B-A933-B7E71FF90DC9}"/>
              </a:ext>
            </a:extLst>
          </p:cNvPr>
          <p:cNvSpPr/>
          <p:nvPr/>
        </p:nvSpPr>
        <p:spPr>
          <a:xfrm>
            <a:off x="7711966" y="495027"/>
            <a:ext cx="3641834" cy="119566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51945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ID" dirty="0"/>
              <a:t>52. </a:t>
            </a:r>
            <a:r>
              <a:rPr lang="en-ID" dirty="0" err="1"/>
              <a:t>Tabel</a:t>
            </a:r>
            <a:r>
              <a:rPr lang="en-ID" dirty="0"/>
              <a:t> 5.d.1) LKPT Waktu </a:t>
            </a:r>
            <a:r>
              <a:rPr lang="en-ID" dirty="0" err="1"/>
              <a:t>Tunggu</a:t>
            </a:r>
            <a:r>
              <a:rPr lang="en-ID" dirty="0"/>
              <a:t> </a:t>
            </a:r>
            <a:r>
              <a:rPr lang="en-ID" dirty="0" err="1"/>
              <a:t>Lulusan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>
                <a:solidFill>
                  <a:srgbClr val="C00000"/>
                </a:solidFill>
              </a:rPr>
              <a:t>Lama </a:t>
            </a:r>
            <a:r>
              <a:rPr lang="en-US" sz="6000" dirty="0" err="1">
                <a:solidFill>
                  <a:srgbClr val="C00000"/>
                </a:solidFill>
              </a:rPr>
              <a:t>waktu</a:t>
            </a:r>
            <a:r>
              <a:rPr lang="en-US" sz="6000" dirty="0">
                <a:solidFill>
                  <a:srgbClr val="C00000"/>
                </a:solidFill>
              </a:rPr>
              <a:t> </a:t>
            </a:r>
            <a:r>
              <a:rPr lang="en-US" sz="6000" dirty="0" err="1">
                <a:solidFill>
                  <a:srgbClr val="C00000"/>
                </a:solidFill>
              </a:rPr>
              <a:t>tunggu</a:t>
            </a:r>
            <a:r>
              <a:rPr lang="en-US" sz="6000" dirty="0">
                <a:solidFill>
                  <a:srgbClr val="C00000"/>
                </a:solidFill>
              </a:rPr>
              <a:t> </a:t>
            </a:r>
            <a:r>
              <a:rPr lang="en-US" sz="6000" dirty="0" err="1">
                <a:solidFill>
                  <a:srgbClr val="C00000"/>
                </a:solidFill>
              </a:rPr>
              <a:t>lulusan</a:t>
            </a:r>
            <a:r>
              <a:rPr lang="en-US" sz="6000" dirty="0">
                <a:solidFill>
                  <a:srgbClr val="C00000"/>
                </a:solidFill>
              </a:rPr>
              <a:t> program </a:t>
            </a:r>
            <a:r>
              <a:rPr lang="en-US" sz="6000" dirty="0" err="1">
                <a:solidFill>
                  <a:srgbClr val="C00000"/>
                </a:solidFill>
              </a:rPr>
              <a:t>utama</a:t>
            </a:r>
            <a:r>
              <a:rPr lang="en-US" sz="6000" dirty="0">
                <a:solidFill>
                  <a:srgbClr val="C00000"/>
                </a:solidFill>
              </a:rPr>
              <a:t> di </a:t>
            </a:r>
            <a:r>
              <a:rPr lang="en-US" sz="6000" dirty="0" err="1">
                <a:solidFill>
                  <a:srgbClr val="C00000"/>
                </a:solidFill>
              </a:rPr>
              <a:t>perguruan</a:t>
            </a:r>
            <a:r>
              <a:rPr lang="en-US" sz="6000" dirty="0">
                <a:solidFill>
                  <a:srgbClr val="C00000"/>
                </a:solidFill>
              </a:rPr>
              <a:t> </a:t>
            </a:r>
            <a:r>
              <a:rPr lang="en-US" sz="6000" dirty="0" err="1">
                <a:solidFill>
                  <a:srgbClr val="C00000"/>
                </a:solidFill>
              </a:rPr>
              <a:t>tinggi</a:t>
            </a:r>
            <a:r>
              <a:rPr lang="en-US" sz="6000" dirty="0">
                <a:solidFill>
                  <a:srgbClr val="C00000"/>
                </a:solidFill>
              </a:rPr>
              <a:t> </a:t>
            </a:r>
            <a:r>
              <a:rPr lang="en-US" sz="6000" dirty="0" err="1">
                <a:solidFill>
                  <a:srgbClr val="C00000"/>
                </a:solidFill>
              </a:rPr>
              <a:t>untuk</a:t>
            </a:r>
            <a:r>
              <a:rPr lang="en-US" sz="6000" dirty="0">
                <a:solidFill>
                  <a:srgbClr val="C00000"/>
                </a:solidFill>
              </a:rPr>
              <a:t> </a:t>
            </a:r>
            <a:r>
              <a:rPr lang="en-US" sz="6000" dirty="0" err="1">
                <a:solidFill>
                  <a:srgbClr val="C00000"/>
                </a:solidFill>
              </a:rPr>
              <a:t>mendapatkan</a:t>
            </a:r>
            <a:r>
              <a:rPr lang="en-US" sz="6000" dirty="0">
                <a:solidFill>
                  <a:srgbClr val="C00000"/>
                </a:solidFill>
              </a:rPr>
              <a:t> </a:t>
            </a:r>
            <a:r>
              <a:rPr lang="en-US" sz="6000" dirty="0" err="1">
                <a:solidFill>
                  <a:srgbClr val="C00000"/>
                </a:solidFill>
              </a:rPr>
              <a:t>pekerjaan</a:t>
            </a:r>
            <a:r>
              <a:rPr lang="en-US" sz="6000" dirty="0">
                <a:solidFill>
                  <a:srgbClr val="C00000"/>
                </a:solidFill>
              </a:rPr>
              <a:t> </a:t>
            </a:r>
            <a:r>
              <a:rPr lang="en-US" sz="6000" dirty="0" err="1">
                <a:solidFill>
                  <a:srgbClr val="C00000"/>
                </a:solidFill>
              </a:rPr>
              <a:t>pertama</a:t>
            </a:r>
            <a:r>
              <a:rPr lang="en-US" sz="6000" dirty="0">
                <a:solidFill>
                  <a:srgbClr val="C00000"/>
                </a:solidFill>
              </a:rPr>
              <a:t>. </a:t>
            </a:r>
            <a:r>
              <a:rPr lang="sv-SE" sz="6000" dirty="0">
                <a:solidFill>
                  <a:srgbClr val="C00000"/>
                </a:solidFill>
              </a:rPr>
              <a:t>Jika WT ≤ 6 bulan, maka Skor = 4 </a:t>
            </a:r>
            <a:endParaRPr lang="en-US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086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865188" indent="-865188"/>
            <a:r>
              <a:rPr lang="en-ID" dirty="0"/>
              <a:t>53. </a:t>
            </a:r>
            <a:r>
              <a:rPr lang="sv-SE" dirty="0"/>
              <a:t>Tabel 5.d.2) LKPT Kesesuaian Bidang Kerja Lulusan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 err="1"/>
              <a:t>Kesesuaian</a:t>
            </a:r>
            <a:r>
              <a:rPr lang="en-US" sz="6000" dirty="0"/>
              <a:t> </a:t>
            </a:r>
            <a:r>
              <a:rPr lang="en-US" sz="6000" dirty="0" err="1"/>
              <a:t>bidang</a:t>
            </a:r>
            <a:r>
              <a:rPr lang="en-US" sz="6000" dirty="0"/>
              <a:t> </a:t>
            </a:r>
            <a:r>
              <a:rPr lang="en-US" sz="6000" dirty="0" err="1"/>
              <a:t>kerja</a:t>
            </a:r>
            <a:r>
              <a:rPr lang="en-US" sz="6000" dirty="0"/>
              <a:t> </a:t>
            </a:r>
            <a:r>
              <a:rPr lang="en-US" sz="6000" dirty="0" err="1"/>
              <a:t>lulusan</a:t>
            </a:r>
            <a:r>
              <a:rPr lang="en-US" sz="6000" dirty="0"/>
              <a:t> </a:t>
            </a:r>
            <a:r>
              <a:rPr lang="en-US" sz="6000" dirty="0" err="1"/>
              <a:t>dari</a:t>
            </a:r>
            <a:r>
              <a:rPr lang="en-US" sz="6000" dirty="0"/>
              <a:t> program </a:t>
            </a:r>
            <a:r>
              <a:rPr lang="en-US" sz="6000" dirty="0" err="1"/>
              <a:t>utama</a:t>
            </a:r>
            <a:r>
              <a:rPr lang="en-US" sz="6000" dirty="0"/>
              <a:t> di </a:t>
            </a:r>
            <a:r>
              <a:rPr lang="en-US" sz="6000" dirty="0" err="1"/>
              <a:t>perguruan</a:t>
            </a:r>
            <a:r>
              <a:rPr lang="en-US" sz="6000" dirty="0"/>
              <a:t> </a:t>
            </a:r>
            <a:r>
              <a:rPr lang="en-US" sz="6000" dirty="0" err="1"/>
              <a:t>tinggi</a:t>
            </a:r>
            <a:r>
              <a:rPr lang="en-US" sz="6000" dirty="0"/>
              <a:t> </a:t>
            </a:r>
            <a:r>
              <a:rPr lang="en-US" sz="6000" dirty="0" err="1"/>
              <a:t>terhadap</a:t>
            </a:r>
            <a:r>
              <a:rPr lang="en-US" sz="6000" dirty="0"/>
              <a:t> </a:t>
            </a:r>
            <a:r>
              <a:rPr lang="en-US" sz="6000" dirty="0" err="1"/>
              <a:t>kompetensi</a:t>
            </a:r>
            <a:r>
              <a:rPr lang="en-US" sz="6000" dirty="0"/>
              <a:t> </a:t>
            </a:r>
            <a:r>
              <a:rPr lang="en-US" sz="6000" dirty="0" err="1"/>
              <a:t>bidang</a:t>
            </a:r>
            <a:r>
              <a:rPr lang="en-US" sz="6000" dirty="0"/>
              <a:t> </a:t>
            </a:r>
            <a:r>
              <a:rPr lang="en-US" sz="6000" dirty="0" err="1"/>
              <a:t>studi</a:t>
            </a:r>
            <a:r>
              <a:rPr lang="en-US" sz="6000" dirty="0"/>
              <a:t>. </a:t>
            </a:r>
            <a:r>
              <a:rPr lang="sv-SE" sz="6000" dirty="0"/>
              <a:t>Jika P</a:t>
            </a:r>
            <a:r>
              <a:rPr lang="sv-SE" sz="4000" dirty="0"/>
              <a:t>BS</a:t>
            </a:r>
            <a:r>
              <a:rPr lang="sv-SE" sz="6000" dirty="0"/>
              <a:t> ≥ 80% , maka Skor = 4.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97756054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914400" indent="-914400"/>
            <a:r>
              <a:rPr lang="en-ID" dirty="0"/>
              <a:t>54. 	</a:t>
            </a:r>
            <a:r>
              <a:rPr lang="it-IT" dirty="0"/>
              <a:t>Tabel 5.e.1) LKPT Kepuasan Pengguna Lulusan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Tingkat </a:t>
            </a:r>
            <a:r>
              <a:rPr lang="en-US" sz="4400" dirty="0" err="1"/>
              <a:t>kepuasan</a:t>
            </a:r>
            <a:r>
              <a:rPr lang="en-US" sz="4400" dirty="0"/>
              <a:t> </a:t>
            </a:r>
            <a:r>
              <a:rPr lang="en-US" sz="4400" dirty="0" err="1"/>
              <a:t>pengguna</a:t>
            </a:r>
            <a:r>
              <a:rPr lang="en-US" sz="4400" dirty="0"/>
              <a:t> </a:t>
            </a:r>
            <a:r>
              <a:rPr lang="en-US" sz="4400" dirty="0" err="1"/>
              <a:t>lulusan</a:t>
            </a:r>
            <a:r>
              <a:rPr lang="en-US" sz="4400" dirty="0"/>
              <a:t> </a:t>
            </a:r>
            <a:r>
              <a:rPr lang="en-US" sz="4400" dirty="0" err="1"/>
              <a:t>dinilai</a:t>
            </a:r>
            <a:r>
              <a:rPr lang="en-US" sz="4400" dirty="0"/>
              <a:t> </a:t>
            </a:r>
            <a:r>
              <a:rPr lang="en-US" sz="4400" dirty="0" err="1"/>
              <a:t>terhadap</a:t>
            </a:r>
            <a:r>
              <a:rPr lang="en-US" sz="4400" dirty="0"/>
              <a:t> </a:t>
            </a:r>
            <a:r>
              <a:rPr lang="en-US" sz="4400" dirty="0" err="1"/>
              <a:t>aspek</a:t>
            </a:r>
            <a:r>
              <a:rPr lang="en-US" sz="4400" dirty="0"/>
              <a:t> 1 : </a:t>
            </a:r>
            <a:r>
              <a:rPr lang="en-US" sz="4400" dirty="0" err="1"/>
              <a:t>Etika</a:t>
            </a:r>
            <a:r>
              <a:rPr lang="en-US" sz="4400" dirty="0"/>
              <a:t>, 2 : </a:t>
            </a:r>
            <a:r>
              <a:rPr lang="en-US" sz="4400" dirty="0" err="1"/>
              <a:t>Keahlian</a:t>
            </a:r>
            <a:r>
              <a:rPr lang="en-US" sz="4400" dirty="0"/>
              <a:t> pada </a:t>
            </a:r>
            <a:r>
              <a:rPr lang="en-US" sz="4400" dirty="0" err="1"/>
              <a:t>bidang</a:t>
            </a:r>
            <a:r>
              <a:rPr lang="en-US" sz="4400" dirty="0"/>
              <a:t> </a:t>
            </a:r>
            <a:r>
              <a:rPr lang="en-US" sz="4400" dirty="0" err="1"/>
              <a:t>ilmu</a:t>
            </a:r>
            <a:r>
              <a:rPr lang="en-US" sz="4400" dirty="0"/>
              <a:t> (</a:t>
            </a:r>
            <a:r>
              <a:rPr lang="en-US" sz="4400" dirty="0" err="1"/>
              <a:t>kompetensi</a:t>
            </a:r>
            <a:r>
              <a:rPr lang="en-US" sz="4400" dirty="0"/>
              <a:t> </a:t>
            </a:r>
            <a:r>
              <a:rPr lang="en-US" sz="4400" dirty="0" err="1"/>
              <a:t>utama</a:t>
            </a:r>
            <a:r>
              <a:rPr lang="en-US" sz="4400" dirty="0"/>
              <a:t>), 3 : </a:t>
            </a:r>
            <a:r>
              <a:rPr lang="en-US" sz="4400" dirty="0" err="1"/>
              <a:t>Kemampuan</a:t>
            </a:r>
            <a:r>
              <a:rPr lang="en-US" sz="4400" dirty="0"/>
              <a:t> </a:t>
            </a:r>
            <a:r>
              <a:rPr lang="en-US" sz="4400" dirty="0" err="1"/>
              <a:t>berbahasa</a:t>
            </a:r>
            <a:r>
              <a:rPr lang="en-US" sz="4400" dirty="0"/>
              <a:t> </a:t>
            </a:r>
            <a:r>
              <a:rPr lang="en-US" sz="4400" dirty="0" err="1"/>
              <a:t>asing</a:t>
            </a:r>
            <a:r>
              <a:rPr lang="en-US" sz="4400" dirty="0"/>
              <a:t>, 4 : </a:t>
            </a:r>
            <a:r>
              <a:rPr lang="en-US" sz="4400" dirty="0" err="1"/>
              <a:t>Penggunaan</a:t>
            </a:r>
            <a:r>
              <a:rPr lang="en-US" sz="4400" dirty="0"/>
              <a:t> </a:t>
            </a:r>
            <a:r>
              <a:rPr lang="en-US" sz="4400" dirty="0" err="1"/>
              <a:t>teknologi</a:t>
            </a:r>
            <a:r>
              <a:rPr lang="en-US" sz="4400" dirty="0"/>
              <a:t> </a:t>
            </a:r>
            <a:r>
              <a:rPr lang="en-US" sz="4400" dirty="0" err="1"/>
              <a:t>informasi</a:t>
            </a:r>
            <a:r>
              <a:rPr lang="en-US" sz="4400" dirty="0"/>
              <a:t>, 5 : </a:t>
            </a:r>
            <a:r>
              <a:rPr lang="en-US" sz="4400" dirty="0" err="1"/>
              <a:t>Kemampuan</a:t>
            </a:r>
            <a:r>
              <a:rPr lang="en-US" sz="4400" dirty="0"/>
              <a:t> </a:t>
            </a:r>
            <a:r>
              <a:rPr lang="en-US" sz="4400" dirty="0" err="1"/>
              <a:t>berkomunikasi</a:t>
            </a:r>
            <a:r>
              <a:rPr lang="en-US" sz="4400" dirty="0"/>
              <a:t>, 6 : </a:t>
            </a:r>
            <a:r>
              <a:rPr lang="en-US" sz="4400" dirty="0" err="1"/>
              <a:t>Kerjasama</a:t>
            </a:r>
            <a:r>
              <a:rPr lang="en-US" sz="4400" dirty="0"/>
              <a:t> </a:t>
            </a:r>
            <a:r>
              <a:rPr lang="en-US" sz="4400" dirty="0" err="1"/>
              <a:t>tim</a:t>
            </a:r>
            <a:r>
              <a:rPr lang="en-US" sz="4400" dirty="0"/>
              <a:t>, 7 : </a:t>
            </a:r>
            <a:r>
              <a:rPr lang="en-US" sz="4400" dirty="0" err="1"/>
              <a:t>Pengembangan</a:t>
            </a:r>
            <a:r>
              <a:rPr lang="en-US" sz="4400" dirty="0"/>
              <a:t> </a:t>
            </a:r>
            <a:r>
              <a:rPr lang="en-US" sz="4400" dirty="0" err="1"/>
              <a:t>diri</a:t>
            </a:r>
            <a:r>
              <a:rPr lang="en-US" sz="4400" dirty="0"/>
              <a:t>. </a:t>
            </a:r>
            <a:r>
              <a:rPr lang="en-US" sz="4400" dirty="0" err="1"/>
              <a:t>Skor</a:t>
            </a:r>
            <a:r>
              <a:rPr lang="en-US" sz="4400" dirty="0"/>
              <a:t> =</a:t>
            </a:r>
            <a:r>
              <a:rPr lang="en-US" sz="4400" dirty="0">
                <a:solidFill>
                  <a:srgbClr val="C00000"/>
                </a:solidFill>
              </a:rPr>
              <a:t> </a:t>
            </a:r>
            <a:r>
              <a:rPr lang="en-US" sz="4400" dirty="0"/>
              <a:t>∑</a:t>
            </a:r>
            <a:r>
              <a:rPr lang="en-US" sz="4400" dirty="0" err="1"/>
              <a:t>TKi</a:t>
            </a:r>
            <a:r>
              <a:rPr lang="en-US" sz="4400" dirty="0"/>
              <a:t> / 7</a:t>
            </a: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82279893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55. </a:t>
            </a:r>
            <a:r>
              <a:rPr lang="fi-FI" dirty="0"/>
              <a:t>Tabel 5.e.2) LKPT Tempat Kerja Lulusan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i-FI" sz="6600" dirty="0"/>
                  <a:t>Tingkat dan ukuran tempat kerja lulusan. </a:t>
                </a:r>
                <a:r>
                  <a:rPr lang="sv-SE" sz="6600" dirty="0"/>
                  <a:t>Jika R</a:t>
                </a:r>
                <a:r>
                  <a:rPr lang="sv-SE" sz="4400" dirty="0"/>
                  <a:t>I</a:t>
                </a:r>
                <a:r>
                  <a:rPr lang="sv-SE" sz="6600" dirty="0"/>
                  <a:t> </a:t>
                </a:r>
                <a14:m>
                  <m:oMath xmlns:m="http://schemas.openxmlformats.org/officeDocument/2006/math">
                    <m:r>
                      <a:rPr lang="en-US" sz="6600" b="0" i="1" u="sng" smtClean="0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sv-SE" sz="6600" dirty="0"/>
                  <a:t> a, maka Skor = 4 </a:t>
                </a:r>
                <a:endParaRPr lang="en-US" sz="6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998" t="-71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6036745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914400" indent="-914400"/>
            <a:r>
              <a:rPr lang="en-ID" dirty="0"/>
              <a:t>56. </a:t>
            </a:r>
            <a:r>
              <a:rPr lang="fi-FI" dirty="0"/>
              <a:t>C.9.4.b) Penelitian Tabel 5.f LKPT Publikasi Ilmiah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sv-SE" sz="6600" dirty="0"/>
                  <a:t>Jumlah publikasi di jurnal dalam 3 tahun terakhir. Jika R</a:t>
                </a:r>
                <a:r>
                  <a:rPr lang="sv-SE" sz="4400" dirty="0"/>
                  <a:t>I</a:t>
                </a:r>
                <a:r>
                  <a:rPr lang="sv-SE" sz="6600" dirty="0"/>
                  <a:t> </a:t>
                </a:r>
                <a14:m>
                  <m:oMath xmlns:m="http://schemas.openxmlformats.org/officeDocument/2006/math">
                    <m:r>
                      <a:rPr lang="en-US" sz="6600" b="0" i="1" u="sng" smtClean="0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sv-SE" sz="6600" dirty="0"/>
                  <a:t> a, maka Skor = 4</a:t>
                </a:r>
                <a:endParaRPr lang="en-US" sz="6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998" t="-7133" r="-2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636794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5929F-A6E3-4364-9C1B-DFA686781934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57. </a:t>
            </a:r>
            <a:r>
              <a:rPr lang="it-IT" dirty="0"/>
              <a:t>Jumlah publikasi di seminar/ tulisan di media massa dalam 3 tahun terakhir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E7E2F-E339-47BA-8C8A-B6D0D472B346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sv-SE" sz="6600" dirty="0"/>
              <a:t>Jika RI </a:t>
            </a:r>
            <a:r>
              <a:rPr lang="sv-SE" sz="6600" u="sng" dirty="0"/>
              <a:t>&gt;</a:t>
            </a:r>
            <a:r>
              <a:rPr lang="sv-SE" sz="6600" dirty="0"/>
              <a:t> a , maka Skor = 4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9894915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914400" indent="-914400"/>
            <a:r>
              <a:rPr lang="en-ID" dirty="0"/>
              <a:t>58. </a:t>
            </a:r>
            <a:r>
              <a:rPr lang="fi-FI" dirty="0"/>
              <a:t>Tabel 5.g LKPT Sitasi Karya Ilmiah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it-IT" sz="6600" dirty="0"/>
              <a:t>Jumlah artikel karya ilmiah dosen tetap yang disitasi dalam 3 tahun terakhir. </a:t>
            </a:r>
            <a:r>
              <a:rPr lang="sv-SE" sz="6600" dirty="0"/>
              <a:t>Jika Rs </a:t>
            </a:r>
            <a:r>
              <a:rPr lang="sv-SE" sz="6600" u="sng" dirty="0"/>
              <a:t>&gt;</a:t>
            </a:r>
            <a:r>
              <a:rPr lang="sv-SE" sz="6600" dirty="0"/>
              <a:t> 0.5, maka Skor = 4 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4765994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798513" indent="-798513"/>
            <a:r>
              <a:rPr lang="en-ID" dirty="0"/>
              <a:t>59. </a:t>
            </a:r>
            <a:r>
              <a:rPr lang="en-ID" dirty="0" err="1"/>
              <a:t>Tabel</a:t>
            </a:r>
            <a:r>
              <a:rPr lang="en-ID" dirty="0"/>
              <a:t> 5.h LKPT </a:t>
            </a:r>
            <a:r>
              <a:rPr lang="en-ID" dirty="0" err="1"/>
              <a:t>Luaran</a:t>
            </a:r>
            <a:r>
              <a:rPr lang="en-ID" dirty="0"/>
              <a:t> </a:t>
            </a:r>
            <a:r>
              <a:rPr lang="en-ID" dirty="0" err="1"/>
              <a:t>Lainnya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err="1"/>
              <a:t>Jumlah</a:t>
            </a:r>
            <a:r>
              <a:rPr lang="en-US" sz="5400" dirty="0"/>
              <a:t> </a:t>
            </a:r>
            <a:r>
              <a:rPr lang="en-US" sz="5400" dirty="0" err="1"/>
              <a:t>luaran</a:t>
            </a:r>
            <a:r>
              <a:rPr lang="en-US" sz="5400" dirty="0"/>
              <a:t> </a:t>
            </a:r>
            <a:r>
              <a:rPr lang="en-US" sz="5400" dirty="0" err="1"/>
              <a:t>penelitian</a:t>
            </a:r>
            <a:r>
              <a:rPr lang="en-US" sz="5400" dirty="0"/>
              <a:t> dan </a:t>
            </a:r>
            <a:r>
              <a:rPr lang="en-US" sz="5400" dirty="0" err="1"/>
              <a:t>PkM</a:t>
            </a:r>
            <a:r>
              <a:rPr lang="en-US" sz="5400" dirty="0"/>
              <a:t> </a:t>
            </a:r>
            <a:r>
              <a:rPr lang="en-US" sz="5400" dirty="0" err="1"/>
              <a:t>dosen</a:t>
            </a:r>
            <a:r>
              <a:rPr lang="en-US" sz="5400" dirty="0"/>
              <a:t> </a:t>
            </a:r>
            <a:r>
              <a:rPr lang="en-US" sz="5400" dirty="0" err="1"/>
              <a:t>tetap</a:t>
            </a:r>
            <a:r>
              <a:rPr lang="en-US" sz="5400" dirty="0"/>
              <a:t> </a:t>
            </a:r>
            <a:r>
              <a:rPr lang="en-US" sz="5400" dirty="0" err="1"/>
              <a:t>dalam</a:t>
            </a:r>
            <a:r>
              <a:rPr lang="en-US" sz="5400" dirty="0"/>
              <a:t> 3 </a:t>
            </a:r>
            <a:r>
              <a:rPr lang="en-US" sz="5400" dirty="0" err="1"/>
              <a:t>tahun</a:t>
            </a:r>
            <a:r>
              <a:rPr lang="en-US" sz="5400" dirty="0"/>
              <a:t> </a:t>
            </a:r>
            <a:r>
              <a:rPr lang="en-US" sz="5400" dirty="0" err="1"/>
              <a:t>terakhir</a:t>
            </a:r>
            <a:r>
              <a:rPr lang="en-US" sz="5400" dirty="0"/>
              <a:t>.. </a:t>
            </a:r>
            <a:r>
              <a:rPr lang="sv-SE" sz="5400" dirty="0"/>
              <a:t>Jika R</a:t>
            </a:r>
            <a:r>
              <a:rPr lang="sv-SE" sz="3600" dirty="0"/>
              <a:t>LP</a:t>
            </a:r>
            <a:r>
              <a:rPr lang="sv-SE" sz="5400" dirty="0"/>
              <a:t> </a:t>
            </a:r>
            <a:r>
              <a:rPr lang="sv-SE" sz="5400" u="sng" dirty="0"/>
              <a:t>&gt;</a:t>
            </a:r>
            <a:r>
              <a:rPr lang="sv-SE" sz="5400" dirty="0"/>
              <a:t> 1, maka Skor = 4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55159676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DC833-FC95-40E1-BC9A-4DA074D3A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n-NO" dirty="0"/>
              <a:t>D. ANALISIS DAN PENETAPAN PROGRAM PENGEMBANGAN INSTITUSI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8F2A0-BBE9-4A86-A7C6-D1641F565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92375"/>
            <a:ext cx="11163300" cy="28225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400" dirty="0"/>
              <a:t>1. </a:t>
            </a:r>
            <a:r>
              <a:rPr lang="en-US" sz="4400" dirty="0" err="1"/>
              <a:t>Analisis</a:t>
            </a:r>
            <a:r>
              <a:rPr lang="en-US" sz="4400" dirty="0"/>
              <a:t> </a:t>
            </a:r>
            <a:r>
              <a:rPr lang="en-US" sz="4400" dirty="0" err="1"/>
              <a:t>Capaian</a:t>
            </a:r>
            <a:r>
              <a:rPr lang="en-US" sz="4400" dirty="0"/>
              <a:t> </a:t>
            </a:r>
            <a:r>
              <a:rPr lang="en-US" sz="4400" dirty="0" err="1"/>
              <a:t>Kinerja</a:t>
            </a:r>
            <a:endParaRPr lang="en-US" sz="4400" dirty="0"/>
          </a:p>
          <a:p>
            <a:pPr marL="571500" indent="-571500">
              <a:buNone/>
            </a:pPr>
            <a:r>
              <a:rPr lang="fi-FI" sz="4400" dirty="0"/>
              <a:t>2. Analisis SWOT atau Analisis Lain yang Relevan</a:t>
            </a:r>
          </a:p>
          <a:p>
            <a:pPr marL="571500" indent="-571500">
              <a:buNone/>
            </a:pPr>
            <a:r>
              <a:rPr lang="en-US" sz="4400" dirty="0"/>
              <a:t>3. </a:t>
            </a:r>
            <a:r>
              <a:rPr lang="en-US" sz="4400" dirty="0" err="1"/>
              <a:t>Strategi</a:t>
            </a:r>
            <a:r>
              <a:rPr lang="en-US" sz="4400" dirty="0"/>
              <a:t> </a:t>
            </a:r>
            <a:r>
              <a:rPr lang="en-US" sz="4400" dirty="0" err="1"/>
              <a:t>pengembangan</a:t>
            </a:r>
            <a:r>
              <a:rPr lang="en-US" sz="4400" dirty="0"/>
              <a:t> </a:t>
            </a:r>
          </a:p>
          <a:p>
            <a:pPr marL="0" indent="0">
              <a:buNone/>
            </a:pPr>
            <a:r>
              <a:rPr lang="en-US" sz="4400" dirty="0"/>
              <a:t>4. Program </a:t>
            </a:r>
            <a:r>
              <a:rPr lang="en-US" sz="4400" dirty="0" err="1"/>
              <a:t>Keberlanjutan</a:t>
            </a:r>
            <a:r>
              <a:rPr lang="en-US" sz="4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764234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44BBA-5795-451E-A07A-18244028C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642" y="686938"/>
            <a:ext cx="10817524" cy="5541334"/>
          </a:xfrm>
        </p:spPr>
        <p:txBody>
          <a:bodyPr>
            <a:noAutofit/>
          </a:bodyPr>
          <a:lstStyle/>
          <a:p>
            <a:pPr marL="569913" indent="-569913">
              <a:buNone/>
            </a:pPr>
            <a:r>
              <a:rPr lang="en-US" sz="2100" dirty="0"/>
              <a:t>1. 	</a:t>
            </a:r>
            <a:r>
              <a:rPr lang="en-US" sz="2100" dirty="0" err="1">
                <a:solidFill>
                  <a:srgbClr val="FF0000"/>
                </a:solidFill>
              </a:rPr>
              <a:t>Analisis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Capaian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Kinerja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2100" dirty="0" err="1"/>
              <a:t>Cakupan</a:t>
            </a:r>
            <a:r>
              <a:rPr lang="en-US" sz="2100" dirty="0"/>
              <a:t> </a:t>
            </a:r>
            <a:r>
              <a:rPr lang="en-US" sz="2100" dirty="0" err="1"/>
              <a:t>aspek</a:t>
            </a:r>
            <a:r>
              <a:rPr lang="en-US" sz="2100" dirty="0"/>
              <a:t> </a:t>
            </a:r>
            <a:r>
              <a:rPr lang="en-US" sz="2100" dirty="0" err="1"/>
              <a:t>antar</a:t>
            </a:r>
            <a:r>
              <a:rPr lang="en-US" sz="2100" dirty="0"/>
              <a:t> </a:t>
            </a:r>
            <a:r>
              <a:rPr lang="en-US" sz="2100" dirty="0" err="1"/>
              <a:t>kriteria</a:t>
            </a:r>
            <a:r>
              <a:rPr lang="en-US" sz="2100" dirty="0"/>
              <a:t> yang </a:t>
            </a:r>
            <a:r>
              <a:rPr lang="en-US" sz="2100" dirty="0" err="1"/>
              <a:t>dievaluasi</a:t>
            </a:r>
            <a:r>
              <a:rPr lang="en-US" sz="2100" dirty="0"/>
              <a:t>: </a:t>
            </a:r>
            <a:r>
              <a:rPr lang="en-US" sz="2100" dirty="0" err="1"/>
              <a:t>kelengkapan</a:t>
            </a:r>
            <a:r>
              <a:rPr lang="en-US" sz="2100" dirty="0"/>
              <a:t>, </a:t>
            </a:r>
            <a:r>
              <a:rPr lang="en-US" sz="2100" dirty="0" err="1"/>
              <a:t>keluasan</a:t>
            </a:r>
            <a:r>
              <a:rPr lang="en-US" sz="2100" dirty="0"/>
              <a:t>, </a:t>
            </a:r>
            <a:r>
              <a:rPr lang="en-US" sz="2100" dirty="0" err="1"/>
              <a:t>kedalaman</a:t>
            </a:r>
            <a:r>
              <a:rPr lang="en-US" sz="2100" dirty="0"/>
              <a:t>, </a:t>
            </a:r>
            <a:r>
              <a:rPr lang="en-US" sz="2100" dirty="0" err="1"/>
              <a:t>ketepatan</a:t>
            </a:r>
            <a:r>
              <a:rPr lang="en-US" sz="2100" dirty="0"/>
              <a:t>, dan </a:t>
            </a:r>
            <a:r>
              <a:rPr lang="en-US" sz="2100" dirty="0" err="1"/>
              <a:t>ketajaman</a:t>
            </a:r>
            <a:r>
              <a:rPr lang="en-US" sz="2100" dirty="0"/>
              <a:t> </a:t>
            </a:r>
            <a:r>
              <a:rPr lang="en-US" sz="2100" dirty="0" err="1"/>
              <a:t>analisis</a:t>
            </a:r>
            <a:r>
              <a:rPr lang="en-US" sz="2100" dirty="0"/>
              <a:t> </a:t>
            </a:r>
            <a:r>
              <a:rPr lang="en-US" sz="2100" dirty="0" err="1"/>
              <a:t>untuk</a:t>
            </a:r>
            <a:r>
              <a:rPr lang="en-US" sz="2100" dirty="0"/>
              <a:t> </a:t>
            </a:r>
            <a:r>
              <a:rPr lang="en-US" sz="2100" dirty="0" err="1"/>
              <a:t>mengidentifikasi</a:t>
            </a:r>
            <a:r>
              <a:rPr lang="en-US" sz="2100" dirty="0"/>
              <a:t> </a:t>
            </a:r>
            <a:r>
              <a:rPr lang="en-US" sz="2100" dirty="0" err="1"/>
              <a:t>akar</a:t>
            </a:r>
            <a:r>
              <a:rPr lang="en-US" sz="2100" dirty="0"/>
              <a:t> </a:t>
            </a:r>
            <a:r>
              <a:rPr lang="en-US" sz="2100" dirty="0" err="1"/>
              <a:t>masalah</a:t>
            </a:r>
            <a:r>
              <a:rPr lang="en-US" sz="2100" dirty="0"/>
              <a:t> yang </a:t>
            </a:r>
            <a:r>
              <a:rPr lang="en-US" sz="2100" dirty="0" err="1"/>
              <a:t>didukung</a:t>
            </a:r>
            <a:r>
              <a:rPr lang="en-US" sz="2100" dirty="0"/>
              <a:t> oleh data/</a:t>
            </a:r>
            <a:r>
              <a:rPr lang="en-US" sz="2100" dirty="0" err="1"/>
              <a:t>informasi</a:t>
            </a:r>
            <a:r>
              <a:rPr lang="en-US" sz="2100" dirty="0"/>
              <a:t> yang </a:t>
            </a:r>
            <a:r>
              <a:rPr lang="en-US" sz="2100" dirty="0" err="1"/>
              <a:t>andal</a:t>
            </a:r>
            <a:r>
              <a:rPr lang="en-US" sz="2100" dirty="0"/>
              <a:t> dan </a:t>
            </a:r>
            <a:r>
              <a:rPr lang="en-US" sz="2100" dirty="0" err="1"/>
              <a:t>memadai</a:t>
            </a:r>
            <a:r>
              <a:rPr lang="en-US" sz="2100" dirty="0"/>
              <a:t> </a:t>
            </a:r>
            <a:r>
              <a:rPr lang="en-US" sz="2100" dirty="0" err="1"/>
              <a:t>serta</a:t>
            </a:r>
            <a:r>
              <a:rPr lang="en-US" sz="2100" dirty="0"/>
              <a:t> </a:t>
            </a:r>
            <a:r>
              <a:rPr lang="en-US" sz="2100" dirty="0" err="1"/>
              <a:t>konsisten</a:t>
            </a:r>
            <a:r>
              <a:rPr lang="en-US" sz="2100" dirty="0"/>
              <a:t> </a:t>
            </a:r>
            <a:r>
              <a:rPr lang="en-US" sz="2100" dirty="0" err="1"/>
              <a:t>dengan</a:t>
            </a:r>
            <a:r>
              <a:rPr lang="en-US" sz="2100" dirty="0"/>
              <a:t> </a:t>
            </a:r>
            <a:r>
              <a:rPr lang="en-US" sz="2100" dirty="0" err="1"/>
              <a:t>hasil</a:t>
            </a:r>
            <a:r>
              <a:rPr lang="en-US" sz="2100" dirty="0"/>
              <a:t> </a:t>
            </a:r>
            <a:r>
              <a:rPr lang="en-US" sz="2100" dirty="0" err="1"/>
              <a:t>analisis</a:t>
            </a:r>
            <a:r>
              <a:rPr lang="en-US" sz="2100" dirty="0"/>
              <a:t> yang </a:t>
            </a:r>
            <a:r>
              <a:rPr lang="en-US" sz="2100" dirty="0" err="1"/>
              <a:t>disampaikan</a:t>
            </a:r>
            <a:r>
              <a:rPr lang="en-US" sz="2100" dirty="0"/>
              <a:t> pada </a:t>
            </a:r>
            <a:r>
              <a:rPr lang="en-US" sz="2100" dirty="0" err="1"/>
              <a:t>setiap</a:t>
            </a:r>
            <a:r>
              <a:rPr lang="en-US" sz="2100" dirty="0"/>
              <a:t> </a:t>
            </a:r>
            <a:r>
              <a:rPr lang="en-US" sz="2100" dirty="0" err="1"/>
              <a:t>kriteria</a:t>
            </a:r>
            <a:r>
              <a:rPr lang="en-US" sz="2100" dirty="0"/>
              <a:t> di </a:t>
            </a:r>
            <a:r>
              <a:rPr lang="en-US" sz="2100" dirty="0" err="1"/>
              <a:t>atas</a:t>
            </a:r>
            <a:r>
              <a:rPr lang="en-US" sz="2100" dirty="0"/>
              <a:t>. </a:t>
            </a:r>
          </a:p>
          <a:p>
            <a:pPr marL="569913" indent="-569913">
              <a:buNone/>
            </a:pPr>
            <a:r>
              <a:rPr lang="en-US" sz="2100" dirty="0"/>
              <a:t> 2. 	</a:t>
            </a:r>
            <a:r>
              <a:rPr lang="en-US" sz="2100" dirty="0" err="1">
                <a:solidFill>
                  <a:srgbClr val="FF0000"/>
                </a:solidFill>
              </a:rPr>
              <a:t>Analisis</a:t>
            </a:r>
            <a:r>
              <a:rPr lang="en-US" sz="2100" dirty="0">
                <a:solidFill>
                  <a:srgbClr val="FF0000"/>
                </a:solidFill>
              </a:rPr>
              <a:t> SWOT </a:t>
            </a:r>
            <a:r>
              <a:rPr lang="en-US" sz="2100" dirty="0" err="1">
                <a:solidFill>
                  <a:srgbClr val="FF0000"/>
                </a:solidFill>
              </a:rPr>
              <a:t>atau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Analisis</a:t>
            </a:r>
            <a:r>
              <a:rPr lang="en-US" sz="2100" dirty="0">
                <a:solidFill>
                  <a:srgbClr val="FF0000"/>
                </a:solidFill>
              </a:rPr>
              <a:t> Lain yang </a:t>
            </a:r>
            <a:r>
              <a:rPr lang="en-US" sz="2100" dirty="0" err="1">
                <a:solidFill>
                  <a:srgbClr val="FF0000"/>
                </a:solidFill>
              </a:rPr>
              <a:t>Relevan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2100" dirty="0" err="1"/>
              <a:t>Ketepatan</a:t>
            </a:r>
            <a:r>
              <a:rPr lang="en-US" sz="2100" dirty="0"/>
              <a:t> </a:t>
            </a:r>
            <a:r>
              <a:rPr lang="en-US" sz="2100" dirty="0" err="1"/>
              <a:t>mengidentifikasi</a:t>
            </a:r>
            <a:r>
              <a:rPr lang="en-US" sz="2100" dirty="0"/>
              <a:t> </a:t>
            </a:r>
            <a:r>
              <a:rPr lang="en-US" sz="2100" dirty="0" err="1"/>
              <a:t>kekuatan</a:t>
            </a:r>
            <a:r>
              <a:rPr lang="en-US" sz="2100" dirty="0"/>
              <a:t> </a:t>
            </a:r>
            <a:r>
              <a:rPr lang="en-US" sz="2100" dirty="0" err="1"/>
              <a:t>atau</a:t>
            </a:r>
            <a:r>
              <a:rPr lang="en-US" sz="2100" dirty="0"/>
              <a:t> </a:t>
            </a:r>
            <a:r>
              <a:rPr lang="en-US" sz="2100" dirty="0" err="1"/>
              <a:t>faktor</a:t>
            </a:r>
            <a:r>
              <a:rPr lang="en-US" sz="2100" dirty="0"/>
              <a:t> </a:t>
            </a:r>
            <a:r>
              <a:rPr lang="en-US" sz="2100" dirty="0" err="1"/>
              <a:t>pendorong</a:t>
            </a:r>
            <a:r>
              <a:rPr lang="en-US" sz="2100" dirty="0"/>
              <a:t>, </a:t>
            </a:r>
            <a:r>
              <a:rPr lang="en-US" sz="2100" dirty="0" err="1"/>
              <a:t>kelemahan</a:t>
            </a:r>
            <a:r>
              <a:rPr lang="en-US" sz="2100" dirty="0"/>
              <a:t> </a:t>
            </a:r>
            <a:r>
              <a:rPr lang="en-US" sz="2100" dirty="0" err="1"/>
              <a:t>atau</a:t>
            </a:r>
            <a:r>
              <a:rPr lang="en-US" sz="2100" dirty="0"/>
              <a:t> </a:t>
            </a:r>
            <a:r>
              <a:rPr lang="en-US" sz="2100" dirty="0" err="1"/>
              <a:t>faktor</a:t>
            </a:r>
            <a:r>
              <a:rPr lang="en-US" sz="2100" dirty="0"/>
              <a:t> </a:t>
            </a:r>
            <a:r>
              <a:rPr lang="en-US" sz="2100" dirty="0" err="1"/>
              <a:t>penghambat</a:t>
            </a:r>
            <a:r>
              <a:rPr lang="en-US" sz="2100" dirty="0"/>
              <a:t>, </a:t>
            </a:r>
            <a:r>
              <a:rPr lang="en-US" sz="2100" dirty="0" err="1"/>
              <a:t>peluang</a:t>
            </a:r>
            <a:r>
              <a:rPr lang="en-US" sz="2100" dirty="0"/>
              <a:t> dan </a:t>
            </a:r>
            <a:r>
              <a:rPr lang="en-US" sz="2100" dirty="0" err="1"/>
              <a:t>ancaman</a:t>
            </a:r>
            <a:r>
              <a:rPr lang="en-US" sz="2100" dirty="0"/>
              <a:t> yang </a:t>
            </a:r>
            <a:r>
              <a:rPr lang="en-US" sz="2100" dirty="0" err="1"/>
              <a:t>dihadapi</a:t>
            </a:r>
            <a:r>
              <a:rPr lang="en-US" sz="2100" dirty="0"/>
              <a:t> </a:t>
            </a:r>
            <a:r>
              <a:rPr lang="en-US" sz="2100" dirty="0" err="1"/>
              <a:t>serta</a:t>
            </a:r>
            <a:r>
              <a:rPr lang="en-US" sz="2100" dirty="0"/>
              <a:t> </a:t>
            </a:r>
            <a:r>
              <a:rPr lang="en-US" sz="2100" dirty="0" err="1"/>
              <a:t>keterkaitan</a:t>
            </a:r>
            <a:r>
              <a:rPr lang="en-US" sz="2100" dirty="0"/>
              <a:t> </a:t>
            </a:r>
            <a:r>
              <a:rPr lang="en-US" sz="2100" dirty="0" err="1"/>
              <a:t>dengan</a:t>
            </a:r>
            <a:r>
              <a:rPr lang="en-US" sz="2100" dirty="0"/>
              <a:t> </a:t>
            </a:r>
            <a:r>
              <a:rPr lang="en-US" sz="2100" dirty="0" err="1"/>
              <a:t>hasil</a:t>
            </a:r>
            <a:r>
              <a:rPr lang="en-US" sz="2100" dirty="0"/>
              <a:t> </a:t>
            </a:r>
            <a:r>
              <a:rPr lang="en-US" sz="2100" dirty="0" err="1"/>
              <a:t>analisis</a:t>
            </a:r>
            <a:r>
              <a:rPr lang="en-US" sz="2100" dirty="0"/>
              <a:t> </a:t>
            </a:r>
            <a:r>
              <a:rPr lang="en-US" sz="2100" dirty="0" err="1"/>
              <a:t>capaian</a:t>
            </a:r>
            <a:r>
              <a:rPr lang="en-US" sz="2100" dirty="0"/>
              <a:t> </a:t>
            </a:r>
            <a:r>
              <a:rPr lang="en-US" sz="2100" dirty="0" err="1"/>
              <a:t>kinerja</a:t>
            </a:r>
            <a:r>
              <a:rPr lang="en-US" sz="2100" dirty="0"/>
              <a:t>. </a:t>
            </a:r>
            <a:r>
              <a:rPr lang="en-US" sz="2100" dirty="0" err="1"/>
              <a:t>Analisis</a:t>
            </a:r>
            <a:r>
              <a:rPr lang="en-US" sz="2100" dirty="0"/>
              <a:t> SWOT </a:t>
            </a:r>
            <a:r>
              <a:rPr lang="en-US" sz="2100" dirty="0" err="1"/>
              <a:t>harus</a:t>
            </a:r>
            <a:r>
              <a:rPr lang="en-US" sz="2100" dirty="0"/>
              <a:t> </a:t>
            </a:r>
            <a:r>
              <a:rPr lang="en-US" sz="2100" dirty="0" err="1"/>
              <a:t>mencakup</a:t>
            </a:r>
            <a:r>
              <a:rPr lang="en-US" sz="2100" dirty="0"/>
              <a:t> </a:t>
            </a:r>
            <a:r>
              <a:rPr lang="en-US" sz="2100" dirty="0" err="1"/>
              <a:t>strategi</a:t>
            </a:r>
            <a:r>
              <a:rPr lang="en-US" sz="2100" dirty="0"/>
              <a:t> </a:t>
            </a:r>
            <a:r>
              <a:rPr lang="en-US" sz="2100" dirty="0" err="1"/>
              <a:t>pengembangan</a:t>
            </a:r>
            <a:r>
              <a:rPr lang="en-US" sz="2100" dirty="0"/>
              <a:t>. </a:t>
            </a:r>
          </a:p>
          <a:p>
            <a:pPr marL="569913" indent="-569913">
              <a:buNone/>
            </a:pPr>
            <a:r>
              <a:rPr lang="en-US" sz="2100" dirty="0"/>
              <a:t> 3. 	</a:t>
            </a:r>
            <a:r>
              <a:rPr lang="en-US" sz="2100" dirty="0" err="1">
                <a:solidFill>
                  <a:srgbClr val="FF0000"/>
                </a:solidFill>
              </a:rPr>
              <a:t>Strategi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pengembangan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2100" dirty="0" err="1"/>
              <a:t>Kemampuan</a:t>
            </a:r>
            <a:r>
              <a:rPr lang="en-US" sz="2100" dirty="0"/>
              <a:t> </a:t>
            </a:r>
            <a:r>
              <a:rPr lang="en-US" sz="2100" dirty="0" err="1"/>
              <a:t>institusi</a:t>
            </a:r>
            <a:r>
              <a:rPr lang="en-US" sz="2100" dirty="0"/>
              <a:t> </a:t>
            </a:r>
            <a:r>
              <a:rPr lang="en-US" sz="2100" dirty="0" err="1"/>
              <a:t>dalam</a:t>
            </a:r>
            <a:r>
              <a:rPr lang="en-US" sz="2100" dirty="0"/>
              <a:t> </a:t>
            </a:r>
            <a:r>
              <a:rPr lang="en-US" sz="2100" dirty="0" err="1"/>
              <a:t>menetapkan</a:t>
            </a:r>
            <a:r>
              <a:rPr lang="en-US" sz="2100" dirty="0"/>
              <a:t> </a:t>
            </a:r>
            <a:r>
              <a:rPr lang="en-US" sz="2100" dirty="0" err="1"/>
              <a:t>prioritas</a:t>
            </a:r>
            <a:r>
              <a:rPr lang="en-US" sz="2100" dirty="0"/>
              <a:t> </a:t>
            </a:r>
            <a:r>
              <a:rPr lang="en-US" sz="2100" dirty="0" err="1"/>
              <a:t>pengembangan</a:t>
            </a:r>
            <a:r>
              <a:rPr lang="en-US" sz="2100" dirty="0"/>
              <a:t> </a:t>
            </a:r>
            <a:r>
              <a:rPr lang="en-US" sz="2100" dirty="0" err="1"/>
              <a:t>sesuai</a:t>
            </a:r>
            <a:r>
              <a:rPr lang="en-US" sz="2100" dirty="0"/>
              <a:t> </a:t>
            </a:r>
            <a:r>
              <a:rPr lang="en-US" sz="2100" dirty="0" err="1"/>
              <a:t>dengan</a:t>
            </a:r>
            <a:r>
              <a:rPr lang="en-US" sz="2100" dirty="0"/>
              <a:t> </a:t>
            </a:r>
            <a:r>
              <a:rPr lang="en-US" sz="2100" dirty="0" err="1"/>
              <a:t>kapasitas</a:t>
            </a:r>
            <a:r>
              <a:rPr lang="en-US" sz="2100" dirty="0"/>
              <a:t>, </a:t>
            </a:r>
            <a:r>
              <a:rPr lang="en-US" sz="2100" dirty="0" err="1"/>
              <a:t>kebutuhan</a:t>
            </a:r>
            <a:r>
              <a:rPr lang="en-US" sz="2100" dirty="0"/>
              <a:t>, dan </a:t>
            </a:r>
            <a:r>
              <a:rPr lang="en-US" sz="2100" dirty="0" err="1"/>
              <a:t>rencana</a:t>
            </a:r>
            <a:r>
              <a:rPr lang="en-US" sz="2100" dirty="0"/>
              <a:t> </a:t>
            </a:r>
            <a:r>
              <a:rPr lang="en-US" sz="2100" dirty="0" err="1"/>
              <a:t>strategi</a:t>
            </a:r>
            <a:r>
              <a:rPr lang="en-US" sz="2100" dirty="0"/>
              <a:t> </a:t>
            </a:r>
            <a:r>
              <a:rPr lang="en-US" sz="2100" dirty="0" err="1"/>
              <a:t>pengembangan</a:t>
            </a:r>
            <a:r>
              <a:rPr lang="en-US" sz="2100" dirty="0"/>
              <a:t> </a:t>
            </a:r>
            <a:r>
              <a:rPr lang="en-US" sz="2100" dirty="0" err="1"/>
              <a:t>institusi</a:t>
            </a:r>
            <a:r>
              <a:rPr lang="en-US" sz="2100" dirty="0"/>
              <a:t> </a:t>
            </a:r>
            <a:r>
              <a:rPr lang="en-US" sz="2100" dirty="0" err="1"/>
              <a:t>secara</a:t>
            </a:r>
            <a:r>
              <a:rPr lang="en-US" sz="2100" dirty="0"/>
              <a:t> </a:t>
            </a:r>
            <a:r>
              <a:rPr lang="en-US" sz="2100" dirty="0" err="1"/>
              <a:t>keseluruhan</a:t>
            </a:r>
            <a:r>
              <a:rPr lang="en-US" sz="2100" dirty="0"/>
              <a:t>.  </a:t>
            </a:r>
          </a:p>
          <a:p>
            <a:pPr marL="569913" indent="-569913">
              <a:buNone/>
            </a:pPr>
            <a:r>
              <a:rPr lang="en-US" sz="2100" dirty="0"/>
              <a:t>4. 	</a:t>
            </a:r>
            <a:r>
              <a:rPr lang="en-US" sz="2100" dirty="0">
                <a:solidFill>
                  <a:srgbClr val="FF0000"/>
                </a:solidFill>
              </a:rPr>
              <a:t>Program </a:t>
            </a:r>
            <a:r>
              <a:rPr lang="en-US" sz="2100" dirty="0" err="1">
                <a:solidFill>
                  <a:srgbClr val="FF0000"/>
                </a:solidFill>
              </a:rPr>
              <a:t>Keberlanjutan</a:t>
            </a:r>
            <a:r>
              <a:rPr lang="en-US" sz="2100" dirty="0">
                <a:solidFill>
                  <a:srgbClr val="FF0000"/>
                </a:solidFill>
              </a:rPr>
              <a:t>  </a:t>
            </a:r>
          </a:p>
          <a:p>
            <a:pPr marL="569913" indent="0">
              <a:buNone/>
            </a:pPr>
            <a:r>
              <a:rPr lang="en-US" sz="2100" dirty="0" err="1"/>
              <a:t>Mekanisme</a:t>
            </a:r>
            <a:r>
              <a:rPr lang="en-US" sz="2100" dirty="0"/>
              <a:t> </a:t>
            </a:r>
            <a:r>
              <a:rPr lang="en-US" sz="2100" dirty="0" err="1"/>
              <a:t>penjaminan</a:t>
            </a:r>
            <a:r>
              <a:rPr lang="en-US" sz="2100" dirty="0"/>
              <a:t> </a:t>
            </a:r>
            <a:r>
              <a:rPr lang="en-US" sz="2100" dirty="0" err="1"/>
              <a:t>keberlangsungan</a:t>
            </a:r>
            <a:r>
              <a:rPr lang="en-US" sz="2100" dirty="0"/>
              <a:t> program dan good practices yang </a:t>
            </a:r>
            <a:r>
              <a:rPr lang="en-US" sz="2100" dirty="0" err="1"/>
              <a:t>dihasilkan</a:t>
            </a:r>
            <a:r>
              <a:rPr lang="en-US" sz="2100" dirty="0"/>
              <a:t>, </a:t>
            </a:r>
            <a:r>
              <a:rPr lang="en-US" sz="2100" dirty="0" err="1"/>
              <a:t>serta</a:t>
            </a:r>
            <a:r>
              <a:rPr lang="en-US" sz="2100" dirty="0"/>
              <a:t> </a:t>
            </a:r>
            <a:r>
              <a:rPr lang="en-US" sz="2100" dirty="0" err="1"/>
              <a:t>jaminan</a:t>
            </a:r>
            <a:r>
              <a:rPr lang="en-US" sz="2100" dirty="0"/>
              <a:t> </a:t>
            </a:r>
            <a:r>
              <a:rPr lang="en-US" sz="2100" dirty="0" err="1"/>
              <a:t>ketersediaan</a:t>
            </a:r>
            <a:r>
              <a:rPr lang="en-US" sz="2100" dirty="0"/>
              <a:t> </a:t>
            </a:r>
            <a:r>
              <a:rPr lang="en-US" sz="2100" dirty="0" err="1"/>
              <a:t>sumber</a:t>
            </a:r>
            <a:r>
              <a:rPr lang="en-US" sz="2100" dirty="0"/>
              <a:t> </a:t>
            </a:r>
            <a:r>
              <a:rPr lang="en-US" sz="2100" dirty="0" err="1"/>
              <a:t>daya</a:t>
            </a:r>
            <a:r>
              <a:rPr lang="en-US" sz="2100" dirty="0"/>
              <a:t> </a:t>
            </a:r>
            <a:r>
              <a:rPr lang="en-US" sz="2100" dirty="0" err="1"/>
              <a:t>untuk</a:t>
            </a:r>
            <a:r>
              <a:rPr lang="en-US" sz="2100" dirty="0"/>
              <a:t> </a:t>
            </a:r>
            <a:r>
              <a:rPr lang="en-US" sz="2100" dirty="0" err="1"/>
              <a:t>mendukung</a:t>
            </a:r>
            <a:r>
              <a:rPr lang="en-US" sz="2100" dirty="0"/>
              <a:t> </a:t>
            </a:r>
            <a:r>
              <a:rPr lang="en-US" sz="2100" dirty="0" err="1"/>
              <a:t>pelaksanaan</a:t>
            </a:r>
            <a:r>
              <a:rPr lang="en-US" sz="2100" dirty="0"/>
              <a:t> program </a:t>
            </a:r>
            <a:r>
              <a:rPr lang="en-US" sz="2100" dirty="0" err="1"/>
              <a:t>termasuk</a:t>
            </a:r>
            <a:r>
              <a:rPr lang="en-US" sz="2100" dirty="0"/>
              <a:t> </a:t>
            </a:r>
            <a:r>
              <a:rPr lang="en-US" sz="2100" dirty="0" err="1"/>
              <a:t>rencana</a:t>
            </a:r>
            <a:r>
              <a:rPr lang="en-US" sz="2100" dirty="0"/>
              <a:t> </a:t>
            </a:r>
            <a:r>
              <a:rPr lang="en-US" sz="2100" dirty="0" err="1"/>
              <a:t>penjaminan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 yang </a:t>
            </a:r>
            <a:r>
              <a:rPr lang="en-US" sz="2100" dirty="0" err="1"/>
              <a:t>berkelanjutan</a:t>
            </a:r>
            <a:r>
              <a:rPr lang="en-US" sz="2100" dirty="0"/>
              <a:t>. </a:t>
            </a:r>
          </a:p>
          <a:p>
            <a:pPr marL="0" indent="0">
              <a:buNone/>
            </a:pPr>
            <a:r>
              <a:rPr lang="en-US" sz="2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3028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75741-49A2-479A-9436-DA9BED2A7C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168" y="653338"/>
            <a:ext cx="10525664" cy="5999897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Sejarah </a:t>
            </a:r>
            <a:r>
              <a:rPr lang="en-US" dirty="0" err="1">
                <a:solidFill>
                  <a:srgbClr val="FF0000"/>
                </a:solidFill>
              </a:rPr>
              <a:t>institusi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marL="517525" indent="-517525">
              <a:buNone/>
            </a:pPr>
            <a:r>
              <a:rPr lang="en-US" dirty="0"/>
              <a:t>	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menjelaskan</a:t>
            </a:r>
            <a:r>
              <a:rPr lang="en-US" dirty="0"/>
              <a:t> </a:t>
            </a:r>
            <a:r>
              <a:rPr lang="en-US" dirty="0" err="1"/>
              <a:t>mandat</a:t>
            </a:r>
            <a:r>
              <a:rPr lang="en-US" dirty="0"/>
              <a:t> </a:t>
            </a:r>
            <a:r>
              <a:rPr lang="en-US" dirty="0" err="1"/>
              <a:t>pendirian</a:t>
            </a:r>
            <a:r>
              <a:rPr lang="en-US" dirty="0"/>
              <a:t> dan </a:t>
            </a:r>
            <a:r>
              <a:rPr lang="en-US" dirty="0" err="1"/>
              <a:t>perkembangan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(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pergeseran</a:t>
            </a:r>
            <a:r>
              <a:rPr lang="en-US" dirty="0"/>
              <a:t> </a:t>
            </a:r>
            <a:r>
              <a:rPr lang="en-US" dirty="0" err="1"/>
              <a:t>mandat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)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ringkas</a:t>
            </a:r>
            <a:r>
              <a:rPr lang="en-US" dirty="0"/>
              <a:t> dan </a:t>
            </a:r>
            <a:r>
              <a:rPr lang="en-US" dirty="0" err="1"/>
              <a:t>jelas</a:t>
            </a:r>
            <a:r>
              <a:rPr lang="en-US" dirty="0"/>
              <a:t>. </a:t>
            </a:r>
          </a:p>
          <a:p>
            <a:pPr marL="514350" indent="-514350">
              <a:buAutoNum type="arabicPeriod" startAt="2"/>
            </a:pPr>
            <a:r>
              <a:rPr lang="en-US" dirty="0" err="1">
                <a:solidFill>
                  <a:srgbClr val="FF0000"/>
                </a:solidFill>
              </a:rPr>
              <a:t>Visi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misi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tujuan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strategi</a:t>
            </a:r>
            <a:r>
              <a:rPr lang="en-US" dirty="0">
                <a:solidFill>
                  <a:srgbClr val="FF0000"/>
                </a:solidFill>
              </a:rPr>
              <a:t>, dan tata </a:t>
            </a:r>
            <a:r>
              <a:rPr lang="en-US" dirty="0" err="1">
                <a:solidFill>
                  <a:srgbClr val="FF0000"/>
                </a:solidFill>
              </a:rPr>
              <a:t>nilai</a:t>
            </a:r>
            <a:endParaRPr lang="en-US" dirty="0">
              <a:solidFill>
                <a:srgbClr val="FF0000"/>
              </a:solidFill>
            </a:endParaRPr>
          </a:p>
          <a:p>
            <a:pPr marL="465138" indent="0">
              <a:buNone/>
            </a:pP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deskripsi</a:t>
            </a:r>
            <a:r>
              <a:rPr lang="en-US" dirty="0"/>
              <a:t> </a:t>
            </a:r>
            <a:r>
              <a:rPr lang="en-US" dirty="0" err="1"/>
              <a:t>singkat</a:t>
            </a:r>
            <a:r>
              <a:rPr lang="en-US" dirty="0"/>
              <a:t> </a:t>
            </a:r>
            <a:r>
              <a:rPr lang="en-US" dirty="0" err="1"/>
              <a:t>visi</a:t>
            </a:r>
            <a:r>
              <a:rPr lang="en-US" dirty="0"/>
              <a:t>, </a:t>
            </a:r>
            <a:r>
              <a:rPr lang="en-US" dirty="0" err="1"/>
              <a:t>misi</a:t>
            </a:r>
            <a:r>
              <a:rPr lang="en-US" dirty="0"/>
              <a:t>, </a:t>
            </a:r>
            <a:r>
              <a:rPr lang="en-US" dirty="0" err="1"/>
              <a:t>tujuan</a:t>
            </a:r>
            <a:r>
              <a:rPr lang="en-US" dirty="0"/>
              <a:t>, </a:t>
            </a:r>
            <a:r>
              <a:rPr lang="en-US" dirty="0" err="1"/>
              <a:t>sasaran</a:t>
            </a:r>
            <a:r>
              <a:rPr lang="en-US" dirty="0"/>
              <a:t>, dan tata </a:t>
            </a:r>
            <a:r>
              <a:rPr lang="en-US" dirty="0" err="1"/>
              <a:t>nilai</a:t>
            </a:r>
            <a:r>
              <a:rPr lang="en-US" dirty="0"/>
              <a:t> yang </a:t>
            </a:r>
            <a:r>
              <a:rPr lang="en-US" dirty="0" err="1"/>
              <a:t>diterapkan</a:t>
            </a:r>
            <a:r>
              <a:rPr lang="en-US" dirty="0"/>
              <a:t> di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. </a:t>
            </a:r>
          </a:p>
          <a:p>
            <a:pPr marL="514350" indent="-514350">
              <a:buAutoNum type="arabicPeriod" startAt="3"/>
            </a:pPr>
            <a:r>
              <a:rPr lang="en-US" dirty="0" err="1">
                <a:solidFill>
                  <a:srgbClr val="FF0000"/>
                </a:solidFill>
              </a:rPr>
              <a:t>Organisasi</a:t>
            </a:r>
            <a:r>
              <a:rPr lang="en-US" dirty="0">
                <a:solidFill>
                  <a:srgbClr val="FF0000"/>
                </a:solidFill>
              </a:rPr>
              <a:t> dan tata </a:t>
            </a:r>
            <a:r>
              <a:rPr lang="en-US" dirty="0" err="1">
                <a:solidFill>
                  <a:srgbClr val="FF0000"/>
                </a:solidFill>
              </a:rPr>
              <a:t>kerja</a:t>
            </a:r>
            <a:endParaRPr lang="en-US" dirty="0">
              <a:solidFill>
                <a:srgbClr val="FF0000"/>
              </a:solidFill>
            </a:endParaRPr>
          </a:p>
          <a:p>
            <a:pPr marL="517525" indent="0">
              <a:buNone/>
            </a:pP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penjelasan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organisasi</a:t>
            </a:r>
            <a:r>
              <a:rPr lang="en-US" dirty="0"/>
              <a:t> dan tata </a:t>
            </a:r>
            <a:r>
              <a:rPr lang="en-US" dirty="0" err="1"/>
              <a:t>kerja</a:t>
            </a:r>
            <a:r>
              <a:rPr lang="en-US" dirty="0"/>
              <a:t> yang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berlaku</a:t>
            </a:r>
            <a:r>
              <a:rPr lang="en-US" dirty="0"/>
              <a:t>, </a:t>
            </a:r>
            <a:r>
              <a:rPr lang="en-US" dirty="0" err="1"/>
              <a:t>termasuk</a:t>
            </a:r>
            <a:r>
              <a:rPr lang="en-US" dirty="0"/>
              <a:t> </a:t>
            </a:r>
            <a:r>
              <a:rPr lang="en-US" dirty="0" err="1"/>
              <a:t>didalamnya</a:t>
            </a:r>
            <a:r>
              <a:rPr lang="en-US" dirty="0"/>
              <a:t> </a:t>
            </a:r>
            <a:r>
              <a:rPr lang="en-US" dirty="0" err="1"/>
              <a:t>diuraikan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ringkas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struktur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dan tata </a:t>
            </a:r>
            <a:r>
              <a:rPr lang="en-US" dirty="0" err="1"/>
              <a:t>kerja</a:t>
            </a:r>
            <a:r>
              <a:rPr lang="en-US" dirty="0"/>
              <a:t> (</a:t>
            </a:r>
            <a:r>
              <a:rPr lang="en-US" dirty="0" err="1"/>
              <a:t>fakultas</a:t>
            </a:r>
            <a:r>
              <a:rPr lang="en-US" dirty="0"/>
              <a:t>, </a:t>
            </a:r>
            <a:r>
              <a:rPr lang="en-US" dirty="0" err="1"/>
              <a:t>lembaga</a:t>
            </a:r>
            <a:r>
              <a:rPr lang="en-US" dirty="0"/>
              <a:t>, program </a:t>
            </a:r>
            <a:r>
              <a:rPr lang="en-US" dirty="0" err="1"/>
              <a:t>studi</a:t>
            </a:r>
            <a:r>
              <a:rPr lang="en-US" dirty="0"/>
              <a:t>, </a:t>
            </a:r>
            <a:r>
              <a:rPr lang="en-US" dirty="0" err="1"/>
              <a:t>laboratorium</a:t>
            </a:r>
            <a:r>
              <a:rPr lang="en-US" dirty="0"/>
              <a:t>, </a:t>
            </a:r>
            <a:r>
              <a:rPr lang="en-US" dirty="0" err="1"/>
              <a:t>dll</a:t>
            </a:r>
            <a:r>
              <a:rPr lang="en-US" dirty="0"/>
              <a:t>.),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dan </a:t>
            </a:r>
            <a:r>
              <a:rPr lang="en-US" dirty="0" err="1"/>
              <a:t>fungsinya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7581466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ID" dirty="0"/>
              <a:t>60. D  </a:t>
            </a:r>
            <a:r>
              <a:rPr lang="en-ID" dirty="0" err="1"/>
              <a:t>Analisis</a:t>
            </a:r>
            <a:r>
              <a:rPr lang="en-ID" dirty="0"/>
              <a:t> dan </a:t>
            </a:r>
            <a:r>
              <a:rPr lang="en-ID" dirty="0" err="1"/>
              <a:t>Penetapan</a:t>
            </a:r>
            <a:r>
              <a:rPr lang="en-ID" dirty="0"/>
              <a:t> Program </a:t>
            </a:r>
            <a:r>
              <a:rPr lang="en-ID" dirty="0" err="1"/>
              <a:t>Pengembangan</a:t>
            </a:r>
            <a:r>
              <a:rPr lang="en-ID" dirty="0"/>
              <a:t> D.1 </a:t>
            </a:r>
            <a:r>
              <a:rPr lang="en-ID" dirty="0" err="1"/>
              <a:t>Analisis</a:t>
            </a:r>
            <a:r>
              <a:rPr lang="en-ID" dirty="0"/>
              <a:t> dan </a:t>
            </a:r>
            <a:r>
              <a:rPr lang="en-ID" dirty="0" err="1"/>
              <a:t>Capaian</a:t>
            </a:r>
            <a:r>
              <a:rPr lang="en-ID" dirty="0"/>
              <a:t> </a:t>
            </a:r>
            <a:r>
              <a:rPr lang="en-ID" dirty="0" err="1"/>
              <a:t>Kinerja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Perguruan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tinggi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melakukan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analisis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capaian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yang: </a:t>
            </a:r>
          </a:p>
          <a:p>
            <a:pPr marL="465138" indent="-465138">
              <a:lnSpc>
                <a:spcPct val="100000"/>
              </a:lnSpc>
              <a:buAutoNum type="arabicParenR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analisisnya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didukung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oleh data/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informasi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relevan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merujuk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pencapaian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standar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mutu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perguruan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tinggi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dan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berkualitas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andal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memadai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yang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didukung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oleh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keberadaan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pangkalan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institusi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terintegrasi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65138" indent="-465138">
              <a:lnSpc>
                <a:spcPct val="100000"/>
              </a:lnSpc>
              <a:buAutoNum type="arabicParenR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konsisten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seluruh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kriteria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diuraikan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sebelumnya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465138" indent="-465138">
              <a:lnSpc>
                <a:spcPct val="100000"/>
              </a:lnSpc>
              <a:buAutoNum type="arabicParenR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analisisnya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dilakukan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secara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komprehensif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tepat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tajam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mengidentifikasi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akar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masalah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institusi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65138" indent="-465138">
              <a:lnSpc>
                <a:spcPct val="100000"/>
              </a:lnSpc>
              <a:buAutoNum type="arabicParenR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hasilnya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dipublikasikan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pemangku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kepentingan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internal dan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eksternal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serta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mudah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diakses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31251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95937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marL="798513" indent="-798513"/>
            <a:r>
              <a:rPr lang="en-ID" dirty="0"/>
              <a:t>61. D.2 </a:t>
            </a:r>
            <a:r>
              <a:rPr lang="fi-FI" dirty="0"/>
              <a:t>Analisis SWOT atau Analisis Lain yang Relevan</a:t>
            </a:r>
            <a:br>
              <a:rPr lang="fi-FI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21270"/>
            <a:ext cx="10515600" cy="407160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analisis</a:t>
            </a:r>
            <a:r>
              <a:rPr lang="en-US" dirty="0"/>
              <a:t> SWOT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analisis</a:t>
            </a:r>
            <a:r>
              <a:rPr lang="en-US" dirty="0"/>
              <a:t> lain yang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aspekaspek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:</a:t>
            </a:r>
          </a:p>
          <a:p>
            <a:pPr marL="514350" indent="-514350">
              <a:buAutoNum type="arabicParenR"/>
            </a:pP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identifikasi</a:t>
            </a:r>
            <a:r>
              <a:rPr lang="en-US" dirty="0"/>
              <a:t> </a:t>
            </a:r>
            <a:r>
              <a:rPr lang="en-US" dirty="0" err="1"/>
              <a:t>kekuatan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pendorong</a:t>
            </a:r>
            <a:r>
              <a:rPr lang="en-US" dirty="0"/>
              <a:t>, </a:t>
            </a:r>
            <a:r>
              <a:rPr lang="en-US" dirty="0" err="1"/>
              <a:t>kelemahan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penghambat</a:t>
            </a:r>
            <a:r>
              <a:rPr lang="en-US" dirty="0"/>
              <a:t>, </a:t>
            </a:r>
            <a:r>
              <a:rPr lang="en-US" dirty="0" err="1"/>
              <a:t>peluang</a:t>
            </a:r>
            <a:r>
              <a:rPr lang="en-US" dirty="0"/>
              <a:t> dan </a:t>
            </a:r>
            <a:r>
              <a:rPr lang="en-US" dirty="0" err="1"/>
              <a:t>ancaman</a:t>
            </a:r>
            <a:r>
              <a:rPr lang="en-US" dirty="0"/>
              <a:t> yang </a:t>
            </a:r>
            <a:r>
              <a:rPr lang="en-US" dirty="0" err="1"/>
              <a:t>dihadapi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tepat</a:t>
            </a:r>
            <a:r>
              <a:rPr lang="en-US" dirty="0"/>
              <a:t>,</a:t>
            </a:r>
          </a:p>
          <a:p>
            <a:pPr marL="514350" indent="-514350">
              <a:buAutoNum type="arabicParenR"/>
            </a:pP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keterkaitan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,</a:t>
            </a:r>
          </a:p>
          <a:p>
            <a:pPr marL="514350" indent="-514350">
              <a:buAutoNum type="arabicParenR"/>
            </a:pPr>
            <a:r>
              <a:rPr lang="en-US" dirty="0" err="1"/>
              <a:t>merumuskan</a:t>
            </a:r>
            <a:r>
              <a:rPr lang="en-US" dirty="0"/>
              <a:t>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yang </a:t>
            </a:r>
            <a:r>
              <a:rPr lang="en-US" dirty="0" err="1"/>
              <a:t>berkesesuaian</a:t>
            </a:r>
            <a:r>
              <a:rPr lang="en-US" dirty="0"/>
              <a:t>, dan</a:t>
            </a:r>
          </a:p>
          <a:p>
            <a:pPr marL="514350" indent="-514350">
              <a:buAutoNum type="arabicParenR"/>
            </a:pPr>
            <a:r>
              <a:rPr lang="en-US" dirty="0" err="1"/>
              <a:t>menghasilkan</a:t>
            </a:r>
            <a:r>
              <a:rPr lang="en-US" dirty="0"/>
              <a:t> program-program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alternatif</a:t>
            </a:r>
            <a:r>
              <a:rPr lang="en-US" dirty="0"/>
              <a:t> yang </a:t>
            </a:r>
            <a:r>
              <a:rPr lang="en-US" dirty="0" err="1"/>
              <a:t>tepat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098075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914400" indent="-914400"/>
            <a:r>
              <a:rPr lang="en-ID" dirty="0"/>
              <a:t>62. </a:t>
            </a:r>
            <a:r>
              <a:rPr lang="fi-FI" dirty="0"/>
              <a:t>D. 3 Program Pengembangan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dirty="0" err="1"/>
              <a:t>Perguruan</a:t>
            </a:r>
            <a:r>
              <a:rPr lang="en-US" sz="3000" dirty="0"/>
              <a:t> </a:t>
            </a:r>
            <a:r>
              <a:rPr lang="en-US" sz="3000" dirty="0" err="1"/>
              <a:t>tinggi</a:t>
            </a:r>
            <a:r>
              <a:rPr lang="en-US" sz="3000" dirty="0"/>
              <a:t> </a:t>
            </a:r>
            <a:r>
              <a:rPr lang="en-US" sz="3000" dirty="0" err="1"/>
              <a:t>menetapkan</a:t>
            </a:r>
            <a:r>
              <a:rPr lang="en-US" sz="3000" dirty="0"/>
              <a:t> </a:t>
            </a:r>
            <a:r>
              <a:rPr lang="en-US" sz="3000" dirty="0" err="1"/>
              <a:t>prioritas</a:t>
            </a:r>
            <a:r>
              <a:rPr lang="en-US" sz="3000" dirty="0"/>
              <a:t> program </a:t>
            </a:r>
            <a:r>
              <a:rPr lang="en-US" sz="3000" dirty="0" err="1"/>
              <a:t>pengembangan</a:t>
            </a:r>
            <a:r>
              <a:rPr lang="en-US" sz="3000" dirty="0"/>
              <a:t> </a:t>
            </a:r>
            <a:r>
              <a:rPr lang="en-US" sz="3000" dirty="0" err="1"/>
              <a:t>berdasarkan</a:t>
            </a:r>
            <a:r>
              <a:rPr lang="en-US" sz="3000" dirty="0"/>
              <a:t> </a:t>
            </a:r>
            <a:r>
              <a:rPr lang="en-US" sz="3000" dirty="0" err="1"/>
              <a:t>hasil</a:t>
            </a:r>
            <a:r>
              <a:rPr lang="en-US" sz="3000" dirty="0"/>
              <a:t> </a:t>
            </a:r>
            <a:r>
              <a:rPr lang="en-US" sz="3000" dirty="0" err="1"/>
              <a:t>analisis</a:t>
            </a:r>
            <a:r>
              <a:rPr lang="en-US" sz="3000" dirty="0"/>
              <a:t> SWOT </a:t>
            </a:r>
            <a:r>
              <a:rPr lang="en-US" sz="3000" dirty="0" err="1"/>
              <a:t>atau</a:t>
            </a:r>
            <a:r>
              <a:rPr lang="en-US" sz="3000" dirty="0"/>
              <a:t> </a:t>
            </a:r>
            <a:r>
              <a:rPr lang="en-US" sz="3000" dirty="0" err="1"/>
              <a:t>analisis</a:t>
            </a:r>
            <a:r>
              <a:rPr lang="en-US" sz="3000" dirty="0"/>
              <a:t> </a:t>
            </a:r>
            <a:r>
              <a:rPr lang="en-US" sz="3000" dirty="0" err="1"/>
              <a:t>lainnya</a:t>
            </a:r>
            <a:r>
              <a:rPr lang="en-US" sz="3000" dirty="0"/>
              <a:t> yang </a:t>
            </a:r>
            <a:r>
              <a:rPr lang="en-US" sz="3000" dirty="0" err="1"/>
              <a:t>mempertimbangkan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komprehensif</a:t>
            </a:r>
            <a:r>
              <a:rPr lang="en-US" sz="3000" dirty="0"/>
              <a:t>:</a:t>
            </a:r>
          </a:p>
          <a:p>
            <a:pPr marL="514350" indent="-514350">
              <a:buAutoNum type="arabicParenR"/>
            </a:pPr>
            <a:r>
              <a:rPr lang="en-US" sz="3000" dirty="0" err="1"/>
              <a:t>kapasitas</a:t>
            </a:r>
            <a:r>
              <a:rPr lang="en-US" sz="3000" dirty="0"/>
              <a:t> </a:t>
            </a:r>
            <a:r>
              <a:rPr lang="en-US" sz="3000" dirty="0" err="1"/>
              <a:t>institusi</a:t>
            </a:r>
            <a:endParaRPr lang="en-US" sz="3000" dirty="0"/>
          </a:p>
          <a:p>
            <a:pPr marL="514350" indent="-514350">
              <a:buAutoNum type="arabicParenR"/>
            </a:pPr>
            <a:r>
              <a:rPr lang="en-US" sz="3000" dirty="0" err="1"/>
              <a:t>kebutuhan</a:t>
            </a:r>
            <a:r>
              <a:rPr lang="en-US" sz="3000" dirty="0"/>
              <a:t> </a:t>
            </a:r>
            <a:r>
              <a:rPr lang="en-US" sz="3000" dirty="0" err="1"/>
              <a:t>institusi</a:t>
            </a:r>
            <a:r>
              <a:rPr lang="en-US" sz="3000" dirty="0"/>
              <a:t> di masa </a:t>
            </a:r>
            <a:r>
              <a:rPr lang="en-US" sz="3000" dirty="0" err="1"/>
              <a:t>depan</a:t>
            </a:r>
            <a:r>
              <a:rPr lang="en-US" sz="3000" dirty="0"/>
              <a:t>, dan</a:t>
            </a:r>
          </a:p>
          <a:p>
            <a:pPr marL="514350" indent="-514350">
              <a:buAutoNum type="arabicParenR"/>
            </a:pPr>
            <a:r>
              <a:rPr lang="en-US" sz="3000" dirty="0" err="1"/>
              <a:t>rencana</a:t>
            </a:r>
            <a:r>
              <a:rPr lang="en-US" sz="3000" dirty="0"/>
              <a:t> </a:t>
            </a:r>
            <a:r>
              <a:rPr lang="en-US" sz="3000" dirty="0" err="1"/>
              <a:t>strategis</a:t>
            </a:r>
            <a:r>
              <a:rPr lang="en-US" sz="3000" dirty="0"/>
              <a:t> </a:t>
            </a:r>
            <a:r>
              <a:rPr lang="en-US" sz="3000" dirty="0" err="1"/>
              <a:t>institusi</a:t>
            </a:r>
            <a:r>
              <a:rPr lang="en-US" sz="3000" dirty="0"/>
              <a:t> yang </a:t>
            </a:r>
            <a:r>
              <a:rPr lang="en-US" sz="3000" dirty="0" err="1"/>
              <a:t>berlaku</a:t>
            </a:r>
            <a:endParaRPr lang="en-US" sz="3000" dirty="0"/>
          </a:p>
          <a:p>
            <a:pPr marL="514350" indent="-514350">
              <a:buAutoNum type="arabicParenR"/>
            </a:pPr>
            <a:r>
              <a:rPr lang="en-US" sz="3000" dirty="0" err="1"/>
              <a:t>aspirasi</a:t>
            </a:r>
            <a:r>
              <a:rPr lang="en-US" sz="3000" dirty="0"/>
              <a:t> </a:t>
            </a:r>
            <a:r>
              <a:rPr lang="en-US" sz="3000" dirty="0" err="1"/>
              <a:t>dari</a:t>
            </a:r>
            <a:r>
              <a:rPr lang="en-US" sz="3000" dirty="0"/>
              <a:t> </a:t>
            </a:r>
            <a:r>
              <a:rPr lang="en-US" sz="3000" dirty="0" err="1"/>
              <a:t>pemangku</a:t>
            </a:r>
            <a:r>
              <a:rPr lang="en-US" sz="3000" dirty="0"/>
              <a:t> </a:t>
            </a:r>
            <a:r>
              <a:rPr lang="en-US" sz="3000" dirty="0" err="1"/>
              <a:t>kepentingan</a:t>
            </a:r>
            <a:r>
              <a:rPr lang="en-US" sz="3000" dirty="0"/>
              <a:t> internal dan </a:t>
            </a:r>
            <a:r>
              <a:rPr lang="en-US" sz="3000" dirty="0" err="1"/>
              <a:t>eksternal</a:t>
            </a:r>
            <a:r>
              <a:rPr lang="en-US" sz="3000" dirty="0"/>
              <a:t>, dan</a:t>
            </a:r>
          </a:p>
          <a:p>
            <a:pPr marL="514350" indent="-514350">
              <a:buAutoNum type="arabicParenR"/>
            </a:pPr>
            <a:r>
              <a:rPr lang="en-US" sz="3000" dirty="0"/>
              <a:t>program yang </a:t>
            </a:r>
            <a:r>
              <a:rPr lang="en-US" sz="3000" dirty="0" err="1"/>
              <a:t>menjamin</a:t>
            </a:r>
            <a:r>
              <a:rPr lang="en-US" sz="3000" dirty="0"/>
              <a:t> </a:t>
            </a:r>
            <a:r>
              <a:rPr lang="en-US" sz="3000" dirty="0" err="1"/>
              <a:t>keberlanjutan</a:t>
            </a:r>
            <a:r>
              <a:rPr lang="en-US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401613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63. D.4 Program </a:t>
            </a:r>
            <a:r>
              <a:rPr lang="en-ID" dirty="0" err="1"/>
              <a:t>Keberlanjutan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ID" sz="3500" dirty="0" err="1"/>
              <a:t>Perguruan</a:t>
            </a:r>
            <a:r>
              <a:rPr lang="en-ID" sz="3500" dirty="0"/>
              <a:t> </a:t>
            </a:r>
            <a:r>
              <a:rPr lang="en-ID" sz="3500" dirty="0" err="1"/>
              <a:t>tinggi</a:t>
            </a:r>
            <a:r>
              <a:rPr lang="en-ID" sz="3500" dirty="0"/>
              <a:t> </a:t>
            </a:r>
            <a:r>
              <a:rPr lang="en-ID" sz="3500" dirty="0" err="1"/>
              <a:t>memiliki</a:t>
            </a:r>
            <a:r>
              <a:rPr lang="en-ID" sz="3500" dirty="0"/>
              <a:t> </a:t>
            </a:r>
            <a:r>
              <a:rPr lang="en-ID" sz="3500" dirty="0" err="1"/>
              <a:t>kebijakan</a:t>
            </a:r>
            <a:r>
              <a:rPr lang="en-ID" sz="3500" dirty="0"/>
              <a:t> dan </a:t>
            </a:r>
            <a:r>
              <a:rPr lang="en-ID" sz="3500" dirty="0" err="1"/>
              <a:t>upaya</a:t>
            </a:r>
            <a:r>
              <a:rPr lang="en-ID" sz="3500" dirty="0"/>
              <a:t> yang </a:t>
            </a:r>
            <a:r>
              <a:rPr lang="en-ID" sz="3500" dirty="0" err="1"/>
              <a:t>diturunkan</a:t>
            </a:r>
            <a:r>
              <a:rPr lang="en-ID" sz="3500" dirty="0"/>
              <a:t> </a:t>
            </a:r>
            <a:r>
              <a:rPr lang="en-ID" sz="3500" dirty="0" err="1"/>
              <a:t>ke</a:t>
            </a:r>
            <a:r>
              <a:rPr lang="en-ID" sz="3500" dirty="0"/>
              <a:t> </a:t>
            </a:r>
            <a:r>
              <a:rPr lang="en-ID" sz="3500" dirty="0" err="1"/>
              <a:t>dalam</a:t>
            </a:r>
            <a:r>
              <a:rPr lang="en-ID" sz="3500" dirty="0"/>
              <a:t> </a:t>
            </a:r>
            <a:r>
              <a:rPr lang="en-ID" sz="3500" dirty="0" err="1"/>
              <a:t>berbagai</a:t>
            </a:r>
            <a:r>
              <a:rPr lang="en-ID" sz="3500" dirty="0"/>
              <a:t> </a:t>
            </a:r>
            <a:r>
              <a:rPr lang="en-ID" sz="3500" dirty="0" err="1"/>
              <a:t>peraturan</a:t>
            </a:r>
            <a:r>
              <a:rPr lang="en-ID" sz="3500" dirty="0"/>
              <a:t> </a:t>
            </a:r>
            <a:r>
              <a:rPr lang="en-ID" sz="3500" dirty="0" err="1"/>
              <a:t>untuk</a:t>
            </a:r>
            <a:r>
              <a:rPr lang="en-ID" sz="3500" dirty="0"/>
              <a:t> </a:t>
            </a:r>
            <a:r>
              <a:rPr lang="en-ID" sz="3500" dirty="0" err="1"/>
              <a:t>menjamin</a:t>
            </a:r>
            <a:r>
              <a:rPr lang="en-ID" sz="3500" dirty="0"/>
              <a:t> </a:t>
            </a:r>
            <a:r>
              <a:rPr lang="en-ID" sz="3500" dirty="0" err="1"/>
              <a:t>keberlanjutan</a:t>
            </a:r>
            <a:r>
              <a:rPr lang="en-ID" sz="3500" dirty="0"/>
              <a:t> program yang </a:t>
            </a:r>
            <a:r>
              <a:rPr lang="en-ID" sz="3500" dirty="0" err="1"/>
              <a:t>mencakup</a:t>
            </a:r>
            <a:r>
              <a:rPr lang="en-ID" sz="3500" dirty="0"/>
              <a:t>:</a:t>
            </a:r>
          </a:p>
          <a:p>
            <a:pPr marL="514350" indent="-514350">
              <a:buAutoNum type="arabicParenR"/>
            </a:pPr>
            <a:r>
              <a:rPr lang="en-US" sz="3500" dirty="0" err="1"/>
              <a:t>alokasi</a:t>
            </a:r>
            <a:r>
              <a:rPr lang="en-US" sz="3500" dirty="0"/>
              <a:t> </a:t>
            </a:r>
            <a:r>
              <a:rPr lang="en-US" sz="3500" dirty="0" err="1"/>
              <a:t>sumber</a:t>
            </a:r>
            <a:r>
              <a:rPr lang="en-US" sz="3500" dirty="0"/>
              <a:t> </a:t>
            </a:r>
            <a:r>
              <a:rPr lang="en-US" sz="3500" dirty="0" err="1"/>
              <a:t>daya</a:t>
            </a:r>
            <a:r>
              <a:rPr lang="en-US" sz="3500" dirty="0"/>
              <a:t>,</a:t>
            </a:r>
          </a:p>
          <a:p>
            <a:pPr marL="514350" indent="-514350">
              <a:buAutoNum type="arabicParenR"/>
            </a:pPr>
            <a:r>
              <a:rPr lang="en-US" sz="3500" dirty="0" err="1"/>
              <a:t>kemampuan</a:t>
            </a:r>
            <a:r>
              <a:rPr lang="en-US" sz="3500" dirty="0"/>
              <a:t> </a:t>
            </a:r>
            <a:r>
              <a:rPr lang="en-US" sz="3500" dirty="0" err="1"/>
              <a:t>melaksanakan</a:t>
            </a:r>
            <a:endParaRPr lang="en-US" sz="3500" dirty="0"/>
          </a:p>
          <a:p>
            <a:pPr marL="514350" indent="-514350">
              <a:buAutoNum type="arabicParenR"/>
            </a:pPr>
            <a:r>
              <a:rPr lang="en-US" sz="3500" dirty="0" err="1"/>
              <a:t>rencana</a:t>
            </a:r>
            <a:r>
              <a:rPr lang="en-US" sz="3500" dirty="0"/>
              <a:t> </a:t>
            </a:r>
            <a:r>
              <a:rPr lang="en-US" sz="3500" dirty="0" err="1"/>
              <a:t>penjaminan</a:t>
            </a:r>
            <a:r>
              <a:rPr lang="en-US" sz="3500" dirty="0"/>
              <a:t> </a:t>
            </a:r>
            <a:r>
              <a:rPr lang="en-US" sz="3500" dirty="0" err="1"/>
              <a:t>mutu</a:t>
            </a:r>
            <a:r>
              <a:rPr lang="en-US" sz="3500" dirty="0"/>
              <a:t> yang </a:t>
            </a:r>
            <a:r>
              <a:rPr lang="en-US" sz="3500" dirty="0" err="1"/>
              <a:t>berkelanjutan</a:t>
            </a:r>
            <a:r>
              <a:rPr lang="en-US" sz="3500" dirty="0"/>
              <a:t>, dan</a:t>
            </a:r>
          </a:p>
          <a:p>
            <a:pPr marL="514350" indent="-514350">
              <a:buAutoNum type="arabicParenR"/>
            </a:pPr>
            <a:r>
              <a:rPr lang="en-US" sz="3500" dirty="0" err="1"/>
              <a:t>keberadaan</a:t>
            </a:r>
            <a:r>
              <a:rPr lang="en-US" sz="3500" dirty="0"/>
              <a:t> </a:t>
            </a:r>
            <a:r>
              <a:rPr lang="en-US" sz="3500" dirty="0" err="1"/>
              <a:t>dukungan</a:t>
            </a:r>
            <a:r>
              <a:rPr lang="en-US" sz="3500" dirty="0"/>
              <a:t> stakeholders </a:t>
            </a:r>
            <a:r>
              <a:rPr lang="en-US" sz="3500" dirty="0" err="1"/>
              <a:t>eksternal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269182827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AA3B6-6C31-45BB-A302-3A0462E6C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PENUTUP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E2D0D-3F9C-41CE-B62B-E2E98E888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deskrispi</a:t>
            </a:r>
            <a:r>
              <a:rPr lang="en-US" dirty="0"/>
              <a:t> yang </a:t>
            </a:r>
            <a:r>
              <a:rPr lang="en-US" dirty="0" err="1"/>
              <a:t>memuat</a:t>
            </a:r>
            <a:r>
              <a:rPr lang="en-US" dirty="0"/>
              <a:t> </a:t>
            </a:r>
            <a:r>
              <a:rPr lang="en-US" dirty="0" err="1"/>
              <a:t>kesimpulan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Laporan</a:t>
            </a:r>
            <a:r>
              <a:rPr lang="en-US" dirty="0"/>
              <a:t>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(LED). </a:t>
            </a:r>
          </a:p>
        </p:txBody>
      </p:sp>
    </p:spTree>
    <p:extLst>
      <p:ext uri="{BB962C8B-B14F-4D97-AF65-F5344CB8AC3E}">
        <p14:creationId xmlns:p14="http://schemas.microsoft.com/office/powerpoint/2010/main" val="152117183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2CEB8-D3B3-4082-AE5C-4F0BE744605F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6600" b="1" dirty="0"/>
              <a:t>TERIMA KASIH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C2A15-A3B4-46D7-9095-E0F9D5A7F6C6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 err="1">
                <a:solidFill>
                  <a:srgbClr val="FF0000"/>
                </a:solidFill>
              </a:rPr>
              <a:t>Semoga</a:t>
            </a:r>
            <a:r>
              <a:rPr lang="en-US" sz="9600" dirty="0">
                <a:solidFill>
                  <a:srgbClr val="FF0000"/>
                </a:solidFill>
              </a:rPr>
              <a:t> </a:t>
            </a:r>
            <a:r>
              <a:rPr lang="en-US" sz="9600" dirty="0" err="1">
                <a:solidFill>
                  <a:srgbClr val="FF0000"/>
                </a:solidFill>
              </a:rPr>
              <a:t>Sukses</a:t>
            </a:r>
            <a:endParaRPr lang="en-US" sz="96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E6CAFC-6806-4CE5-8EBD-AE9304440EB2}"/>
              </a:ext>
            </a:extLst>
          </p:cNvPr>
          <p:cNvSpPr txBox="1"/>
          <p:nvPr/>
        </p:nvSpPr>
        <p:spPr>
          <a:xfrm>
            <a:off x="5503653" y="4898019"/>
            <a:ext cx="4967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/>
              <a:t>Jakarta, 16 </a:t>
            </a:r>
            <a:r>
              <a:rPr lang="en-US" sz="3200" dirty="0" err="1"/>
              <a:t>Agustus</a:t>
            </a:r>
            <a:r>
              <a:rPr lang="en-US" sz="3200" dirty="0"/>
              <a:t> 2019</a:t>
            </a:r>
          </a:p>
        </p:txBody>
      </p:sp>
    </p:spTree>
    <p:extLst>
      <p:ext uri="{BB962C8B-B14F-4D97-AF65-F5344CB8AC3E}">
        <p14:creationId xmlns:p14="http://schemas.microsoft.com/office/powerpoint/2010/main" val="3255701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0F6F9D-F589-48F7-AF00-96170D21A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223" y="414068"/>
            <a:ext cx="10515600" cy="5417838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 startAt="4"/>
            </a:pPr>
            <a:r>
              <a:rPr lang="en-US" sz="3200" dirty="0" err="1">
                <a:solidFill>
                  <a:srgbClr val="FF0000"/>
                </a:solidFill>
              </a:rPr>
              <a:t>Mahasiswa</a:t>
            </a:r>
            <a:r>
              <a:rPr lang="en-US" sz="3200" dirty="0">
                <a:solidFill>
                  <a:srgbClr val="FF0000"/>
                </a:solidFill>
              </a:rPr>
              <a:t> dan </a:t>
            </a:r>
            <a:r>
              <a:rPr lang="en-US" sz="3200" dirty="0" err="1">
                <a:solidFill>
                  <a:srgbClr val="FF0000"/>
                </a:solidFill>
              </a:rPr>
              <a:t>lulusan</a:t>
            </a:r>
            <a:endParaRPr lang="en-US" sz="3200" dirty="0">
              <a:solidFill>
                <a:srgbClr val="FF0000"/>
              </a:solidFill>
            </a:endParaRPr>
          </a:p>
          <a:p>
            <a:pPr marL="465138" indent="0">
              <a:buNone/>
            </a:pPr>
            <a:r>
              <a:rPr lang="en-US" sz="3200" dirty="0" err="1"/>
              <a:t>Bagian</a:t>
            </a:r>
            <a:r>
              <a:rPr lang="en-US" sz="3200" dirty="0"/>
              <a:t> </a:t>
            </a:r>
            <a:r>
              <a:rPr lang="en-US" sz="3200" dirty="0" err="1"/>
              <a:t>ini</a:t>
            </a:r>
            <a:r>
              <a:rPr lang="en-US" sz="3200" dirty="0"/>
              <a:t>, </a:t>
            </a:r>
            <a:r>
              <a:rPr lang="en-US" sz="3200" dirty="0" err="1"/>
              <a:t>berisi</a:t>
            </a:r>
            <a:r>
              <a:rPr lang="en-US" sz="3200" dirty="0"/>
              <a:t> </a:t>
            </a:r>
            <a:r>
              <a:rPr lang="en-US" sz="3200" dirty="0" err="1"/>
              <a:t>deskripsi</a:t>
            </a:r>
            <a:r>
              <a:rPr lang="en-US" sz="3200" dirty="0"/>
              <a:t> </a:t>
            </a:r>
            <a:r>
              <a:rPr lang="en-US" sz="3200" dirty="0" err="1"/>
              <a:t>ringkas</a:t>
            </a:r>
            <a:r>
              <a:rPr lang="en-US" sz="3200" dirty="0"/>
              <a:t> data </a:t>
            </a:r>
            <a:r>
              <a:rPr lang="en-US" sz="3200" dirty="0" err="1"/>
              <a:t>jumlah</a:t>
            </a:r>
            <a:r>
              <a:rPr lang="en-US" sz="3200" dirty="0"/>
              <a:t> </a:t>
            </a:r>
            <a:r>
              <a:rPr lang="en-US" sz="3200" dirty="0" err="1"/>
              <a:t>mahasiswa</a:t>
            </a:r>
            <a:r>
              <a:rPr lang="en-US" sz="3200" dirty="0"/>
              <a:t> dan </a:t>
            </a:r>
            <a:r>
              <a:rPr lang="en-US" sz="3200" dirty="0" err="1"/>
              <a:t>lulusan</a:t>
            </a:r>
            <a:r>
              <a:rPr lang="en-US" sz="3200" dirty="0"/>
              <a:t>, </a:t>
            </a:r>
            <a:r>
              <a:rPr lang="en-US" sz="3200" dirty="0" err="1"/>
              <a:t>termasuk</a:t>
            </a:r>
            <a:r>
              <a:rPr lang="en-US" sz="3200" dirty="0"/>
              <a:t> </a:t>
            </a:r>
            <a:r>
              <a:rPr lang="en-US" sz="3200" dirty="0" err="1"/>
              <a:t>kualitas</a:t>
            </a:r>
            <a:r>
              <a:rPr lang="en-US" sz="3200" dirty="0"/>
              <a:t> </a:t>
            </a:r>
            <a:r>
              <a:rPr lang="en-US" sz="3200" dirty="0" err="1"/>
              <a:t>masukan</a:t>
            </a:r>
            <a:r>
              <a:rPr lang="en-US" sz="3200" dirty="0"/>
              <a:t>, </a:t>
            </a:r>
            <a:r>
              <a:rPr lang="en-US" sz="3200" dirty="0" err="1"/>
              <a:t>prestasi</a:t>
            </a:r>
            <a:r>
              <a:rPr lang="en-US" sz="3200" dirty="0"/>
              <a:t> monumental yang </a:t>
            </a:r>
            <a:r>
              <a:rPr lang="en-US" sz="3200" dirty="0" err="1"/>
              <a:t>dicapai</a:t>
            </a:r>
            <a:r>
              <a:rPr lang="en-US" sz="3200" dirty="0"/>
              <a:t> </a:t>
            </a:r>
            <a:r>
              <a:rPr lang="en-US" sz="3200" dirty="0" err="1"/>
              <a:t>mahasiswa</a:t>
            </a:r>
            <a:r>
              <a:rPr lang="en-US" sz="3200" dirty="0"/>
              <a:t> dan </a:t>
            </a:r>
            <a:r>
              <a:rPr lang="en-US" sz="3200" dirty="0" err="1"/>
              <a:t>lulusan</a:t>
            </a:r>
            <a:r>
              <a:rPr lang="en-US" sz="3200" dirty="0"/>
              <a:t>, </a:t>
            </a:r>
            <a:r>
              <a:rPr lang="en-US" sz="3200" dirty="0" err="1"/>
              <a:t>serta</a:t>
            </a:r>
            <a:r>
              <a:rPr lang="en-US" sz="3200" dirty="0"/>
              <a:t> </a:t>
            </a:r>
            <a:r>
              <a:rPr lang="en-US" sz="3200" dirty="0" err="1"/>
              <a:t>kinerja</a:t>
            </a:r>
            <a:r>
              <a:rPr lang="en-US" sz="3200" dirty="0"/>
              <a:t> </a:t>
            </a:r>
            <a:r>
              <a:rPr lang="en-US" sz="3200" dirty="0" err="1"/>
              <a:t>lulusan</a:t>
            </a:r>
            <a:r>
              <a:rPr lang="en-US" sz="3200" dirty="0"/>
              <a:t>. </a:t>
            </a:r>
          </a:p>
          <a:p>
            <a:pPr marL="514350" indent="-514350">
              <a:buAutoNum type="arabicPeriod" startAt="5"/>
            </a:pPr>
            <a:r>
              <a:rPr lang="en-US" sz="3200" dirty="0" err="1">
                <a:solidFill>
                  <a:srgbClr val="FF0000"/>
                </a:solidFill>
              </a:rPr>
              <a:t>Dosen</a:t>
            </a:r>
            <a:r>
              <a:rPr lang="en-US" sz="3200" dirty="0">
                <a:solidFill>
                  <a:srgbClr val="FF0000"/>
                </a:solidFill>
              </a:rPr>
              <a:t> dan </a:t>
            </a:r>
            <a:r>
              <a:rPr lang="en-US" sz="3200" dirty="0" err="1">
                <a:solidFill>
                  <a:srgbClr val="FF0000"/>
                </a:solidFill>
              </a:rPr>
              <a:t>tenaga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kependidikan</a:t>
            </a:r>
            <a:endParaRPr lang="en-US" sz="3200" dirty="0">
              <a:solidFill>
                <a:srgbClr val="FF0000"/>
              </a:solidFill>
            </a:endParaRPr>
          </a:p>
          <a:p>
            <a:pPr marL="465138" indent="0">
              <a:buNone/>
            </a:pPr>
            <a:r>
              <a:rPr lang="en-US" sz="3200" dirty="0" err="1"/>
              <a:t>Bagian</a:t>
            </a:r>
            <a:r>
              <a:rPr lang="en-US" sz="3200" dirty="0"/>
              <a:t> </a:t>
            </a:r>
            <a:r>
              <a:rPr lang="en-US" sz="3200" dirty="0" err="1"/>
              <a:t>ini</a:t>
            </a:r>
            <a:r>
              <a:rPr lang="en-US" sz="3200" dirty="0"/>
              <a:t> </a:t>
            </a:r>
            <a:r>
              <a:rPr lang="en-US" sz="3200" dirty="0" err="1"/>
              <a:t>berisi</a:t>
            </a:r>
            <a:r>
              <a:rPr lang="en-US" sz="3200" dirty="0"/>
              <a:t> </a:t>
            </a:r>
            <a:r>
              <a:rPr lang="en-US" sz="3200" dirty="0" err="1"/>
              <a:t>informasi</a:t>
            </a:r>
            <a:r>
              <a:rPr lang="en-US" sz="3200" dirty="0"/>
              <a:t> </a:t>
            </a:r>
            <a:r>
              <a:rPr lang="en-US" sz="3200" dirty="0" err="1"/>
              <a:t>ringkas</a:t>
            </a:r>
            <a:r>
              <a:rPr lang="en-US" sz="3200" dirty="0"/>
              <a:t> </a:t>
            </a:r>
            <a:r>
              <a:rPr lang="en-US" sz="3200" dirty="0" err="1"/>
              <a:t>jumlah</a:t>
            </a:r>
            <a:r>
              <a:rPr lang="en-US" sz="3200" dirty="0"/>
              <a:t> dan </a:t>
            </a:r>
            <a:r>
              <a:rPr lang="en-US" sz="3200" dirty="0" err="1"/>
              <a:t>kualifikasi</a:t>
            </a:r>
            <a:r>
              <a:rPr lang="en-US" sz="3200" dirty="0"/>
              <a:t> SDM (</a:t>
            </a:r>
            <a:r>
              <a:rPr lang="en-US" sz="3200" dirty="0" err="1"/>
              <a:t>dosen</a:t>
            </a:r>
            <a:r>
              <a:rPr lang="en-US" sz="3200" dirty="0"/>
              <a:t> dan </a:t>
            </a:r>
            <a:r>
              <a:rPr lang="en-US" sz="3200" dirty="0" err="1"/>
              <a:t>tenaga</a:t>
            </a:r>
            <a:r>
              <a:rPr lang="en-US" sz="3200" dirty="0"/>
              <a:t> </a:t>
            </a:r>
            <a:r>
              <a:rPr lang="en-US" sz="3200" dirty="0" err="1"/>
              <a:t>kependidikan</a:t>
            </a:r>
            <a:r>
              <a:rPr lang="en-US" sz="3200" dirty="0"/>
              <a:t>), </a:t>
            </a:r>
            <a:r>
              <a:rPr lang="en-US" sz="3200" dirty="0" err="1"/>
              <a:t>kecukupan</a:t>
            </a:r>
            <a:r>
              <a:rPr lang="en-US" sz="3200" dirty="0"/>
              <a:t> dan </a:t>
            </a:r>
            <a:r>
              <a:rPr lang="en-US" sz="3200" dirty="0" err="1"/>
              <a:t>kinerja</a:t>
            </a:r>
            <a:r>
              <a:rPr lang="en-US" sz="3200" dirty="0"/>
              <a:t>, </a:t>
            </a:r>
            <a:r>
              <a:rPr lang="en-US" sz="3200" dirty="0" err="1"/>
              <a:t>serta</a:t>
            </a:r>
            <a:r>
              <a:rPr lang="en-US" sz="3200" dirty="0"/>
              <a:t> </a:t>
            </a:r>
            <a:r>
              <a:rPr lang="en-US" sz="3200" dirty="0" err="1"/>
              <a:t>prestasi</a:t>
            </a:r>
            <a:r>
              <a:rPr lang="en-US" sz="3200" dirty="0"/>
              <a:t> monumental yang </a:t>
            </a:r>
            <a:r>
              <a:rPr lang="en-US" sz="3200" dirty="0" err="1"/>
              <a:t>dicapai</a:t>
            </a:r>
            <a:r>
              <a:rPr lang="en-US" sz="3200" dirty="0"/>
              <a:t>.  </a:t>
            </a:r>
          </a:p>
          <a:p>
            <a:pPr marL="514350" indent="-514350">
              <a:buAutoNum type="arabicPeriod" startAt="6"/>
            </a:pPr>
            <a:r>
              <a:rPr lang="en-US" sz="3200" dirty="0" err="1">
                <a:solidFill>
                  <a:srgbClr val="FF0000"/>
                </a:solidFill>
              </a:rPr>
              <a:t>Keuangan</a:t>
            </a:r>
            <a:r>
              <a:rPr lang="en-US" sz="3200" dirty="0">
                <a:solidFill>
                  <a:srgbClr val="FF0000"/>
                </a:solidFill>
              </a:rPr>
              <a:t>, </a:t>
            </a:r>
            <a:r>
              <a:rPr lang="en-US" sz="3200" dirty="0" err="1">
                <a:solidFill>
                  <a:srgbClr val="FF0000"/>
                </a:solidFill>
              </a:rPr>
              <a:t>sarana</a:t>
            </a:r>
            <a:r>
              <a:rPr lang="en-US" sz="3200" dirty="0">
                <a:solidFill>
                  <a:srgbClr val="FF0000"/>
                </a:solidFill>
              </a:rPr>
              <a:t>, dan </a:t>
            </a:r>
            <a:r>
              <a:rPr lang="en-US" sz="3200" dirty="0" err="1">
                <a:solidFill>
                  <a:srgbClr val="FF0000"/>
                </a:solidFill>
              </a:rPr>
              <a:t>prasarana</a:t>
            </a:r>
            <a:endParaRPr lang="en-US" sz="3200" dirty="0">
              <a:solidFill>
                <a:srgbClr val="FF0000"/>
              </a:solidFill>
            </a:endParaRPr>
          </a:p>
          <a:p>
            <a:pPr marL="517525" indent="0">
              <a:buNone/>
            </a:pPr>
            <a:r>
              <a:rPr lang="en-US" sz="3200" dirty="0" err="1"/>
              <a:t>Berisi</a:t>
            </a:r>
            <a:r>
              <a:rPr lang="en-US" sz="3200" dirty="0"/>
              <a:t> </a:t>
            </a:r>
            <a:r>
              <a:rPr lang="en-US" sz="3200" dirty="0" err="1"/>
              <a:t>deskripsi</a:t>
            </a:r>
            <a:r>
              <a:rPr lang="en-US" sz="3200" dirty="0"/>
              <a:t> </a:t>
            </a:r>
            <a:r>
              <a:rPr lang="en-US" sz="3200" dirty="0" err="1"/>
              <a:t>ringkas</a:t>
            </a:r>
            <a:r>
              <a:rPr lang="en-US" sz="3200" dirty="0"/>
              <a:t> </a:t>
            </a:r>
            <a:r>
              <a:rPr lang="en-US" sz="3200" dirty="0" err="1"/>
              <a:t>kecukupan</a:t>
            </a:r>
            <a:r>
              <a:rPr lang="en-US" sz="3200" dirty="0"/>
              <a:t>, </a:t>
            </a:r>
            <a:r>
              <a:rPr lang="en-US" sz="3200" dirty="0" err="1"/>
              <a:t>kelayakan</a:t>
            </a:r>
            <a:r>
              <a:rPr lang="en-US" sz="3200" dirty="0"/>
              <a:t>, </a:t>
            </a:r>
            <a:r>
              <a:rPr lang="en-US" sz="3200" dirty="0" err="1"/>
              <a:t>kualitas</a:t>
            </a:r>
            <a:r>
              <a:rPr lang="en-US" sz="3200" dirty="0"/>
              <a:t>, dan </a:t>
            </a:r>
            <a:r>
              <a:rPr lang="en-US" sz="3200" dirty="0" err="1"/>
              <a:t>aksesibilitas</a:t>
            </a:r>
            <a:r>
              <a:rPr lang="en-US" sz="3200" dirty="0"/>
              <a:t> </a:t>
            </a:r>
            <a:r>
              <a:rPr lang="en-US" sz="3200" dirty="0" err="1"/>
              <a:t>sumber</a:t>
            </a:r>
            <a:r>
              <a:rPr lang="en-US" sz="3200" dirty="0"/>
              <a:t> </a:t>
            </a:r>
            <a:r>
              <a:rPr lang="en-US" sz="3200" dirty="0" err="1"/>
              <a:t>daya</a:t>
            </a:r>
            <a:r>
              <a:rPr lang="en-US" sz="3200" dirty="0"/>
              <a:t> </a:t>
            </a:r>
            <a:r>
              <a:rPr lang="en-US" sz="3200" dirty="0" err="1"/>
              <a:t>keuangan</a:t>
            </a:r>
            <a:r>
              <a:rPr lang="en-US" sz="3200" dirty="0"/>
              <a:t>, </a:t>
            </a:r>
            <a:r>
              <a:rPr lang="en-US" sz="3200" dirty="0" err="1"/>
              <a:t>sarana</a:t>
            </a:r>
            <a:r>
              <a:rPr lang="en-US" sz="3200" dirty="0"/>
              <a:t> dan </a:t>
            </a:r>
            <a:r>
              <a:rPr lang="en-US" sz="3200" dirty="0" err="1"/>
              <a:t>prasarana</a:t>
            </a:r>
            <a:r>
              <a:rPr lang="en-US" sz="3200" dirty="0"/>
              <a:t>. </a:t>
            </a:r>
          </a:p>
          <a:p>
            <a:pPr marL="465138" indent="0">
              <a:buNone/>
            </a:pP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40863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84859-29DC-45D6-A2C2-C7E613F2B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388" y="552091"/>
            <a:ext cx="10990053" cy="5365630"/>
          </a:xfrm>
        </p:spPr>
        <p:txBody>
          <a:bodyPr>
            <a:noAutofit/>
          </a:bodyPr>
          <a:lstStyle/>
          <a:p>
            <a:pPr marL="514350" indent="-514350">
              <a:buAutoNum type="arabicPeriod" startAt="7"/>
            </a:pPr>
            <a:r>
              <a:rPr lang="en-US" sz="3200" dirty="0" err="1">
                <a:solidFill>
                  <a:srgbClr val="FF0000"/>
                </a:solidFill>
              </a:rPr>
              <a:t>Sistem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penjaminan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mutu</a:t>
            </a:r>
            <a:endParaRPr lang="en-US" sz="3200" dirty="0">
              <a:solidFill>
                <a:srgbClr val="FF0000"/>
              </a:solidFill>
            </a:endParaRPr>
          </a:p>
          <a:p>
            <a:pPr marL="465138" indent="0">
              <a:buNone/>
            </a:pPr>
            <a:r>
              <a:rPr lang="en-US" sz="3200" dirty="0" err="1"/>
              <a:t>Berisi</a:t>
            </a:r>
            <a:r>
              <a:rPr lang="en-US" sz="3200" dirty="0"/>
              <a:t> </a:t>
            </a:r>
            <a:r>
              <a:rPr lang="en-US" sz="3200" dirty="0" err="1"/>
              <a:t>deskripsi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r>
              <a:rPr lang="en-US" sz="3200" dirty="0"/>
              <a:t> </a:t>
            </a:r>
            <a:r>
              <a:rPr lang="en-US" sz="3200" dirty="0" err="1"/>
              <a:t>penjaminan</a:t>
            </a:r>
            <a:r>
              <a:rPr lang="en-US" sz="3200" dirty="0"/>
              <a:t> </a:t>
            </a:r>
            <a:r>
              <a:rPr lang="en-US" sz="3200" dirty="0" err="1"/>
              <a:t>mutu</a:t>
            </a:r>
            <a:r>
              <a:rPr lang="en-US" sz="3200" dirty="0"/>
              <a:t> yang paling </a:t>
            </a:r>
            <a:r>
              <a:rPr lang="en-US" sz="3200" dirty="0" err="1"/>
              <a:t>tidak</a:t>
            </a:r>
            <a:r>
              <a:rPr lang="en-US" sz="3200" dirty="0"/>
              <a:t> </a:t>
            </a:r>
            <a:r>
              <a:rPr lang="en-US" sz="3200" dirty="0" err="1"/>
              <a:t>berisi</a:t>
            </a:r>
            <a:r>
              <a:rPr lang="en-US" sz="3200" dirty="0"/>
              <a:t> </a:t>
            </a:r>
            <a:r>
              <a:rPr lang="en-US" sz="3200" dirty="0" err="1"/>
              <a:t>kebijakan</a:t>
            </a:r>
            <a:r>
              <a:rPr lang="en-US" sz="3200" dirty="0"/>
              <a:t>, </a:t>
            </a:r>
            <a:r>
              <a:rPr lang="en-US" sz="3200" dirty="0" err="1"/>
              <a:t>organisasi</a:t>
            </a:r>
            <a:r>
              <a:rPr lang="en-US" sz="3200" dirty="0"/>
              <a:t>, </a:t>
            </a:r>
            <a:r>
              <a:rPr lang="en-US" sz="3200" dirty="0" err="1"/>
              <a:t>dokumen</a:t>
            </a:r>
            <a:r>
              <a:rPr lang="en-US" sz="3200" dirty="0"/>
              <a:t> SPMI, </a:t>
            </a:r>
            <a:r>
              <a:rPr lang="en-US" sz="3200" dirty="0" err="1"/>
              <a:t>implementasi</a:t>
            </a:r>
            <a:r>
              <a:rPr lang="en-US" sz="3200" dirty="0"/>
              <a:t>, monitoring dan </a:t>
            </a:r>
            <a:r>
              <a:rPr lang="en-US" sz="3200" dirty="0" err="1"/>
              <a:t>evaluasi</a:t>
            </a:r>
            <a:r>
              <a:rPr lang="en-US" sz="3200" dirty="0"/>
              <a:t>, </a:t>
            </a:r>
            <a:r>
              <a:rPr lang="en-US" sz="3200" dirty="0" err="1"/>
              <a:t>laporan</a:t>
            </a:r>
            <a:r>
              <a:rPr lang="en-US" sz="3200" dirty="0"/>
              <a:t> audit, dan </a:t>
            </a:r>
            <a:r>
              <a:rPr lang="en-US" sz="3200" dirty="0" err="1"/>
              <a:t>tindak</a:t>
            </a:r>
            <a:r>
              <a:rPr lang="en-US" sz="3200" dirty="0"/>
              <a:t> </a:t>
            </a:r>
            <a:r>
              <a:rPr lang="en-US" sz="3200" dirty="0" err="1"/>
              <a:t>lanjut</a:t>
            </a:r>
            <a:r>
              <a:rPr lang="en-US" sz="3200" dirty="0"/>
              <a:t>. Pada </a:t>
            </a:r>
            <a:r>
              <a:rPr lang="en-US" sz="3200" dirty="0" err="1"/>
              <a:t>bagian</a:t>
            </a:r>
            <a:r>
              <a:rPr lang="en-US" sz="3200" dirty="0"/>
              <a:t> </a:t>
            </a:r>
            <a:r>
              <a:rPr lang="en-US" sz="3200" dirty="0" err="1"/>
              <a:t>ini</a:t>
            </a:r>
            <a:r>
              <a:rPr lang="en-US" sz="3200" dirty="0"/>
              <a:t> juga </a:t>
            </a:r>
            <a:r>
              <a:rPr lang="en-US" sz="3200" dirty="0" err="1"/>
              <a:t>tercakup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r>
              <a:rPr lang="en-US" sz="3200" dirty="0"/>
              <a:t> </a:t>
            </a:r>
            <a:r>
              <a:rPr lang="en-US" sz="3200" dirty="0" err="1"/>
              <a:t>penjaminan</a:t>
            </a:r>
            <a:r>
              <a:rPr lang="en-US" sz="3200" dirty="0"/>
              <a:t> </a:t>
            </a:r>
            <a:r>
              <a:rPr lang="en-US" sz="3200" dirty="0" err="1"/>
              <a:t>mutu</a:t>
            </a:r>
            <a:r>
              <a:rPr lang="en-US" sz="3200" dirty="0"/>
              <a:t> internal (</a:t>
            </a:r>
            <a:r>
              <a:rPr lang="en-US" sz="3200" dirty="0" err="1"/>
              <a:t>dengan</a:t>
            </a:r>
            <a:r>
              <a:rPr lang="en-US" sz="3200" dirty="0"/>
              <a:t> </a:t>
            </a:r>
            <a:r>
              <a:rPr lang="en-US" sz="3200" dirty="0" err="1"/>
              <a:t>siklus</a:t>
            </a:r>
            <a:r>
              <a:rPr lang="en-US" sz="3200" dirty="0"/>
              <a:t> PPEPP yang </a:t>
            </a:r>
            <a:r>
              <a:rPr lang="en-US" sz="3200" dirty="0" err="1"/>
              <a:t>dilakukan</a:t>
            </a:r>
            <a:r>
              <a:rPr lang="en-US" sz="3200" dirty="0"/>
              <a:t> oleh </a:t>
            </a:r>
            <a:r>
              <a:rPr lang="en-US" sz="3200" dirty="0" err="1"/>
              <a:t>institusi</a:t>
            </a:r>
            <a:r>
              <a:rPr lang="en-US" sz="3200" dirty="0"/>
              <a:t>), </a:t>
            </a:r>
            <a:r>
              <a:rPr lang="en-US" sz="3200" dirty="0" err="1"/>
              <a:t>pengakuan</a:t>
            </a:r>
            <a:r>
              <a:rPr lang="en-US" sz="3200" dirty="0"/>
              <a:t> </a:t>
            </a:r>
            <a:r>
              <a:rPr lang="en-US" sz="3200" dirty="0" err="1"/>
              <a:t>mutu</a:t>
            </a:r>
            <a:r>
              <a:rPr lang="en-US" sz="3200" dirty="0"/>
              <a:t> </a:t>
            </a:r>
            <a:r>
              <a:rPr lang="en-US" sz="3200" dirty="0" err="1"/>
              <a:t>dari</a:t>
            </a:r>
            <a:r>
              <a:rPr lang="en-US" sz="3200" dirty="0"/>
              <a:t> </a:t>
            </a:r>
            <a:r>
              <a:rPr lang="en-US" sz="3200" dirty="0" err="1"/>
              <a:t>lembaga</a:t>
            </a:r>
            <a:r>
              <a:rPr lang="en-US" sz="3200" dirty="0"/>
              <a:t> audit </a:t>
            </a:r>
            <a:r>
              <a:rPr lang="en-US" sz="3200" dirty="0" err="1"/>
              <a:t>eksternal</a:t>
            </a:r>
            <a:r>
              <a:rPr lang="en-US" sz="3200" dirty="0"/>
              <a:t> (</a:t>
            </a:r>
            <a:r>
              <a:rPr lang="en-US" sz="3200" dirty="0" err="1"/>
              <a:t>bukan</a:t>
            </a:r>
            <a:r>
              <a:rPr lang="en-US" sz="3200" dirty="0"/>
              <a:t> BAN-PT), </a:t>
            </a:r>
            <a:r>
              <a:rPr lang="en-US" sz="3200" dirty="0" err="1"/>
              <a:t>lembaga</a:t>
            </a:r>
            <a:r>
              <a:rPr lang="en-US" sz="3200" dirty="0"/>
              <a:t> </a:t>
            </a:r>
            <a:r>
              <a:rPr lang="en-US" sz="3200" dirty="0" err="1"/>
              <a:t>akreditasi</a:t>
            </a:r>
            <a:r>
              <a:rPr lang="en-US" sz="3200" dirty="0"/>
              <a:t>, dan </a:t>
            </a:r>
            <a:r>
              <a:rPr lang="en-US" sz="3200" dirty="0" err="1"/>
              <a:t>lembaga</a:t>
            </a:r>
            <a:r>
              <a:rPr lang="en-US" sz="3200" dirty="0"/>
              <a:t> </a:t>
            </a:r>
            <a:r>
              <a:rPr lang="en-US" sz="3200" dirty="0" err="1"/>
              <a:t>sertifikasi</a:t>
            </a:r>
            <a:r>
              <a:rPr lang="en-US" sz="3200" dirty="0"/>
              <a:t>.  </a:t>
            </a:r>
          </a:p>
          <a:p>
            <a:pPr marL="514350" indent="-514350">
              <a:buAutoNum type="arabicPeriod" startAt="8"/>
            </a:pPr>
            <a:r>
              <a:rPr lang="en-US" sz="3200" dirty="0" err="1">
                <a:solidFill>
                  <a:srgbClr val="FF0000"/>
                </a:solidFill>
              </a:rPr>
              <a:t>Kinerja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institusi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</a:p>
          <a:p>
            <a:pPr marL="396875" indent="0">
              <a:buNone/>
            </a:pPr>
            <a:r>
              <a:rPr lang="en-US" sz="3200" dirty="0" err="1"/>
              <a:t>Berisi</a:t>
            </a:r>
            <a:r>
              <a:rPr lang="en-US" sz="3200" dirty="0"/>
              <a:t> </a:t>
            </a:r>
            <a:r>
              <a:rPr lang="en-US" sz="3200" dirty="0" err="1"/>
              <a:t>deskripsi</a:t>
            </a:r>
            <a:r>
              <a:rPr lang="en-US" sz="3200" dirty="0"/>
              <a:t> </a:t>
            </a:r>
            <a:r>
              <a:rPr lang="en-US" sz="3200" dirty="0" err="1"/>
              <a:t>capaian</a:t>
            </a:r>
            <a:r>
              <a:rPr lang="en-US" sz="3200" dirty="0"/>
              <a:t> dan </a:t>
            </a:r>
            <a:r>
              <a:rPr lang="en-US" sz="3200" dirty="0" err="1"/>
              <a:t>luaran</a:t>
            </a:r>
            <a:r>
              <a:rPr lang="en-US" sz="3200" dirty="0"/>
              <a:t> </a:t>
            </a:r>
            <a:r>
              <a:rPr lang="en-US" sz="3200" dirty="0" err="1"/>
              <a:t>perguruan</a:t>
            </a:r>
            <a:r>
              <a:rPr lang="en-US" sz="3200" dirty="0"/>
              <a:t> </a:t>
            </a:r>
            <a:r>
              <a:rPr lang="en-US" sz="3200" dirty="0" err="1"/>
              <a:t>tinggi</a:t>
            </a:r>
            <a:r>
              <a:rPr lang="en-US" sz="3200" dirty="0"/>
              <a:t> yang paling </a:t>
            </a:r>
            <a:r>
              <a:rPr lang="en-US" sz="3200" dirty="0" err="1"/>
              <a:t>diunggulkan</a:t>
            </a:r>
            <a:r>
              <a:rPr lang="en-US" sz="3200" dirty="0"/>
              <a:t>. 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09597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2. B  </a:t>
            </a:r>
            <a:r>
              <a:rPr lang="en-US" sz="4800" dirty="0"/>
              <a:t>PROFIL INSTITUSI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err="1">
                <a:solidFill>
                  <a:srgbClr val="C00000"/>
                </a:solidFill>
              </a:rPr>
              <a:t>Deskripsi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profil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institusi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menunjukkan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keserbacakupan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informasi</a:t>
            </a:r>
            <a:r>
              <a:rPr lang="en-US" sz="4800" dirty="0">
                <a:solidFill>
                  <a:srgbClr val="C00000"/>
                </a:solidFill>
              </a:rPr>
              <a:t> yang </a:t>
            </a:r>
            <a:r>
              <a:rPr lang="en-US" sz="4800" dirty="0" err="1">
                <a:solidFill>
                  <a:srgbClr val="C00000"/>
                </a:solidFill>
              </a:rPr>
              <a:t>disampaikan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secara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ringkas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dan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jelas</a:t>
            </a:r>
            <a:r>
              <a:rPr lang="en-US" sz="4800" dirty="0">
                <a:solidFill>
                  <a:srgbClr val="C00000"/>
                </a:solidFill>
              </a:rPr>
              <a:t>, </a:t>
            </a:r>
            <a:r>
              <a:rPr lang="en-US" sz="4800" dirty="0" err="1">
                <a:solidFill>
                  <a:srgbClr val="C00000"/>
                </a:solidFill>
              </a:rPr>
              <a:t>serta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konsisten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dengan</a:t>
            </a:r>
            <a:r>
              <a:rPr lang="en-US" sz="4800" dirty="0">
                <a:solidFill>
                  <a:srgbClr val="C00000"/>
                </a:solidFill>
              </a:rPr>
              <a:t> data </a:t>
            </a:r>
            <a:r>
              <a:rPr lang="en-US" sz="4800" dirty="0" err="1">
                <a:solidFill>
                  <a:srgbClr val="C00000"/>
                </a:solidFill>
              </a:rPr>
              <a:t>dan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informasi</a:t>
            </a:r>
            <a:r>
              <a:rPr lang="en-US" sz="4800" dirty="0">
                <a:solidFill>
                  <a:srgbClr val="C00000"/>
                </a:solidFill>
              </a:rPr>
              <a:t> yang </a:t>
            </a:r>
            <a:r>
              <a:rPr lang="en-US" sz="4800" dirty="0" err="1">
                <a:solidFill>
                  <a:srgbClr val="C00000"/>
                </a:solidFill>
              </a:rPr>
              <a:t>disampaikan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pada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masing-masing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sz="4800" dirty="0" err="1">
                <a:solidFill>
                  <a:srgbClr val="C00000"/>
                </a:solidFill>
              </a:rPr>
              <a:t>kriteria</a:t>
            </a:r>
            <a:r>
              <a:rPr lang="en-US" sz="4800" dirty="0">
                <a:solidFill>
                  <a:srgbClr val="C00000"/>
                </a:solidFill>
              </a:rPr>
              <a:t>.</a:t>
            </a:r>
          </a:p>
          <a:p>
            <a:endParaRPr lang="en-US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09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13968-AB66-4104-8D19-917D3FEEF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78614"/>
            <a:ext cx="10782300" cy="817289"/>
          </a:xfrm>
          <a:ln w="57150">
            <a:solidFill>
              <a:srgbClr val="00B0F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C.1 </a:t>
            </a:r>
            <a:r>
              <a:rPr lang="en-US" b="1" dirty="0" err="1">
                <a:solidFill>
                  <a:srgbClr val="C00000"/>
                </a:solidFill>
              </a:rPr>
              <a:t>Visi</a:t>
            </a:r>
            <a:r>
              <a:rPr lang="en-US" b="1" dirty="0">
                <a:solidFill>
                  <a:srgbClr val="C00000"/>
                </a:solidFill>
              </a:rPr>
              <a:t>, </a:t>
            </a:r>
            <a:r>
              <a:rPr lang="en-US" b="1" dirty="0" err="1">
                <a:solidFill>
                  <a:srgbClr val="C00000"/>
                </a:solidFill>
              </a:rPr>
              <a:t>Misi</a:t>
            </a:r>
            <a:r>
              <a:rPr lang="en-US" b="1" dirty="0">
                <a:solidFill>
                  <a:srgbClr val="C00000"/>
                </a:solidFill>
              </a:rPr>
              <a:t>, </a:t>
            </a:r>
            <a:r>
              <a:rPr lang="en-US" b="1" dirty="0" err="1">
                <a:solidFill>
                  <a:srgbClr val="C00000"/>
                </a:solidFill>
              </a:rPr>
              <a:t>Tujuan</a:t>
            </a:r>
            <a:r>
              <a:rPr lang="en-US" b="1" dirty="0">
                <a:solidFill>
                  <a:srgbClr val="C00000"/>
                </a:solidFill>
              </a:rPr>
              <a:t>, dan </a:t>
            </a:r>
            <a:r>
              <a:rPr lang="en-US" b="1" dirty="0" err="1">
                <a:solidFill>
                  <a:srgbClr val="C00000"/>
                </a:solidFill>
              </a:rPr>
              <a:t>Strategi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518DA-595A-419D-90C8-10950EDB2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22958"/>
            <a:ext cx="10782300" cy="362924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Latar</a:t>
            </a:r>
            <a:r>
              <a:rPr lang="en-US" dirty="0"/>
              <a:t> </a:t>
            </a:r>
            <a:r>
              <a:rPr lang="en-US" dirty="0" err="1"/>
              <a:t>Belakang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Kebijakan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VMTS </a:t>
            </a:r>
          </a:p>
          <a:p>
            <a:pPr marL="0" indent="0">
              <a:buNone/>
            </a:pPr>
            <a:r>
              <a:rPr lang="en-US" dirty="0"/>
              <a:t>4.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Utama</a:t>
            </a:r>
          </a:p>
          <a:p>
            <a:pPr marL="0" indent="0">
              <a:buNone/>
            </a:pPr>
            <a:r>
              <a:rPr lang="en-US" dirty="0"/>
              <a:t>5.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6.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7. Kesimpulan Hasil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VMTS dan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0B9BD0-42EE-4053-BE39-81E801752625}"/>
              </a:ext>
            </a:extLst>
          </p:cNvPr>
          <p:cNvSpPr txBox="1"/>
          <p:nvPr/>
        </p:nvSpPr>
        <p:spPr>
          <a:xfrm>
            <a:off x="838200" y="646386"/>
            <a:ext cx="10782300" cy="10156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KRITERIA</a:t>
            </a:r>
          </a:p>
        </p:txBody>
      </p:sp>
    </p:spTree>
    <p:extLst>
      <p:ext uri="{BB962C8B-B14F-4D97-AF65-F5344CB8AC3E}">
        <p14:creationId xmlns:p14="http://schemas.microsoft.com/office/powerpoint/2010/main" val="417705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386388-4EE9-40DF-9AB3-CBCD723ED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849" y="759123"/>
            <a:ext cx="11335109" cy="5641677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3200" dirty="0" err="1">
                <a:solidFill>
                  <a:srgbClr val="FF0000"/>
                </a:solidFill>
              </a:rPr>
              <a:t>Latar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Belakang</a:t>
            </a:r>
            <a:endParaRPr lang="en-US" sz="3200" dirty="0">
              <a:solidFill>
                <a:srgbClr val="FF0000"/>
              </a:solidFill>
            </a:endParaRPr>
          </a:p>
          <a:p>
            <a:pPr marL="517525" indent="0">
              <a:buNone/>
            </a:pPr>
            <a:r>
              <a:rPr lang="en-US" sz="3200" dirty="0" err="1"/>
              <a:t>Bagian</a:t>
            </a:r>
            <a:r>
              <a:rPr lang="en-US" sz="3200" dirty="0"/>
              <a:t> </a:t>
            </a:r>
            <a:r>
              <a:rPr lang="en-US" sz="3200" dirty="0" err="1"/>
              <a:t>ini</a:t>
            </a:r>
            <a:r>
              <a:rPr lang="en-US" sz="3200" dirty="0"/>
              <a:t> </a:t>
            </a:r>
            <a:r>
              <a:rPr lang="en-US" sz="3200" dirty="0" err="1"/>
              <a:t>menjelaskan</a:t>
            </a:r>
            <a:r>
              <a:rPr lang="en-US" sz="3200" dirty="0"/>
              <a:t> </a:t>
            </a:r>
            <a:r>
              <a:rPr lang="en-US" sz="3200" dirty="0" err="1"/>
              <a:t>latar</a:t>
            </a:r>
            <a:r>
              <a:rPr lang="en-US" sz="3200" dirty="0"/>
              <a:t> </a:t>
            </a:r>
            <a:r>
              <a:rPr lang="en-US" sz="3200" dirty="0" err="1"/>
              <a:t>belakang</a:t>
            </a:r>
            <a:r>
              <a:rPr lang="en-US" sz="3200" dirty="0"/>
              <a:t>, </a:t>
            </a:r>
            <a:r>
              <a:rPr lang="en-US" sz="3200" dirty="0" err="1"/>
              <a:t>tujuan</a:t>
            </a:r>
            <a:r>
              <a:rPr lang="en-US" sz="3200" dirty="0"/>
              <a:t>, </a:t>
            </a:r>
            <a:r>
              <a:rPr lang="en-US" sz="3200" dirty="0" err="1"/>
              <a:t>rasional</a:t>
            </a:r>
            <a:r>
              <a:rPr lang="en-US" sz="3200" dirty="0"/>
              <a:t>, dan </a:t>
            </a:r>
            <a:r>
              <a:rPr lang="en-US" sz="3200" dirty="0" err="1"/>
              <a:t>mekanisme</a:t>
            </a:r>
            <a:r>
              <a:rPr lang="en-US" sz="3200" dirty="0"/>
              <a:t> </a:t>
            </a:r>
            <a:r>
              <a:rPr lang="en-US" sz="3200" dirty="0" err="1"/>
              <a:t>penetapan</a:t>
            </a:r>
            <a:r>
              <a:rPr lang="en-US" sz="3200" dirty="0"/>
              <a:t> </a:t>
            </a:r>
            <a:r>
              <a:rPr lang="en-US" sz="3200" dirty="0" err="1"/>
              <a:t>Visi</a:t>
            </a:r>
            <a:r>
              <a:rPr lang="en-US" sz="3200" dirty="0"/>
              <a:t>, </a:t>
            </a:r>
            <a:r>
              <a:rPr lang="en-US" sz="3200" dirty="0" err="1"/>
              <a:t>Misi</a:t>
            </a:r>
            <a:r>
              <a:rPr lang="en-US" sz="3200" dirty="0"/>
              <a:t>, </a:t>
            </a:r>
            <a:r>
              <a:rPr lang="en-US" sz="3200" dirty="0" err="1"/>
              <a:t>Tujuan</a:t>
            </a:r>
            <a:r>
              <a:rPr lang="en-US" sz="3200" dirty="0"/>
              <a:t>, dan </a:t>
            </a:r>
            <a:r>
              <a:rPr lang="en-US" sz="3200" dirty="0" err="1"/>
              <a:t>Strategi</a:t>
            </a:r>
            <a:r>
              <a:rPr lang="en-US" sz="3200" dirty="0"/>
              <a:t> (VMTS), yang </a:t>
            </a:r>
            <a:r>
              <a:rPr lang="en-US" sz="3200" dirty="0" err="1"/>
              <a:t>mencakup</a:t>
            </a:r>
            <a:r>
              <a:rPr lang="en-US" sz="3200" dirty="0"/>
              <a:t> </a:t>
            </a:r>
            <a:r>
              <a:rPr lang="en-US" sz="3200" dirty="0" err="1"/>
              <a:t>antara</a:t>
            </a:r>
            <a:r>
              <a:rPr lang="en-US" sz="3200" dirty="0"/>
              <a:t> lain: </a:t>
            </a:r>
            <a:r>
              <a:rPr lang="en-US" sz="3200" dirty="0" err="1"/>
              <a:t>keterlibatan</a:t>
            </a:r>
            <a:r>
              <a:rPr lang="en-US" sz="3200" dirty="0"/>
              <a:t> para </a:t>
            </a:r>
            <a:r>
              <a:rPr lang="en-US" sz="3200" dirty="0" err="1"/>
              <a:t>pemangku</a:t>
            </a:r>
            <a:r>
              <a:rPr lang="en-US" sz="3200" dirty="0"/>
              <a:t> </a:t>
            </a:r>
            <a:r>
              <a:rPr lang="en-US" sz="3200" dirty="0" err="1"/>
              <a:t>kepentingan</a:t>
            </a:r>
            <a:r>
              <a:rPr lang="en-US" sz="3200" dirty="0"/>
              <a:t> internal </a:t>
            </a:r>
            <a:r>
              <a:rPr lang="en-US" sz="3200" dirty="0" err="1"/>
              <a:t>maupun</a:t>
            </a:r>
            <a:r>
              <a:rPr lang="en-US" sz="3200" dirty="0"/>
              <a:t> </a:t>
            </a:r>
            <a:r>
              <a:rPr lang="en-US" sz="3200" dirty="0" err="1"/>
              <a:t>eksternal</a:t>
            </a:r>
            <a:r>
              <a:rPr lang="en-US" sz="3200" dirty="0"/>
              <a:t>, </a:t>
            </a:r>
            <a:r>
              <a:rPr lang="en-US" sz="3200" dirty="0" err="1"/>
              <a:t>pertimbangan</a:t>
            </a:r>
            <a:r>
              <a:rPr lang="en-US" sz="3200" dirty="0"/>
              <a:t> </a:t>
            </a:r>
            <a:r>
              <a:rPr lang="en-US" sz="3200" dirty="0" err="1"/>
              <a:t>terhadap</a:t>
            </a:r>
            <a:r>
              <a:rPr lang="en-US" sz="3200" dirty="0"/>
              <a:t> </a:t>
            </a:r>
            <a:r>
              <a:rPr lang="en-US" sz="3200" dirty="0" err="1"/>
              <a:t>kemajuan</a:t>
            </a:r>
            <a:r>
              <a:rPr lang="en-US" sz="3200" dirty="0"/>
              <a:t> </a:t>
            </a:r>
            <a:r>
              <a:rPr lang="en-US" sz="3200" dirty="0" err="1"/>
              <a:t>teknologi</a:t>
            </a:r>
            <a:r>
              <a:rPr lang="en-US" sz="3200" dirty="0"/>
              <a:t> dan </a:t>
            </a:r>
            <a:r>
              <a:rPr lang="en-US" sz="3200" dirty="0" err="1"/>
              <a:t>ilmu</a:t>
            </a:r>
            <a:r>
              <a:rPr lang="en-US" sz="3200" dirty="0"/>
              <a:t> </a:t>
            </a:r>
            <a:r>
              <a:rPr lang="en-US" sz="3200" dirty="0" err="1"/>
              <a:t>pengetahuan</a:t>
            </a:r>
            <a:r>
              <a:rPr lang="en-US" sz="3200" dirty="0"/>
              <a:t>, dan </a:t>
            </a:r>
            <a:r>
              <a:rPr lang="en-US" sz="3200" dirty="0" err="1"/>
              <a:t>kebutuhan</a:t>
            </a:r>
            <a:r>
              <a:rPr lang="en-US" sz="3200" dirty="0"/>
              <a:t> </a:t>
            </a:r>
            <a:r>
              <a:rPr lang="en-US" sz="3200" dirty="0" err="1"/>
              <a:t>pengembangan</a:t>
            </a:r>
            <a:r>
              <a:rPr lang="en-US" sz="3200" dirty="0"/>
              <a:t> </a:t>
            </a:r>
            <a:r>
              <a:rPr lang="en-US" sz="3200" dirty="0" err="1"/>
              <a:t>perguruan</a:t>
            </a:r>
            <a:r>
              <a:rPr lang="en-US" sz="3200" dirty="0"/>
              <a:t> </a:t>
            </a:r>
            <a:r>
              <a:rPr lang="en-US" sz="3200" dirty="0" err="1"/>
              <a:t>tinggi</a:t>
            </a:r>
            <a:r>
              <a:rPr lang="en-US" sz="3200" dirty="0"/>
              <a:t>. </a:t>
            </a:r>
          </a:p>
          <a:p>
            <a:pPr marL="514350" indent="-514350">
              <a:buAutoNum type="arabicPeriod" startAt="2"/>
            </a:pPr>
            <a:r>
              <a:rPr lang="en-US" sz="3200" dirty="0" err="1">
                <a:solidFill>
                  <a:srgbClr val="FF0000"/>
                </a:solidFill>
              </a:rPr>
              <a:t>Kebijakan</a:t>
            </a:r>
            <a:r>
              <a:rPr lang="en-US" sz="3200" dirty="0"/>
              <a:t> </a:t>
            </a:r>
          </a:p>
          <a:p>
            <a:pPr marL="465138" indent="0">
              <a:buNone/>
            </a:pPr>
            <a:r>
              <a:rPr lang="en-US" sz="3200" dirty="0" err="1"/>
              <a:t>Berisi</a:t>
            </a:r>
            <a:r>
              <a:rPr lang="en-US" sz="3200" dirty="0"/>
              <a:t> </a:t>
            </a:r>
            <a:r>
              <a:rPr lang="en-US" sz="3200" dirty="0" err="1"/>
              <a:t>deskripsi</a:t>
            </a:r>
            <a:r>
              <a:rPr lang="en-US" sz="3200" dirty="0"/>
              <a:t> </a:t>
            </a:r>
            <a:r>
              <a:rPr lang="en-US" sz="3200" dirty="0" err="1"/>
              <a:t>dokumen</a:t>
            </a:r>
            <a:r>
              <a:rPr lang="en-US" sz="3200" dirty="0"/>
              <a:t> formal </a:t>
            </a:r>
            <a:r>
              <a:rPr lang="en-US" sz="3200" dirty="0" err="1"/>
              <a:t>kebijakan</a:t>
            </a:r>
            <a:r>
              <a:rPr lang="en-US" sz="3200" dirty="0"/>
              <a:t> yang </a:t>
            </a:r>
            <a:r>
              <a:rPr lang="en-US" sz="3200" dirty="0" err="1"/>
              <a:t>mencakup</a:t>
            </a:r>
            <a:r>
              <a:rPr lang="en-US" sz="3200" dirty="0"/>
              <a:t>: </a:t>
            </a:r>
            <a:r>
              <a:rPr lang="en-US" sz="3200" dirty="0" err="1"/>
              <a:t>penyusunan</a:t>
            </a:r>
            <a:r>
              <a:rPr lang="en-US" sz="3200" dirty="0"/>
              <a:t>, </a:t>
            </a:r>
            <a:r>
              <a:rPr lang="en-US" sz="3200" dirty="0" err="1"/>
              <a:t>evaluasi</a:t>
            </a:r>
            <a:r>
              <a:rPr lang="en-US" sz="3200" dirty="0"/>
              <a:t>, </a:t>
            </a:r>
            <a:r>
              <a:rPr lang="en-US" sz="3200" dirty="0" err="1"/>
              <a:t>sosialisasi</a:t>
            </a:r>
            <a:r>
              <a:rPr lang="en-US" sz="3200" dirty="0"/>
              <a:t>, dan </a:t>
            </a:r>
            <a:r>
              <a:rPr lang="en-US" sz="3200" dirty="0" err="1"/>
              <a:t>implementasi</a:t>
            </a:r>
            <a:r>
              <a:rPr lang="en-US" sz="3200" dirty="0"/>
              <a:t> VMTS </a:t>
            </a:r>
            <a:r>
              <a:rPr lang="en-US" sz="3200" dirty="0" err="1"/>
              <a:t>kedalam</a:t>
            </a:r>
            <a:r>
              <a:rPr lang="en-US" sz="3200" dirty="0"/>
              <a:t> </a:t>
            </a:r>
            <a:r>
              <a:rPr lang="en-US" sz="3200" dirty="0" err="1"/>
              <a:t>peraturan</a:t>
            </a:r>
            <a:r>
              <a:rPr lang="en-US" sz="3200" dirty="0"/>
              <a:t> dan program </a:t>
            </a:r>
            <a:r>
              <a:rPr lang="en-US" sz="3200" dirty="0" err="1"/>
              <a:t>pengembangan</a:t>
            </a:r>
            <a:r>
              <a:rPr lang="en-US" sz="3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61757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5157D-E559-4FF8-8E5A-A3D02F1B3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1652" y="707366"/>
            <a:ext cx="10422147" cy="5555411"/>
          </a:xfrm>
        </p:spPr>
        <p:txBody>
          <a:bodyPr>
            <a:noAutofit/>
          </a:bodyPr>
          <a:lstStyle/>
          <a:p>
            <a:pPr marL="514350" indent="-514350">
              <a:buAutoNum type="arabicPeriod" startAt="3"/>
            </a:pPr>
            <a:r>
              <a:rPr lang="en-US" sz="3200" dirty="0" err="1">
                <a:solidFill>
                  <a:srgbClr val="FF0000"/>
                </a:solidFill>
              </a:rPr>
              <a:t>Strategi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Pencapaian</a:t>
            </a:r>
            <a:r>
              <a:rPr lang="en-US" sz="3200" dirty="0">
                <a:solidFill>
                  <a:srgbClr val="FF0000"/>
                </a:solidFill>
              </a:rPr>
              <a:t> VMTS </a:t>
            </a:r>
          </a:p>
          <a:p>
            <a:pPr marL="517525" indent="0">
              <a:buNone/>
            </a:pPr>
            <a:r>
              <a:rPr lang="en-US" sz="3200" dirty="0" err="1"/>
              <a:t>Bagian</a:t>
            </a:r>
            <a:r>
              <a:rPr lang="en-US" sz="3200" dirty="0"/>
              <a:t> </a:t>
            </a:r>
            <a:r>
              <a:rPr lang="en-US" sz="3200" dirty="0" err="1"/>
              <a:t>ini</a:t>
            </a:r>
            <a:r>
              <a:rPr lang="en-US" sz="3200" dirty="0"/>
              <a:t> </a:t>
            </a:r>
            <a:r>
              <a:rPr lang="en-US" sz="3200" dirty="0" err="1"/>
              <a:t>menjelaskan</a:t>
            </a:r>
            <a:r>
              <a:rPr lang="en-US" sz="3200" dirty="0"/>
              <a:t> </a:t>
            </a:r>
            <a:r>
              <a:rPr lang="en-US" sz="3200" dirty="0" err="1"/>
              <a:t>secara</a:t>
            </a:r>
            <a:r>
              <a:rPr lang="en-US" sz="3200" dirty="0"/>
              <a:t> </a:t>
            </a:r>
            <a:r>
              <a:rPr lang="en-US" sz="3200" dirty="0" err="1"/>
              <a:t>komprehensif</a:t>
            </a:r>
            <a:r>
              <a:rPr lang="en-US" sz="3200" dirty="0"/>
              <a:t> </a:t>
            </a:r>
            <a:r>
              <a:rPr lang="en-US" sz="3200" dirty="0" err="1"/>
              <a:t>strategi</a:t>
            </a:r>
            <a:r>
              <a:rPr lang="en-US" sz="3200" dirty="0"/>
              <a:t> </a:t>
            </a:r>
            <a:r>
              <a:rPr lang="en-US" sz="3200" dirty="0" err="1"/>
              <a:t>pencapaian</a:t>
            </a:r>
            <a:r>
              <a:rPr lang="en-US" sz="3200" dirty="0"/>
              <a:t> VMTS </a:t>
            </a:r>
            <a:r>
              <a:rPr lang="en-US" sz="3200" dirty="0" err="1"/>
              <a:t>perguruan</a:t>
            </a:r>
            <a:r>
              <a:rPr lang="en-US" sz="3200" dirty="0"/>
              <a:t> </a:t>
            </a:r>
            <a:r>
              <a:rPr lang="en-US" sz="3200" dirty="0" err="1"/>
              <a:t>tinggi</a:t>
            </a:r>
            <a:r>
              <a:rPr lang="en-US" sz="3200" dirty="0"/>
              <a:t>. Pada </a:t>
            </a:r>
            <a:r>
              <a:rPr lang="en-US" sz="3200" dirty="0" err="1"/>
              <a:t>bagian</a:t>
            </a:r>
            <a:r>
              <a:rPr lang="en-US" sz="3200" dirty="0"/>
              <a:t> </a:t>
            </a:r>
            <a:r>
              <a:rPr lang="en-US" sz="3200" dirty="0" err="1"/>
              <a:t>ini</a:t>
            </a:r>
            <a:r>
              <a:rPr lang="en-US" sz="3200" dirty="0"/>
              <a:t> juga </a:t>
            </a:r>
            <a:r>
              <a:rPr lang="en-US" sz="3200" dirty="0" err="1"/>
              <a:t>harus</a:t>
            </a:r>
            <a:r>
              <a:rPr lang="en-US" sz="3200" dirty="0"/>
              <a:t> </a:t>
            </a:r>
            <a:r>
              <a:rPr lang="en-US" sz="3200" dirty="0" err="1"/>
              <a:t>diuraikan</a:t>
            </a:r>
            <a:r>
              <a:rPr lang="en-US" sz="3200" dirty="0"/>
              <a:t> </a:t>
            </a:r>
            <a:r>
              <a:rPr lang="en-US" sz="3200" dirty="0" err="1"/>
              <a:t>sumber</a:t>
            </a:r>
            <a:r>
              <a:rPr lang="en-US" sz="3200" dirty="0"/>
              <a:t> </a:t>
            </a:r>
            <a:r>
              <a:rPr lang="en-US" sz="3200" dirty="0" err="1"/>
              <a:t>daya</a:t>
            </a:r>
            <a:r>
              <a:rPr lang="en-US" sz="3200" dirty="0"/>
              <a:t> yang </a:t>
            </a:r>
            <a:r>
              <a:rPr lang="en-US" sz="3200" dirty="0" err="1"/>
              <a:t>akan</a:t>
            </a:r>
            <a:r>
              <a:rPr lang="en-US" sz="3200" dirty="0"/>
              <a:t> </a:t>
            </a:r>
            <a:r>
              <a:rPr lang="en-US" sz="3200" dirty="0" err="1"/>
              <a:t>dialokasikan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mencapai</a:t>
            </a:r>
            <a:r>
              <a:rPr lang="en-US" sz="3200" dirty="0"/>
              <a:t> </a:t>
            </a:r>
            <a:r>
              <a:rPr lang="en-US" sz="3200" dirty="0" err="1"/>
              <a:t>visi</a:t>
            </a:r>
            <a:r>
              <a:rPr lang="en-US" sz="3200" dirty="0"/>
              <a:t> yang </a:t>
            </a:r>
            <a:r>
              <a:rPr lang="en-US" sz="3200" dirty="0" err="1"/>
              <a:t>telah</a:t>
            </a:r>
            <a:r>
              <a:rPr lang="en-US" sz="3200" dirty="0"/>
              <a:t> </a:t>
            </a:r>
            <a:r>
              <a:rPr lang="en-US" sz="3200" dirty="0" err="1"/>
              <a:t>ditetapkan</a:t>
            </a:r>
            <a:r>
              <a:rPr lang="en-US" sz="3200" dirty="0"/>
              <a:t> </a:t>
            </a:r>
            <a:r>
              <a:rPr lang="en-US" sz="3200" dirty="0" err="1"/>
              <a:t>serta</a:t>
            </a:r>
            <a:r>
              <a:rPr lang="en-US" sz="3200" dirty="0"/>
              <a:t> </a:t>
            </a:r>
            <a:r>
              <a:rPr lang="en-US" sz="3200" dirty="0" err="1"/>
              <a:t>mekanisme</a:t>
            </a:r>
            <a:r>
              <a:rPr lang="en-US" sz="3200" dirty="0"/>
              <a:t> </a:t>
            </a:r>
            <a:r>
              <a:rPr lang="en-US" sz="3200" dirty="0" err="1"/>
              <a:t>kontrol</a:t>
            </a:r>
            <a:r>
              <a:rPr lang="en-US" sz="3200" dirty="0"/>
              <a:t> </a:t>
            </a:r>
            <a:r>
              <a:rPr lang="en-US" sz="3200" dirty="0" err="1"/>
              <a:t>pencapaiannya</a:t>
            </a:r>
            <a:r>
              <a:rPr lang="en-US" sz="3200" dirty="0"/>
              <a:t> </a:t>
            </a:r>
          </a:p>
          <a:p>
            <a:pPr marL="465138" indent="-465138">
              <a:buAutoNum type="arabicPeriod" startAt="4"/>
            </a:pPr>
            <a:r>
              <a:rPr lang="en-US" sz="3200" dirty="0" err="1">
                <a:solidFill>
                  <a:srgbClr val="FF0000"/>
                </a:solidFill>
              </a:rPr>
              <a:t>Indikator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Kinerja</a:t>
            </a:r>
            <a:r>
              <a:rPr lang="en-US" sz="3200" dirty="0">
                <a:solidFill>
                  <a:srgbClr val="FF0000"/>
                </a:solidFill>
              </a:rPr>
              <a:t> Utama </a:t>
            </a:r>
          </a:p>
          <a:p>
            <a:pPr marL="569913" indent="0">
              <a:buNone/>
            </a:pPr>
            <a:r>
              <a:rPr lang="en-US" sz="3200" dirty="0" err="1"/>
              <a:t>Perguruan</a:t>
            </a:r>
            <a:r>
              <a:rPr lang="en-US" sz="3200" dirty="0"/>
              <a:t> Tinggi </a:t>
            </a:r>
            <a:r>
              <a:rPr lang="en-US" sz="3200" dirty="0" err="1"/>
              <a:t>memiliki</a:t>
            </a:r>
            <a:r>
              <a:rPr lang="en-US" sz="3200" dirty="0"/>
              <a:t> </a:t>
            </a:r>
            <a:r>
              <a:rPr lang="en-US" sz="3200" dirty="0" err="1"/>
              <a:t>rencana</a:t>
            </a:r>
            <a:r>
              <a:rPr lang="en-US" sz="3200" dirty="0"/>
              <a:t> </a:t>
            </a:r>
            <a:r>
              <a:rPr lang="en-US" sz="3200" dirty="0" err="1"/>
              <a:t>pengembangan</a:t>
            </a:r>
            <a:r>
              <a:rPr lang="en-US" sz="3200" dirty="0"/>
              <a:t> </a:t>
            </a:r>
            <a:r>
              <a:rPr lang="en-US" sz="3200" dirty="0" err="1"/>
              <a:t>jangka</a:t>
            </a:r>
            <a:r>
              <a:rPr lang="en-US" sz="3200" dirty="0"/>
              <a:t> </a:t>
            </a:r>
            <a:r>
              <a:rPr lang="en-US" sz="3200" dirty="0" err="1"/>
              <a:t>panjang</a:t>
            </a:r>
            <a:r>
              <a:rPr lang="en-US" sz="3200" dirty="0"/>
              <a:t>, </a:t>
            </a:r>
            <a:r>
              <a:rPr lang="en-US" sz="3200" dirty="0" err="1"/>
              <a:t>menengah</a:t>
            </a:r>
            <a:r>
              <a:rPr lang="en-US" sz="3200" dirty="0"/>
              <a:t>, dan </a:t>
            </a:r>
            <a:r>
              <a:rPr lang="en-US" sz="3200" dirty="0" err="1"/>
              <a:t>pendek</a:t>
            </a:r>
            <a:r>
              <a:rPr lang="en-US" sz="3200" dirty="0"/>
              <a:t> yang </a:t>
            </a:r>
            <a:r>
              <a:rPr lang="en-US" sz="3200" dirty="0" err="1"/>
              <a:t>memuat</a:t>
            </a:r>
            <a:r>
              <a:rPr lang="en-US" sz="3200" dirty="0"/>
              <a:t> </a:t>
            </a:r>
            <a:r>
              <a:rPr lang="en-US" sz="3200" dirty="0" err="1"/>
              <a:t>indikator</a:t>
            </a:r>
            <a:r>
              <a:rPr lang="en-US" sz="3200" dirty="0"/>
              <a:t> </a:t>
            </a:r>
            <a:r>
              <a:rPr lang="en-US" sz="3200" dirty="0" err="1"/>
              <a:t>kinerja</a:t>
            </a:r>
            <a:r>
              <a:rPr lang="en-US" sz="3200" dirty="0"/>
              <a:t> </a:t>
            </a:r>
            <a:r>
              <a:rPr lang="en-US" sz="3200" dirty="0" err="1"/>
              <a:t>utama</a:t>
            </a:r>
            <a:r>
              <a:rPr lang="en-US" sz="3200" dirty="0"/>
              <a:t> dan </a:t>
            </a:r>
            <a:r>
              <a:rPr lang="en-US" sz="3200" dirty="0" err="1"/>
              <a:t>targetnya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mengukur</a:t>
            </a:r>
            <a:r>
              <a:rPr lang="en-US" sz="3200" dirty="0"/>
              <a:t> </a:t>
            </a:r>
            <a:r>
              <a:rPr lang="en-US" sz="3200" dirty="0" err="1"/>
              <a:t>ketercapaian</a:t>
            </a:r>
            <a:r>
              <a:rPr lang="en-US" sz="3200" dirty="0"/>
              <a:t> </a:t>
            </a:r>
            <a:r>
              <a:rPr lang="en-US" sz="3200" dirty="0" err="1"/>
              <a:t>tujuan</a:t>
            </a:r>
            <a:r>
              <a:rPr lang="en-US" sz="3200" dirty="0"/>
              <a:t> </a:t>
            </a:r>
            <a:r>
              <a:rPr lang="en-US" sz="3200" dirty="0" err="1"/>
              <a:t>strategis</a:t>
            </a:r>
            <a:r>
              <a:rPr lang="en-US" sz="3200" dirty="0"/>
              <a:t> yang </a:t>
            </a:r>
            <a:r>
              <a:rPr lang="en-US" sz="3200" dirty="0" err="1"/>
              <a:t>telah</a:t>
            </a:r>
            <a:r>
              <a:rPr lang="en-US" sz="3200" dirty="0"/>
              <a:t> </a:t>
            </a:r>
            <a:r>
              <a:rPr lang="en-US" sz="3200" dirty="0" err="1"/>
              <a:t>ditetapkan</a:t>
            </a:r>
            <a:r>
              <a:rPr lang="en-US" sz="3200" dirty="0"/>
              <a:t>. 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06621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2DE22-3C4C-4D45-BE1C-2B7F8E505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147" y="399541"/>
            <a:ext cx="10783019" cy="6070270"/>
          </a:xfrm>
        </p:spPr>
        <p:txBody>
          <a:bodyPr>
            <a:noAutofit/>
          </a:bodyPr>
          <a:lstStyle/>
          <a:p>
            <a:pPr marL="517525" indent="-517525">
              <a:buAutoNum type="arabicPeriod" startAt="5"/>
            </a:pPr>
            <a:r>
              <a:rPr lang="en-US" sz="2600" dirty="0" err="1">
                <a:solidFill>
                  <a:srgbClr val="FF0000"/>
                </a:solidFill>
              </a:rPr>
              <a:t>Indikator</a:t>
            </a:r>
            <a:r>
              <a:rPr lang="en-US" sz="2600" dirty="0">
                <a:solidFill>
                  <a:srgbClr val="FF0000"/>
                </a:solidFill>
              </a:rPr>
              <a:t> </a:t>
            </a:r>
            <a:r>
              <a:rPr lang="en-US" sz="2600" dirty="0" err="1">
                <a:solidFill>
                  <a:srgbClr val="FF0000"/>
                </a:solidFill>
              </a:rPr>
              <a:t>Kinerja</a:t>
            </a:r>
            <a:r>
              <a:rPr lang="en-US" sz="2600" dirty="0">
                <a:solidFill>
                  <a:srgbClr val="FF0000"/>
                </a:solidFill>
              </a:rPr>
              <a:t> </a:t>
            </a:r>
            <a:r>
              <a:rPr lang="en-US" sz="2600" dirty="0" err="1">
                <a:solidFill>
                  <a:srgbClr val="FF0000"/>
                </a:solidFill>
              </a:rPr>
              <a:t>Tambahan</a:t>
            </a:r>
            <a:r>
              <a:rPr lang="en-US" sz="2600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sz="2600" dirty="0" err="1"/>
              <a:t>Indikator</a:t>
            </a:r>
            <a:r>
              <a:rPr lang="en-US" sz="2600" dirty="0"/>
              <a:t> </a:t>
            </a:r>
            <a:r>
              <a:rPr lang="en-US" sz="2600" dirty="0" err="1"/>
              <a:t>kinerja</a:t>
            </a:r>
            <a:r>
              <a:rPr lang="en-US" sz="2600" dirty="0"/>
              <a:t> </a:t>
            </a:r>
            <a:r>
              <a:rPr lang="en-US" sz="2600" dirty="0" err="1"/>
              <a:t>tambahan</a:t>
            </a:r>
            <a:r>
              <a:rPr lang="en-US" sz="2600" dirty="0"/>
              <a:t> </a:t>
            </a:r>
            <a:r>
              <a:rPr lang="en-US" sz="2600" dirty="0" err="1"/>
              <a:t>adalah</a:t>
            </a:r>
            <a:r>
              <a:rPr lang="en-US" sz="2600" dirty="0"/>
              <a:t> </a:t>
            </a:r>
            <a:r>
              <a:rPr lang="en-US" sz="2600" dirty="0" err="1"/>
              <a:t>indikator</a:t>
            </a:r>
            <a:r>
              <a:rPr lang="en-US" sz="2600" dirty="0"/>
              <a:t> VMTS lain yang </a:t>
            </a:r>
            <a:r>
              <a:rPr lang="en-US" sz="2600" dirty="0" err="1"/>
              <a:t>ditetapkan</a:t>
            </a:r>
            <a:r>
              <a:rPr lang="en-US" sz="2600" dirty="0"/>
              <a:t> oleh </a:t>
            </a:r>
            <a:r>
              <a:rPr lang="en-US" sz="2600" dirty="0" err="1"/>
              <a:t>masing</a:t>
            </a:r>
            <a:r>
              <a:rPr lang="en-US" sz="2600" dirty="0"/>
              <a:t> </a:t>
            </a:r>
            <a:r>
              <a:rPr lang="en-US" sz="2600" dirty="0" err="1"/>
              <a:t>masing</a:t>
            </a:r>
            <a:r>
              <a:rPr lang="en-US" sz="2600" dirty="0"/>
              <a:t> </a:t>
            </a:r>
            <a:r>
              <a:rPr lang="en-US" sz="2600" dirty="0" err="1"/>
              <a:t>perguruan</a:t>
            </a:r>
            <a:r>
              <a:rPr lang="en-US" sz="2600" dirty="0"/>
              <a:t> </a:t>
            </a:r>
            <a:r>
              <a:rPr lang="en-US" sz="2600" dirty="0" err="1"/>
              <a:t>tinggi</a:t>
            </a:r>
            <a:r>
              <a:rPr lang="en-US" sz="2600" dirty="0"/>
              <a:t>. Data </a:t>
            </a:r>
            <a:r>
              <a:rPr lang="en-US" sz="2600" dirty="0" err="1"/>
              <a:t>indikator</a:t>
            </a:r>
            <a:r>
              <a:rPr lang="en-US" sz="2600" dirty="0"/>
              <a:t> </a:t>
            </a:r>
            <a:r>
              <a:rPr lang="en-US" sz="2600" dirty="0" err="1"/>
              <a:t>kinerja</a:t>
            </a:r>
            <a:r>
              <a:rPr lang="en-US" sz="2600" dirty="0"/>
              <a:t> </a:t>
            </a:r>
            <a:r>
              <a:rPr lang="en-US" sz="2600" dirty="0" err="1"/>
              <a:t>tambahan</a:t>
            </a:r>
            <a:r>
              <a:rPr lang="en-US" sz="2600" dirty="0"/>
              <a:t> yang sahih </a:t>
            </a:r>
            <a:r>
              <a:rPr lang="en-US" sz="2600" dirty="0" err="1"/>
              <a:t>harus</a:t>
            </a:r>
            <a:r>
              <a:rPr lang="en-US" sz="2600" dirty="0"/>
              <a:t> </a:t>
            </a:r>
            <a:r>
              <a:rPr lang="en-US" sz="2600" dirty="0" err="1"/>
              <a:t>diukur</a:t>
            </a:r>
            <a:r>
              <a:rPr lang="en-US" sz="2600" dirty="0"/>
              <a:t>, </a:t>
            </a:r>
            <a:r>
              <a:rPr lang="en-US" sz="2600" dirty="0" err="1"/>
              <a:t>dimonitor</a:t>
            </a:r>
            <a:r>
              <a:rPr lang="en-US" sz="2600" dirty="0"/>
              <a:t>, </a:t>
            </a:r>
            <a:r>
              <a:rPr lang="en-US" sz="2600" dirty="0" err="1"/>
              <a:t>dikaji</a:t>
            </a:r>
            <a:r>
              <a:rPr lang="en-US" sz="2600" dirty="0"/>
              <a:t>, dan </a:t>
            </a:r>
            <a:r>
              <a:rPr lang="en-US" sz="2600" dirty="0" err="1"/>
              <a:t>dianalisis</a:t>
            </a:r>
            <a:r>
              <a:rPr lang="en-US" sz="2600" dirty="0"/>
              <a:t> </a:t>
            </a:r>
            <a:r>
              <a:rPr lang="en-US" sz="2600" dirty="0" err="1"/>
              <a:t>untuk</a:t>
            </a:r>
            <a:r>
              <a:rPr lang="en-US" sz="2600" dirty="0"/>
              <a:t> </a:t>
            </a:r>
            <a:r>
              <a:rPr lang="en-US" sz="2600" dirty="0" err="1"/>
              <a:t>perbaikan</a:t>
            </a:r>
            <a:r>
              <a:rPr lang="en-US" sz="2600" dirty="0"/>
              <a:t> </a:t>
            </a:r>
            <a:r>
              <a:rPr lang="en-US" sz="2600" dirty="0" err="1"/>
              <a:t>berkelanjutan</a:t>
            </a:r>
            <a:r>
              <a:rPr lang="en-US" sz="2600" dirty="0"/>
              <a:t>. </a:t>
            </a:r>
          </a:p>
          <a:p>
            <a:pPr marL="517525" indent="-517525">
              <a:buAutoNum type="arabicPeriod" startAt="6"/>
            </a:pPr>
            <a:r>
              <a:rPr lang="en-US" sz="2600" dirty="0" err="1">
                <a:solidFill>
                  <a:srgbClr val="FF0000"/>
                </a:solidFill>
              </a:rPr>
              <a:t>Evaluasi</a:t>
            </a:r>
            <a:r>
              <a:rPr lang="en-US" sz="2600" dirty="0">
                <a:solidFill>
                  <a:srgbClr val="FF0000"/>
                </a:solidFill>
              </a:rPr>
              <a:t> </a:t>
            </a:r>
            <a:r>
              <a:rPr lang="en-US" sz="2600" dirty="0" err="1">
                <a:solidFill>
                  <a:srgbClr val="FF0000"/>
                </a:solidFill>
              </a:rPr>
              <a:t>Capaian</a:t>
            </a:r>
            <a:r>
              <a:rPr lang="en-US" sz="2600" dirty="0">
                <a:solidFill>
                  <a:srgbClr val="FF0000"/>
                </a:solidFill>
              </a:rPr>
              <a:t> </a:t>
            </a:r>
            <a:r>
              <a:rPr lang="en-US" sz="2600" dirty="0" err="1">
                <a:solidFill>
                  <a:srgbClr val="FF0000"/>
                </a:solidFill>
              </a:rPr>
              <a:t>Kinerja</a:t>
            </a:r>
            <a:r>
              <a:rPr lang="en-US" sz="2600" dirty="0">
                <a:solidFill>
                  <a:srgbClr val="FF0000"/>
                </a:solidFill>
              </a:rPr>
              <a:t> </a:t>
            </a:r>
          </a:p>
          <a:p>
            <a:pPr marL="465138" indent="0">
              <a:buNone/>
            </a:pPr>
            <a:r>
              <a:rPr lang="en-US" sz="2600" dirty="0" err="1"/>
              <a:t>Berisi</a:t>
            </a:r>
            <a:r>
              <a:rPr lang="en-US" sz="2600" dirty="0"/>
              <a:t> </a:t>
            </a:r>
            <a:r>
              <a:rPr lang="en-US" sz="2600" dirty="0" err="1"/>
              <a:t>deskripsi</a:t>
            </a:r>
            <a:r>
              <a:rPr lang="en-US" sz="2600" dirty="0"/>
              <a:t> dan </a:t>
            </a:r>
            <a:r>
              <a:rPr lang="en-US" sz="2600" dirty="0" err="1"/>
              <a:t>analisi</a:t>
            </a:r>
            <a:r>
              <a:rPr lang="en-US" sz="2600" dirty="0"/>
              <a:t> </a:t>
            </a:r>
            <a:r>
              <a:rPr lang="en-US" sz="2600" dirty="0" err="1"/>
              <a:t>keberhasilan</a:t>
            </a:r>
            <a:r>
              <a:rPr lang="en-US" sz="2600" dirty="0"/>
              <a:t> dan/</a:t>
            </a:r>
            <a:r>
              <a:rPr lang="en-US" sz="2600" dirty="0" err="1"/>
              <a:t>atau</a:t>
            </a:r>
            <a:r>
              <a:rPr lang="en-US" sz="2600" dirty="0"/>
              <a:t> </a:t>
            </a:r>
            <a:r>
              <a:rPr lang="en-US" sz="2600" dirty="0" err="1"/>
              <a:t>ketidakberhasilan</a:t>
            </a:r>
            <a:r>
              <a:rPr lang="en-US" sz="2600" dirty="0"/>
              <a:t> </a:t>
            </a:r>
            <a:r>
              <a:rPr lang="en-US" sz="2600" dirty="0" err="1"/>
              <a:t>pencapaian</a:t>
            </a:r>
            <a:r>
              <a:rPr lang="en-US" sz="2600" dirty="0"/>
              <a:t> VMTS yang </a:t>
            </a:r>
            <a:r>
              <a:rPr lang="en-US" sz="2600" dirty="0" err="1"/>
              <a:t>telah</a:t>
            </a:r>
            <a:r>
              <a:rPr lang="en-US" sz="2600" dirty="0"/>
              <a:t> </a:t>
            </a:r>
            <a:r>
              <a:rPr lang="en-US" sz="2600" dirty="0" err="1"/>
              <a:t>ditetapkan</a:t>
            </a:r>
            <a:r>
              <a:rPr lang="en-US" sz="2600" dirty="0"/>
              <a:t>. </a:t>
            </a:r>
            <a:r>
              <a:rPr lang="en-US" sz="2600" dirty="0" err="1"/>
              <a:t>Capaian</a:t>
            </a:r>
            <a:r>
              <a:rPr lang="en-US" sz="2600" dirty="0"/>
              <a:t> </a:t>
            </a:r>
            <a:r>
              <a:rPr lang="en-US" sz="2600" dirty="0" err="1"/>
              <a:t>kinerja</a:t>
            </a:r>
            <a:r>
              <a:rPr lang="en-US" sz="2600" dirty="0"/>
              <a:t> </a:t>
            </a:r>
            <a:r>
              <a:rPr lang="en-US" sz="2600" dirty="0" err="1"/>
              <a:t>harus</a:t>
            </a:r>
            <a:r>
              <a:rPr lang="en-US" sz="2600" dirty="0"/>
              <a:t> </a:t>
            </a:r>
            <a:r>
              <a:rPr lang="en-US" sz="2600" dirty="0" err="1"/>
              <a:t>diukur</a:t>
            </a:r>
            <a:r>
              <a:rPr lang="en-US" sz="2600" dirty="0"/>
              <a:t> </a:t>
            </a:r>
            <a:r>
              <a:rPr lang="en-US" sz="2600" dirty="0" err="1"/>
              <a:t>dengan</a:t>
            </a:r>
            <a:r>
              <a:rPr lang="en-US" sz="2600" dirty="0"/>
              <a:t> </a:t>
            </a:r>
            <a:r>
              <a:rPr lang="en-US" sz="2600" dirty="0" err="1"/>
              <a:t>metoda</a:t>
            </a:r>
            <a:r>
              <a:rPr lang="en-US" sz="2600" dirty="0"/>
              <a:t> yang </a:t>
            </a:r>
            <a:r>
              <a:rPr lang="en-US" sz="2600" dirty="0" err="1"/>
              <a:t>tepat</a:t>
            </a:r>
            <a:r>
              <a:rPr lang="en-US" sz="2600" dirty="0"/>
              <a:t>, dan </a:t>
            </a:r>
            <a:r>
              <a:rPr lang="en-US" sz="2600" dirty="0" err="1"/>
              <a:t>hasilnya</a:t>
            </a:r>
            <a:r>
              <a:rPr lang="en-US" sz="2600" dirty="0"/>
              <a:t> </a:t>
            </a:r>
            <a:r>
              <a:rPr lang="en-US" sz="2600" dirty="0" err="1"/>
              <a:t>dianalisis</a:t>
            </a:r>
            <a:r>
              <a:rPr lang="en-US" sz="2600" dirty="0"/>
              <a:t> </a:t>
            </a:r>
            <a:r>
              <a:rPr lang="en-US" sz="2600" dirty="0" err="1"/>
              <a:t>serta</a:t>
            </a:r>
            <a:r>
              <a:rPr lang="en-US" sz="2600" dirty="0"/>
              <a:t> </a:t>
            </a:r>
            <a:r>
              <a:rPr lang="en-US" sz="2600" dirty="0" err="1"/>
              <a:t>dievaluasi</a:t>
            </a:r>
            <a:r>
              <a:rPr lang="en-US" sz="2600" dirty="0"/>
              <a:t>. </a:t>
            </a:r>
            <a:r>
              <a:rPr lang="en-US" sz="2600" dirty="0" err="1"/>
              <a:t>Analisis</a:t>
            </a:r>
            <a:r>
              <a:rPr lang="en-US" sz="2600" dirty="0"/>
              <a:t> dan </a:t>
            </a:r>
            <a:r>
              <a:rPr lang="en-US" sz="2600" dirty="0" err="1"/>
              <a:t>evaluasi</a:t>
            </a:r>
            <a:r>
              <a:rPr lang="en-US" sz="2600" dirty="0"/>
              <a:t> </a:t>
            </a:r>
            <a:r>
              <a:rPr lang="en-US" sz="2600" dirty="0" err="1"/>
              <a:t>terhadap</a:t>
            </a:r>
            <a:r>
              <a:rPr lang="en-US" sz="2600" dirty="0"/>
              <a:t> </a:t>
            </a:r>
            <a:r>
              <a:rPr lang="en-US" sz="2600" dirty="0" err="1"/>
              <a:t>capaian</a:t>
            </a:r>
            <a:r>
              <a:rPr lang="en-US" sz="2600" dirty="0"/>
              <a:t> </a:t>
            </a:r>
            <a:r>
              <a:rPr lang="en-US" sz="2600" dirty="0" err="1"/>
              <a:t>kinerja</a:t>
            </a:r>
            <a:r>
              <a:rPr lang="en-US" sz="2600" dirty="0"/>
              <a:t> </a:t>
            </a:r>
            <a:r>
              <a:rPr lang="en-US" sz="2600" dirty="0" err="1"/>
              <a:t>harus</a:t>
            </a:r>
            <a:r>
              <a:rPr lang="en-US" sz="2600" dirty="0"/>
              <a:t> </a:t>
            </a:r>
            <a:r>
              <a:rPr lang="en-US" sz="2600" dirty="0" err="1"/>
              <a:t>mencakup</a:t>
            </a:r>
            <a:r>
              <a:rPr lang="en-US" sz="2600" dirty="0"/>
              <a:t> </a:t>
            </a:r>
            <a:r>
              <a:rPr lang="en-US" sz="2600" dirty="0" err="1"/>
              <a:t>identifikasi</a:t>
            </a:r>
            <a:r>
              <a:rPr lang="en-US" sz="2600" dirty="0"/>
              <a:t> </a:t>
            </a:r>
            <a:r>
              <a:rPr lang="en-US" sz="2600" dirty="0" err="1"/>
              <a:t>akar</a:t>
            </a:r>
            <a:r>
              <a:rPr lang="en-US" sz="2600" dirty="0"/>
              <a:t> </a:t>
            </a:r>
            <a:r>
              <a:rPr lang="en-US" sz="2600" dirty="0" err="1"/>
              <a:t>masalah</a:t>
            </a:r>
            <a:r>
              <a:rPr lang="en-US" sz="2600" dirty="0"/>
              <a:t>, </a:t>
            </a:r>
            <a:r>
              <a:rPr lang="en-US" sz="2600" dirty="0" err="1"/>
              <a:t>faktor</a:t>
            </a:r>
            <a:r>
              <a:rPr lang="en-US" sz="2600" dirty="0"/>
              <a:t> </a:t>
            </a:r>
            <a:r>
              <a:rPr lang="en-US" sz="2600" dirty="0" err="1"/>
              <a:t>pendukung</a:t>
            </a:r>
            <a:r>
              <a:rPr lang="en-US" sz="2600" dirty="0"/>
              <a:t> </a:t>
            </a:r>
            <a:r>
              <a:rPr lang="en-US" sz="2600" dirty="0" err="1"/>
              <a:t>keberhasilan</a:t>
            </a:r>
            <a:r>
              <a:rPr lang="en-US" sz="2600" dirty="0"/>
              <a:t> dan </a:t>
            </a:r>
            <a:r>
              <a:rPr lang="en-US" sz="2600" dirty="0" err="1"/>
              <a:t>faktor</a:t>
            </a:r>
            <a:r>
              <a:rPr lang="en-US" sz="2600" dirty="0"/>
              <a:t> </a:t>
            </a:r>
            <a:r>
              <a:rPr lang="en-US" sz="2600" dirty="0" err="1"/>
              <a:t>penghambat</a:t>
            </a:r>
            <a:r>
              <a:rPr lang="en-US" sz="2600" dirty="0"/>
              <a:t> </a:t>
            </a:r>
            <a:r>
              <a:rPr lang="en-US" sz="2600" dirty="0" err="1"/>
              <a:t>ketercapaian</a:t>
            </a:r>
            <a:r>
              <a:rPr lang="en-US" sz="2600" dirty="0"/>
              <a:t> VMTS. </a:t>
            </a:r>
          </a:p>
          <a:p>
            <a:pPr marL="517525" indent="-517525">
              <a:buAutoNum type="arabicPeriod" startAt="7"/>
            </a:pPr>
            <a:r>
              <a:rPr lang="en-US" sz="2600" dirty="0">
                <a:solidFill>
                  <a:srgbClr val="FF0000"/>
                </a:solidFill>
              </a:rPr>
              <a:t>Kesimpulan Hasil </a:t>
            </a:r>
            <a:r>
              <a:rPr lang="en-US" sz="2600" dirty="0" err="1">
                <a:solidFill>
                  <a:srgbClr val="FF0000"/>
                </a:solidFill>
              </a:rPr>
              <a:t>Evaluasi</a:t>
            </a:r>
            <a:r>
              <a:rPr lang="en-US" sz="2600" dirty="0">
                <a:solidFill>
                  <a:srgbClr val="FF0000"/>
                </a:solidFill>
              </a:rPr>
              <a:t> </a:t>
            </a:r>
            <a:r>
              <a:rPr lang="en-US" sz="2600" dirty="0" err="1">
                <a:solidFill>
                  <a:srgbClr val="FF0000"/>
                </a:solidFill>
              </a:rPr>
              <a:t>Ketercapaian</a:t>
            </a:r>
            <a:r>
              <a:rPr lang="en-US" sz="2600" dirty="0">
                <a:solidFill>
                  <a:srgbClr val="FF0000"/>
                </a:solidFill>
              </a:rPr>
              <a:t> VMTS dan </a:t>
            </a:r>
            <a:r>
              <a:rPr lang="en-US" sz="2600" dirty="0" err="1">
                <a:solidFill>
                  <a:srgbClr val="FF0000"/>
                </a:solidFill>
              </a:rPr>
              <a:t>Tindak</a:t>
            </a:r>
            <a:r>
              <a:rPr lang="en-US" sz="2600" dirty="0">
                <a:solidFill>
                  <a:srgbClr val="FF0000"/>
                </a:solidFill>
              </a:rPr>
              <a:t> </a:t>
            </a:r>
            <a:r>
              <a:rPr lang="en-US" sz="2600" dirty="0" err="1">
                <a:solidFill>
                  <a:srgbClr val="FF0000"/>
                </a:solidFill>
              </a:rPr>
              <a:t>Lanjut</a:t>
            </a:r>
            <a:r>
              <a:rPr lang="en-US" sz="2600" dirty="0">
                <a:solidFill>
                  <a:srgbClr val="FF0000"/>
                </a:solidFill>
              </a:rPr>
              <a:t>  </a:t>
            </a:r>
          </a:p>
          <a:p>
            <a:pPr marL="465138" indent="0">
              <a:buNone/>
            </a:pPr>
            <a:r>
              <a:rPr lang="en-US" sz="2600" dirty="0" err="1"/>
              <a:t>Berisi</a:t>
            </a:r>
            <a:r>
              <a:rPr lang="en-US" sz="2600" dirty="0"/>
              <a:t> </a:t>
            </a:r>
            <a:r>
              <a:rPr lang="en-US" sz="2600" dirty="0" err="1"/>
              <a:t>ringkasan</a:t>
            </a:r>
            <a:r>
              <a:rPr lang="en-US" sz="2600" dirty="0"/>
              <a:t> </a:t>
            </a:r>
            <a:r>
              <a:rPr lang="en-US" sz="2600" dirty="0" err="1"/>
              <a:t>dari</a:t>
            </a:r>
            <a:r>
              <a:rPr lang="en-US" sz="2600" dirty="0"/>
              <a:t>: </a:t>
            </a:r>
            <a:r>
              <a:rPr lang="en-US" sz="2600" dirty="0" err="1"/>
              <a:t>pemosisian</a:t>
            </a:r>
            <a:r>
              <a:rPr lang="en-US" sz="2600" dirty="0"/>
              <a:t>, </a:t>
            </a:r>
            <a:r>
              <a:rPr lang="en-US" sz="2600" dirty="0" err="1"/>
              <a:t>masalah</a:t>
            </a:r>
            <a:r>
              <a:rPr lang="en-US" sz="2600" dirty="0"/>
              <a:t> dan </a:t>
            </a:r>
            <a:r>
              <a:rPr lang="en-US" sz="2600" dirty="0" err="1"/>
              <a:t>akar</a:t>
            </a:r>
            <a:r>
              <a:rPr lang="en-US" sz="2600" dirty="0"/>
              <a:t> </a:t>
            </a:r>
            <a:r>
              <a:rPr lang="en-US" sz="2600" dirty="0" err="1"/>
              <a:t>masalah</a:t>
            </a:r>
            <a:r>
              <a:rPr lang="en-US" sz="2600" dirty="0"/>
              <a:t>, </a:t>
            </a:r>
            <a:r>
              <a:rPr lang="en-US" sz="2600" dirty="0" err="1"/>
              <a:t>serta</a:t>
            </a:r>
            <a:r>
              <a:rPr lang="en-US" sz="2600" dirty="0"/>
              <a:t> </a:t>
            </a:r>
            <a:r>
              <a:rPr lang="en-US" sz="2600" dirty="0" err="1"/>
              <a:t>rencana</a:t>
            </a:r>
            <a:r>
              <a:rPr lang="en-US" sz="2600" dirty="0"/>
              <a:t> </a:t>
            </a:r>
            <a:r>
              <a:rPr lang="en-US" sz="2600" dirty="0" err="1"/>
              <a:t>perbaikan</a:t>
            </a:r>
            <a:r>
              <a:rPr lang="en-US" sz="2600" dirty="0"/>
              <a:t> dan </a:t>
            </a:r>
            <a:r>
              <a:rPr lang="en-US" sz="2600" dirty="0" err="1"/>
              <a:t>pengembangan</a:t>
            </a:r>
            <a:r>
              <a:rPr lang="en-US" sz="2600" dirty="0"/>
              <a:t> </a:t>
            </a:r>
            <a:r>
              <a:rPr lang="en-US" sz="2600" dirty="0" err="1"/>
              <a:t>institusi</a:t>
            </a:r>
            <a:r>
              <a:rPr lang="en-US" sz="2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89523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8B742-F4A2-499F-8B6D-0449B9A8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2121"/>
            <a:ext cx="10515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/>
              <a:t>RAMBU-RAMBU DALAM MENJAWAB INSTRUMEN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0858E-80E8-424E-BE0C-A8937806D7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7684"/>
            <a:ext cx="10515600" cy="492624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4000" dirty="0" err="1"/>
              <a:t>Uraian</a:t>
            </a:r>
            <a:r>
              <a:rPr lang="en-US" sz="4000" dirty="0"/>
              <a:t> </a:t>
            </a:r>
            <a:r>
              <a:rPr lang="en-US" sz="4000" dirty="0" err="1"/>
              <a:t>harus</a:t>
            </a:r>
            <a:r>
              <a:rPr lang="en-US" sz="4000" dirty="0"/>
              <a:t> </a:t>
            </a:r>
            <a:r>
              <a:rPr lang="en-US" sz="4000" dirty="0" err="1"/>
              <a:t>didukung</a:t>
            </a:r>
            <a:r>
              <a:rPr lang="en-US" sz="4000" dirty="0"/>
              <a:t> data yang </a:t>
            </a:r>
            <a:r>
              <a:rPr lang="en-US" sz="4000" dirty="0" err="1"/>
              <a:t>banyak</a:t>
            </a:r>
            <a:r>
              <a:rPr lang="en-US" sz="4000" dirty="0"/>
              <a:t> dan </a:t>
            </a:r>
            <a:r>
              <a:rPr lang="en-US" sz="4000" dirty="0" err="1"/>
              <a:t>sesuai</a:t>
            </a:r>
            <a:r>
              <a:rPr lang="en-US" sz="4000" dirty="0"/>
              <a:t> </a:t>
            </a:r>
            <a:r>
              <a:rPr lang="en-US" sz="4000" dirty="0" err="1"/>
              <a:t>peruntukan</a:t>
            </a:r>
            <a:r>
              <a:rPr lang="en-US" sz="4000" dirty="0"/>
              <a:t>.</a:t>
            </a:r>
          </a:p>
          <a:p>
            <a:pPr marL="514350" indent="-514350">
              <a:buAutoNum type="arabicPeriod"/>
            </a:pPr>
            <a:r>
              <a:rPr lang="en-US" sz="4000" dirty="0" err="1"/>
              <a:t>Setiap</a:t>
            </a:r>
            <a:r>
              <a:rPr lang="en-US" sz="4000" dirty="0"/>
              <a:t> data </a:t>
            </a:r>
            <a:r>
              <a:rPr lang="en-US" sz="4000" dirty="0" err="1"/>
              <a:t>harus</a:t>
            </a:r>
            <a:r>
              <a:rPr lang="en-US" sz="4000" dirty="0"/>
              <a:t> </a:t>
            </a:r>
            <a:r>
              <a:rPr lang="en-US" sz="4000" dirty="0" err="1"/>
              <a:t>dapat</a:t>
            </a:r>
            <a:r>
              <a:rPr lang="en-US" sz="4000" dirty="0"/>
              <a:t> </a:t>
            </a:r>
            <a:r>
              <a:rPr lang="en-US" sz="4000" dirty="0" err="1"/>
              <a:t>diakses</a:t>
            </a:r>
            <a:r>
              <a:rPr lang="en-US" sz="4000" dirty="0"/>
              <a:t> </a:t>
            </a:r>
            <a:r>
              <a:rPr lang="en-US" sz="4000" dirty="0" err="1"/>
              <a:t>secara</a:t>
            </a:r>
            <a:r>
              <a:rPr lang="en-US" sz="4000" dirty="0"/>
              <a:t> online </a:t>
            </a:r>
            <a:r>
              <a:rPr lang="en-US" sz="4000" dirty="0" err="1"/>
              <a:t>atau</a:t>
            </a:r>
            <a:r>
              <a:rPr lang="en-US" sz="4000" dirty="0"/>
              <a:t> link (</a:t>
            </a:r>
            <a:r>
              <a:rPr lang="en-US" sz="4000" dirty="0" err="1"/>
              <a:t>penunjukan</a:t>
            </a:r>
            <a:r>
              <a:rPr lang="en-US" sz="4000" dirty="0"/>
              <a:t> </a:t>
            </a:r>
            <a:r>
              <a:rPr lang="en-US" sz="4000" dirty="0" err="1"/>
              <a:t>sumber</a:t>
            </a:r>
            <a:r>
              <a:rPr lang="en-US" sz="4000" dirty="0"/>
              <a:t> </a:t>
            </a:r>
            <a:r>
              <a:rPr lang="en-US" sz="4000" dirty="0" err="1"/>
              <a:t>datanya</a:t>
            </a:r>
            <a:r>
              <a:rPr lang="en-US" sz="4000" dirty="0"/>
              <a:t>).</a:t>
            </a:r>
          </a:p>
          <a:p>
            <a:pPr marL="514350" indent="-514350">
              <a:buAutoNum type="arabicPeriod"/>
            </a:pPr>
            <a:r>
              <a:rPr lang="en-US" sz="4000" dirty="0" err="1"/>
              <a:t>Uraian</a:t>
            </a:r>
            <a:r>
              <a:rPr lang="en-US" sz="4000" dirty="0"/>
              <a:t> </a:t>
            </a:r>
            <a:r>
              <a:rPr lang="en-US" sz="4000" dirty="0" err="1"/>
              <a:t>jangan</a:t>
            </a:r>
            <a:r>
              <a:rPr lang="en-US" sz="4000" dirty="0"/>
              <a:t> </a:t>
            </a:r>
            <a:r>
              <a:rPr lang="en-US" sz="4000" dirty="0" err="1"/>
              <a:t>hanya</a:t>
            </a:r>
            <a:r>
              <a:rPr lang="en-US" sz="4000" dirty="0"/>
              <a:t> </a:t>
            </a:r>
            <a:r>
              <a:rPr lang="en-US" sz="4000" dirty="0" err="1"/>
              <a:t>normatif</a:t>
            </a:r>
            <a:r>
              <a:rPr lang="en-US" sz="4000" dirty="0"/>
              <a:t> </a:t>
            </a:r>
            <a:r>
              <a:rPr lang="en-US" sz="4000" dirty="0" err="1"/>
              <a:t>kualitatif</a:t>
            </a:r>
            <a:r>
              <a:rPr lang="en-US" sz="4000" dirty="0"/>
              <a:t>. </a:t>
            </a:r>
            <a:r>
              <a:rPr lang="en-US" sz="4000" dirty="0" err="1"/>
              <a:t>Jangan</a:t>
            </a:r>
            <a:r>
              <a:rPr lang="en-US" sz="4000" dirty="0"/>
              <a:t> </a:t>
            </a:r>
            <a:r>
              <a:rPr lang="en-US" sz="4000" dirty="0" err="1"/>
              <a:t>menulis</a:t>
            </a:r>
            <a:r>
              <a:rPr lang="en-US" sz="4000" dirty="0"/>
              <a:t> </a:t>
            </a:r>
            <a:r>
              <a:rPr lang="en-US" sz="4000" dirty="0" err="1"/>
              <a:t>kegiatan</a:t>
            </a:r>
            <a:r>
              <a:rPr lang="en-US" sz="4000" dirty="0"/>
              <a:t> yang </a:t>
            </a:r>
            <a:r>
              <a:rPr lang="en-US" sz="4000" dirty="0" err="1"/>
              <a:t>seharusnya</a:t>
            </a:r>
            <a:r>
              <a:rPr lang="en-US" sz="4000" dirty="0"/>
              <a:t> </a:t>
            </a:r>
            <a:r>
              <a:rPr lang="en-US" sz="4000" dirty="0" err="1"/>
              <a:t>dikerjakan</a:t>
            </a:r>
            <a:r>
              <a:rPr lang="en-US" sz="4000" dirty="0"/>
              <a:t> </a:t>
            </a:r>
            <a:r>
              <a:rPr lang="en-US" sz="4000" dirty="0" err="1"/>
              <a:t>melainkan</a:t>
            </a:r>
            <a:r>
              <a:rPr lang="en-US" sz="4000" dirty="0"/>
              <a:t> </a:t>
            </a:r>
            <a:r>
              <a:rPr lang="en-US" sz="4000" dirty="0" err="1"/>
              <a:t>tulislah</a:t>
            </a:r>
            <a:r>
              <a:rPr lang="en-US" sz="4000" dirty="0"/>
              <a:t> </a:t>
            </a:r>
            <a:r>
              <a:rPr lang="en-US" sz="4000" dirty="0" err="1"/>
              <a:t>kegiatan</a:t>
            </a:r>
            <a:r>
              <a:rPr lang="en-US" sz="4000" dirty="0"/>
              <a:t> yang </a:t>
            </a:r>
            <a:r>
              <a:rPr lang="en-US" sz="4000" dirty="0" err="1"/>
              <a:t>telah</a:t>
            </a:r>
            <a:r>
              <a:rPr lang="en-US" sz="4000" dirty="0"/>
              <a:t> </a:t>
            </a:r>
            <a:r>
              <a:rPr lang="en-US" sz="4000" dirty="0" err="1"/>
              <a:t>dikerjakan</a:t>
            </a:r>
            <a:r>
              <a:rPr lang="en-US" sz="4000" dirty="0"/>
              <a:t>; </a:t>
            </a:r>
            <a:r>
              <a:rPr lang="en-US" sz="4000" dirty="0" err="1"/>
              <a:t>kecuali</a:t>
            </a:r>
            <a:r>
              <a:rPr lang="en-US" sz="4000" dirty="0"/>
              <a:t> </a:t>
            </a:r>
            <a:r>
              <a:rPr lang="en-US" sz="4000" dirty="0" err="1"/>
              <a:t>ketika</a:t>
            </a:r>
            <a:r>
              <a:rPr lang="en-US" sz="4000" dirty="0"/>
              <a:t> </a:t>
            </a:r>
            <a:r>
              <a:rPr lang="en-US" sz="4000" dirty="0" err="1"/>
              <a:t>menjelaskan</a:t>
            </a:r>
            <a:r>
              <a:rPr lang="en-US" sz="4000" dirty="0"/>
              <a:t> </a:t>
            </a:r>
            <a:r>
              <a:rPr lang="en-US" sz="4000" dirty="0" err="1"/>
              <a:t>rencana</a:t>
            </a:r>
            <a:r>
              <a:rPr lang="en-US" sz="4000" dirty="0"/>
              <a:t>.</a:t>
            </a:r>
          </a:p>
          <a:p>
            <a:pPr marL="0" indent="0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26416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565150" indent="-565150"/>
            <a:r>
              <a:rPr lang="en-ID" dirty="0"/>
              <a:t>3. </a:t>
            </a:r>
            <a:r>
              <a:rPr lang="fi-FI" dirty="0"/>
              <a:t>C  Kriteria C.1 Visi, Misi, Tujuan dan Sasaran C.1.4 Indikator Kinerja Utama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err="1">
                <a:solidFill>
                  <a:srgbClr val="FF0000"/>
                </a:solidFill>
              </a:rPr>
              <a:t>Perguruan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tinggi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memiliki</a:t>
            </a:r>
            <a:r>
              <a:rPr lang="en-US" sz="3600" dirty="0">
                <a:solidFill>
                  <a:srgbClr val="FF0000"/>
                </a:solidFill>
              </a:rPr>
              <a:t>: </a:t>
            </a:r>
          </a:p>
          <a:p>
            <a:pPr marL="514350" indent="-514350">
              <a:buAutoNum type="arabicParenR"/>
            </a:pPr>
            <a:r>
              <a:rPr lang="en-US" sz="3600" dirty="0" err="1">
                <a:solidFill>
                  <a:srgbClr val="FF0000"/>
                </a:solidFill>
              </a:rPr>
              <a:t>rencana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pengembangan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mencakup</a:t>
            </a:r>
            <a:r>
              <a:rPr lang="en-US" sz="3600" dirty="0">
                <a:solidFill>
                  <a:srgbClr val="FF0000"/>
                </a:solidFill>
              </a:rPr>
              <a:t>: </a:t>
            </a:r>
            <a:r>
              <a:rPr lang="en-US" sz="3600" dirty="0" err="1">
                <a:solidFill>
                  <a:srgbClr val="FF0000"/>
                </a:solidFill>
              </a:rPr>
              <a:t>jangka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panjang</a:t>
            </a:r>
            <a:r>
              <a:rPr lang="en-US" sz="3600" dirty="0">
                <a:solidFill>
                  <a:srgbClr val="FF0000"/>
                </a:solidFill>
              </a:rPr>
              <a:t>, </a:t>
            </a:r>
            <a:r>
              <a:rPr lang="en-US" sz="3600" dirty="0" err="1">
                <a:solidFill>
                  <a:srgbClr val="FF0000"/>
                </a:solidFill>
              </a:rPr>
              <a:t>jangka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menengah</a:t>
            </a:r>
            <a:r>
              <a:rPr lang="en-US" sz="3600" dirty="0">
                <a:solidFill>
                  <a:srgbClr val="FF0000"/>
                </a:solidFill>
              </a:rPr>
              <a:t>, dan </a:t>
            </a:r>
            <a:r>
              <a:rPr lang="en-US" sz="3600" dirty="0" err="1">
                <a:solidFill>
                  <a:srgbClr val="FF0000"/>
                </a:solidFill>
              </a:rPr>
              <a:t>jangka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pendek</a:t>
            </a:r>
            <a:r>
              <a:rPr lang="en-US" sz="3600" dirty="0">
                <a:solidFill>
                  <a:srgbClr val="FF0000"/>
                </a:solidFill>
              </a:rPr>
              <a:t>, </a:t>
            </a:r>
          </a:p>
          <a:p>
            <a:pPr marL="514350" indent="-514350">
              <a:buAutoNum type="arabicParenR"/>
            </a:pPr>
            <a:r>
              <a:rPr lang="en-US" sz="3600" dirty="0" err="1">
                <a:solidFill>
                  <a:srgbClr val="FF0000"/>
                </a:solidFill>
              </a:rPr>
              <a:t>indikator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kinerja</a:t>
            </a:r>
            <a:r>
              <a:rPr lang="en-US" sz="3600" dirty="0">
                <a:solidFill>
                  <a:srgbClr val="FF0000"/>
                </a:solidFill>
              </a:rPr>
              <a:t>, </a:t>
            </a:r>
          </a:p>
          <a:p>
            <a:pPr marL="514350" indent="-514350">
              <a:buAutoNum type="arabicParenR"/>
            </a:pPr>
            <a:r>
              <a:rPr lang="en-US" sz="3600" dirty="0">
                <a:solidFill>
                  <a:srgbClr val="FF0000"/>
                </a:solidFill>
              </a:rPr>
              <a:t>target yang </a:t>
            </a:r>
            <a:r>
              <a:rPr lang="en-US" sz="3600" dirty="0" err="1">
                <a:solidFill>
                  <a:srgbClr val="FF0000"/>
                </a:solidFill>
              </a:rPr>
              <a:t>berorientasi</a:t>
            </a:r>
            <a:r>
              <a:rPr lang="en-US" sz="3600" dirty="0">
                <a:solidFill>
                  <a:srgbClr val="FF0000"/>
                </a:solidFill>
              </a:rPr>
              <a:t> pada </a:t>
            </a:r>
            <a:r>
              <a:rPr lang="en-US" sz="3600" dirty="0" err="1">
                <a:solidFill>
                  <a:srgbClr val="FF0000"/>
                </a:solidFill>
              </a:rPr>
              <a:t>daya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saing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internasional</a:t>
            </a:r>
            <a:r>
              <a:rPr lang="en-US" sz="3600" dirty="0">
                <a:solidFill>
                  <a:srgbClr val="FF0000"/>
                </a:solidFill>
              </a:rPr>
              <a:t>, dan </a:t>
            </a:r>
          </a:p>
          <a:p>
            <a:pPr marL="514350" indent="-514350">
              <a:buAutoNum type="arabicParenR"/>
            </a:pPr>
            <a:r>
              <a:rPr lang="en-US" sz="3600" dirty="0" err="1">
                <a:solidFill>
                  <a:srgbClr val="FF0000"/>
                </a:solidFill>
              </a:rPr>
              <a:t>bukti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pelaksanaan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pengembangan</a:t>
            </a:r>
            <a:r>
              <a:rPr lang="en-US" sz="3600" dirty="0">
                <a:solidFill>
                  <a:srgbClr val="FF0000"/>
                </a:solidFill>
              </a:rPr>
              <a:t> yang </a:t>
            </a:r>
            <a:r>
              <a:rPr lang="en-US" sz="3600" dirty="0" err="1">
                <a:solidFill>
                  <a:srgbClr val="FF0000"/>
                </a:solidFill>
              </a:rPr>
              <a:t>konsisten</a:t>
            </a:r>
            <a:r>
              <a:rPr lang="en-US" sz="36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7726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2067A-40B6-4E66-92ED-B8D8368E1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3413"/>
          </a:xfr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B0F0"/>
            </a:solidFill>
          </a:ln>
        </p:spPr>
        <p:txBody>
          <a:bodyPr/>
          <a:lstStyle/>
          <a:p>
            <a:r>
              <a:rPr lang="fi-FI" b="1" dirty="0">
                <a:solidFill>
                  <a:srgbClr val="C00000"/>
                </a:solidFill>
              </a:rPr>
              <a:t>C.2 Tata Pamong, Tata Kelola, dan Kerjasama 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27BC2-2E0C-4C0D-A1CD-B1E4E3EA2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1625"/>
            <a:ext cx="10782300" cy="49212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/>
              <a:t>1. </a:t>
            </a:r>
            <a:r>
              <a:rPr lang="en-US" sz="1600" dirty="0" err="1"/>
              <a:t>Latar</a:t>
            </a:r>
            <a:r>
              <a:rPr lang="en-US" sz="1600" dirty="0"/>
              <a:t> </a:t>
            </a:r>
            <a:r>
              <a:rPr lang="en-US" sz="1600" dirty="0" err="1"/>
              <a:t>Belakang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2. </a:t>
            </a:r>
            <a:r>
              <a:rPr lang="en-US" sz="1600" dirty="0" err="1"/>
              <a:t>Kebijakan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en-US" sz="1600" dirty="0"/>
              <a:t>3.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/>
              <a:t>Perguruan</a:t>
            </a:r>
            <a:r>
              <a:rPr lang="en-US" sz="1600" dirty="0"/>
              <a:t> Tinggi dan </a:t>
            </a:r>
            <a:r>
              <a:rPr lang="en-US" sz="1600" dirty="0" err="1"/>
              <a:t>Strategi</a:t>
            </a:r>
            <a:r>
              <a:rPr lang="en-US" sz="1600" dirty="0"/>
              <a:t> </a:t>
            </a:r>
            <a:r>
              <a:rPr lang="en-US" sz="1600" dirty="0" err="1"/>
              <a:t>Pencapaian</a:t>
            </a:r>
            <a:r>
              <a:rPr lang="en-US" sz="1600" dirty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fi-FI" sz="1600" dirty="0"/>
              <a:t>4. Indikator Kinerja Utama</a:t>
            </a:r>
          </a:p>
          <a:p>
            <a:pPr marL="0" indent="0">
              <a:buNone/>
            </a:pPr>
            <a:r>
              <a:rPr lang="en-US" sz="1600" dirty="0"/>
              <a:t>a) Tata </a:t>
            </a:r>
            <a:r>
              <a:rPr lang="en-US" sz="1600" dirty="0" err="1"/>
              <a:t>Pamong</a:t>
            </a:r>
            <a:r>
              <a:rPr lang="en-US" sz="1600" dirty="0"/>
              <a:t> dan Tata </a:t>
            </a:r>
            <a:r>
              <a:rPr lang="en-US" sz="1600" dirty="0" err="1"/>
              <a:t>Kelola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b) </a:t>
            </a:r>
            <a:r>
              <a:rPr lang="en-US" sz="1600" dirty="0" err="1"/>
              <a:t>Kepemimpinan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c) </a:t>
            </a:r>
            <a:r>
              <a:rPr lang="en-US" sz="1600" dirty="0" err="1"/>
              <a:t>Pengelolaan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d) </a:t>
            </a:r>
            <a:r>
              <a:rPr lang="en-US" sz="1600" dirty="0" err="1"/>
              <a:t>Sistem</a:t>
            </a:r>
            <a:r>
              <a:rPr lang="en-US" sz="1600" dirty="0"/>
              <a:t> </a:t>
            </a:r>
            <a:r>
              <a:rPr lang="en-US" sz="1600" dirty="0" err="1"/>
              <a:t>Penjaminan</a:t>
            </a:r>
            <a:r>
              <a:rPr lang="en-US" sz="1600" dirty="0"/>
              <a:t> </a:t>
            </a:r>
            <a:r>
              <a:rPr lang="en-US" sz="1600" dirty="0" err="1"/>
              <a:t>Mutu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e) </a:t>
            </a:r>
            <a:r>
              <a:rPr lang="en-US" sz="1600" dirty="0" err="1"/>
              <a:t>Kerjasama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5. </a:t>
            </a:r>
            <a:r>
              <a:rPr lang="en-US" sz="1600" dirty="0" err="1"/>
              <a:t>Indikator</a:t>
            </a:r>
            <a:r>
              <a:rPr lang="en-US" sz="1600" dirty="0"/>
              <a:t> </a:t>
            </a:r>
            <a:r>
              <a:rPr lang="en-US" sz="1600" dirty="0" err="1"/>
              <a:t>Kinerja</a:t>
            </a:r>
            <a:r>
              <a:rPr lang="en-US" sz="1600" dirty="0"/>
              <a:t> </a:t>
            </a:r>
            <a:r>
              <a:rPr lang="en-US" sz="1600" dirty="0" err="1"/>
              <a:t>Tambahan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6. </a:t>
            </a:r>
            <a:r>
              <a:rPr lang="en-US" sz="1600" dirty="0" err="1"/>
              <a:t>Evaluasi</a:t>
            </a:r>
            <a:r>
              <a:rPr lang="en-US" sz="1600" dirty="0"/>
              <a:t> </a:t>
            </a:r>
            <a:r>
              <a:rPr lang="en-US" sz="1600" dirty="0" err="1"/>
              <a:t>Capaian</a:t>
            </a:r>
            <a:r>
              <a:rPr lang="en-US" sz="1600" dirty="0"/>
              <a:t> </a:t>
            </a:r>
            <a:r>
              <a:rPr lang="en-US" sz="1600" dirty="0" err="1"/>
              <a:t>Kinerja</a:t>
            </a:r>
            <a:endParaRPr lang="en-US" sz="1600" dirty="0"/>
          </a:p>
          <a:p>
            <a:pPr marL="0" indent="0">
              <a:buNone/>
            </a:pPr>
            <a:r>
              <a:rPr lang="fi-FI" sz="1600" dirty="0"/>
              <a:t>7. Penjaminan Mutu Tata Pamong, Tata Kelola dan Kerjasama</a:t>
            </a:r>
          </a:p>
          <a:p>
            <a:pPr marL="0" indent="0">
              <a:buNone/>
            </a:pPr>
            <a:r>
              <a:rPr lang="en-US" sz="1600" dirty="0"/>
              <a:t>8. </a:t>
            </a:r>
            <a:r>
              <a:rPr lang="en-US" sz="1600" dirty="0" err="1"/>
              <a:t>Kepuasan</a:t>
            </a:r>
            <a:r>
              <a:rPr lang="en-US" sz="1600" dirty="0"/>
              <a:t> </a:t>
            </a:r>
            <a:r>
              <a:rPr lang="en-US" sz="1600" dirty="0" err="1"/>
              <a:t>Pengguna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 9. Kesimpulan Hasil </a:t>
            </a:r>
            <a:r>
              <a:rPr lang="en-US" sz="1600" dirty="0" err="1"/>
              <a:t>Evaluasi</a:t>
            </a:r>
            <a:r>
              <a:rPr lang="en-US" sz="1600" dirty="0"/>
              <a:t> </a:t>
            </a:r>
            <a:r>
              <a:rPr lang="en-US" sz="1600" dirty="0" err="1"/>
              <a:t>Ketercapaian</a:t>
            </a:r>
            <a:r>
              <a:rPr lang="en-US" sz="1600" dirty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Tata </a:t>
            </a:r>
            <a:r>
              <a:rPr lang="en-US" sz="1600" dirty="0" err="1"/>
              <a:t>Pamong</a:t>
            </a:r>
            <a:r>
              <a:rPr lang="en-US" sz="1600" dirty="0"/>
              <a:t>, Tata </a:t>
            </a:r>
            <a:r>
              <a:rPr lang="en-US" sz="1600" dirty="0" err="1"/>
              <a:t>kelola</a:t>
            </a:r>
            <a:r>
              <a:rPr lang="en-US" sz="1600" dirty="0"/>
              <a:t> dan </a:t>
            </a:r>
            <a:r>
              <a:rPr lang="en-US" sz="1600" dirty="0" err="1"/>
              <a:t>Kerjasama</a:t>
            </a:r>
            <a:r>
              <a:rPr lang="en-US" sz="1600" dirty="0"/>
              <a:t> </a:t>
            </a:r>
            <a:r>
              <a:rPr lang="en-US" sz="1600" dirty="0" err="1"/>
              <a:t>serta</a:t>
            </a:r>
            <a:r>
              <a:rPr lang="en-US" sz="1600" dirty="0"/>
              <a:t> </a:t>
            </a:r>
            <a:r>
              <a:rPr lang="en-US" sz="1600" dirty="0" err="1"/>
              <a:t>Tindak</a:t>
            </a:r>
            <a:r>
              <a:rPr lang="en-US" sz="1600" dirty="0"/>
              <a:t> </a:t>
            </a:r>
            <a:r>
              <a:rPr lang="en-US" sz="1600" dirty="0" err="1"/>
              <a:t>Lanjut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70155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BD82D-1176-40FF-A984-6B92CB90F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883" y="445399"/>
            <a:ext cx="11007306" cy="6024412"/>
          </a:xfrm>
        </p:spPr>
        <p:txBody>
          <a:bodyPr>
            <a:noAutofit/>
          </a:bodyPr>
          <a:lstStyle/>
          <a:p>
            <a:pPr marL="465138" indent="-465138">
              <a:buAutoNum type="arabicPeriod"/>
            </a:pPr>
            <a:r>
              <a:rPr lang="en-US" sz="2000" dirty="0" err="1">
                <a:solidFill>
                  <a:srgbClr val="FF0000"/>
                </a:solidFill>
              </a:rPr>
              <a:t>Latar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Belakang</a:t>
            </a:r>
            <a:r>
              <a:rPr lang="en-US" sz="2000" dirty="0">
                <a:solidFill>
                  <a:srgbClr val="FF0000"/>
                </a:solidFill>
              </a:rPr>
              <a:t>  </a:t>
            </a:r>
          </a:p>
          <a:p>
            <a:pPr marL="465138" indent="0">
              <a:buNone/>
            </a:pPr>
            <a:r>
              <a:rPr lang="en-US" sz="2000" dirty="0" err="1"/>
              <a:t>Bagian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menjelaskan</a:t>
            </a:r>
            <a:r>
              <a:rPr lang="en-US" sz="2000" dirty="0"/>
              <a:t> </a:t>
            </a:r>
            <a:r>
              <a:rPr lang="en-US" sz="2000" dirty="0" err="1"/>
              <a:t>latar</a:t>
            </a:r>
            <a:r>
              <a:rPr lang="en-US" sz="2000" dirty="0"/>
              <a:t> </a:t>
            </a:r>
            <a:r>
              <a:rPr lang="en-US" sz="2000" dirty="0" err="1"/>
              <a:t>belakang</a:t>
            </a:r>
            <a:r>
              <a:rPr lang="en-US" sz="2000" dirty="0"/>
              <a:t>, </a:t>
            </a:r>
            <a:r>
              <a:rPr lang="en-US" sz="2000" dirty="0" err="1"/>
              <a:t>tujuan</a:t>
            </a:r>
            <a:r>
              <a:rPr lang="en-US" sz="2000" dirty="0"/>
              <a:t>, </a:t>
            </a:r>
            <a:r>
              <a:rPr lang="en-US" sz="2000" dirty="0" err="1"/>
              <a:t>rasional</a:t>
            </a:r>
            <a:r>
              <a:rPr lang="en-US" sz="2000" dirty="0"/>
              <a:t>, dan </a:t>
            </a:r>
            <a:r>
              <a:rPr lang="en-US" sz="2000" dirty="0" err="1"/>
              <a:t>mekanisme</a:t>
            </a:r>
            <a:r>
              <a:rPr lang="en-US" sz="2000" dirty="0"/>
              <a:t> </a:t>
            </a:r>
            <a:r>
              <a:rPr lang="en-US" sz="2000" dirty="0" err="1"/>
              <a:t>penetapan</a:t>
            </a:r>
            <a:r>
              <a:rPr lang="en-US" sz="2000" dirty="0"/>
              <a:t> </a:t>
            </a:r>
            <a:r>
              <a:rPr lang="en-US" sz="2000" dirty="0" err="1"/>
              <a:t>standar</a:t>
            </a:r>
            <a:r>
              <a:rPr lang="en-US" sz="2000" dirty="0"/>
              <a:t> </a:t>
            </a:r>
            <a:r>
              <a:rPr lang="en-US" sz="2000" dirty="0" err="1"/>
              <a:t>perguruan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 </a:t>
            </a:r>
            <a:r>
              <a:rPr lang="en-US" sz="2000" dirty="0" err="1"/>
              <a:t>terkait</a:t>
            </a:r>
            <a:r>
              <a:rPr lang="en-US" sz="2000" dirty="0"/>
              <a:t> tata </a:t>
            </a:r>
            <a:r>
              <a:rPr lang="en-US" sz="2000" dirty="0" err="1"/>
              <a:t>pamong</a:t>
            </a:r>
            <a:r>
              <a:rPr lang="en-US" sz="2000" dirty="0"/>
              <a:t>, tata </a:t>
            </a:r>
            <a:r>
              <a:rPr lang="en-US" sz="2000" dirty="0" err="1"/>
              <a:t>kelola</a:t>
            </a:r>
            <a:r>
              <a:rPr lang="en-US" sz="2000" dirty="0"/>
              <a:t>, dan </a:t>
            </a:r>
            <a:r>
              <a:rPr lang="en-US" sz="2000" dirty="0" err="1"/>
              <a:t>kerjasama</a:t>
            </a:r>
            <a:r>
              <a:rPr lang="en-US" sz="2000" dirty="0"/>
              <a:t> yang </a:t>
            </a:r>
            <a:r>
              <a:rPr lang="en-US" sz="2000" dirty="0" err="1"/>
              <a:t>mencakup</a:t>
            </a:r>
            <a:r>
              <a:rPr lang="en-US" sz="2000" dirty="0"/>
              <a:t>: </a:t>
            </a:r>
            <a:r>
              <a:rPr lang="en-US" sz="2000" dirty="0" err="1"/>
              <a:t>sistem</a:t>
            </a:r>
            <a:r>
              <a:rPr lang="en-US" sz="2000" dirty="0"/>
              <a:t> tata </a:t>
            </a:r>
            <a:r>
              <a:rPr lang="en-US" sz="2000" dirty="0" err="1"/>
              <a:t>pamong</a:t>
            </a:r>
            <a:r>
              <a:rPr lang="en-US" sz="2000" dirty="0"/>
              <a:t>, </a:t>
            </a:r>
            <a:r>
              <a:rPr lang="en-US" sz="2000" dirty="0" err="1"/>
              <a:t>kepemimpinan</a:t>
            </a:r>
            <a:r>
              <a:rPr lang="en-US" sz="2000" dirty="0"/>
              <a:t>, </a:t>
            </a:r>
            <a:r>
              <a:rPr lang="en-US" sz="2000" dirty="0" err="1"/>
              <a:t>pengelolaan</a:t>
            </a:r>
            <a:r>
              <a:rPr lang="en-US" sz="2000" dirty="0"/>
              <a:t>, </a:t>
            </a:r>
            <a:r>
              <a:rPr lang="en-US" sz="2000" dirty="0" err="1"/>
              <a:t>kode</a:t>
            </a:r>
            <a:r>
              <a:rPr lang="en-US" sz="2000" dirty="0"/>
              <a:t> </a:t>
            </a:r>
            <a:r>
              <a:rPr lang="en-US" sz="2000" dirty="0" err="1"/>
              <a:t>etik</a:t>
            </a:r>
            <a:r>
              <a:rPr lang="en-US" sz="2000" dirty="0"/>
              <a:t>, </a:t>
            </a:r>
            <a:r>
              <a:rPr lang="en-US" sz="2000" dirty="0" err="1"/>
              <a:t>penjaminan</a:t>
            </a:r>
            <a:r>
              <a:rPr lang="en-US" sz="2000" dirty="0"/>
              <a:t> </a:t>
            </a:r>
            <a:r>
              <a:rPr lang="en-US" sz="2000" dirty="0" err="1"/>
              <a:t>mutu</a:t>
            </a:r>
            <a:r>
              <a:rPr lang="en-US" sz="2000" dirty="0"/>
              <a:t>, dan </a:t>
            </a:r>
            <a:r>
              <a:rPr lang="en-US" sz="2000" dirty="0" err="1"/>
              <a:t>kerjasama</a:t>
            </a:r>
            <a:r>
              <a:rPr lang="en-US" sz="2000" dirty="0"/>
              <a:t>. Tata </a:t>
            </a:r>
            <a:r>
              <a:rPr lang="en-US" sz="2000" dirty="0" err="1"/>
              <a:t>pamong</a:t>
            </a:r>
            <a:r>
              <a:rPr lang="en-US" sz="2000" dirty="0"/>
              <a:t> </a:t>
            </a:r>
            <a:r>
              <a:rPr lang="en-US" sz="2000" dirty="0" err="1"/>
              <a:t>merujuk</a:t>
            </a:r>
            <a:r>
              <a:rPr lang="en-US" sz="2000" dirty="0"/>
              <a:t> pada </a:t>
            </a:r>
            <a:r>
              <a:rPr lang="en-US" sz="2000" dirty="0" err="1"/>
              <a:t>struktur</a:t>
            </a:r>
            <a:r>
              <a:rPr lang="en-US" sz="2000" dirty="0"/>
              <a:t> </a:t>
            </a:r>
            <a:r>
              <a:rPr lang="en-US" sz="2000" dirty="0" err="1"/>
              <a:t>organisasi</a:t>
            </a:r>
            <a:r>
              <a:rPr lang="en-US" sz="2000" dirty="0"/>
              <a:t>, </a:t>
            </a:r>
            <a:r>
              <a:rPr lang="en-US" sz="2000" dirty="0" err="1"/>
              <a:t>mekanisme</a:t>
            </a:r>
            <a:r>
              <a:rPr lang="en-US" sz="2000" dirty="0"/>
              <a:t> dan proses </a:t>
            </a:r>
            <a:r>
              <a:rPr lang="en-US" sz="2000" dirty="0" err="1"/>
              <a:t>bagaimana</a:t>
            </a:r>
            <a:r>
              <a:rPr lang="en-US" sz="2000" dirty="0"/>
              <a:t> </a:t>
            </a:r>
            <a:r>
              <a:rPr lang="en-US" sz="2000" dirty="0" err="1"/>
              <a:t>suatu</a:t>
            </a:r>
            <a:r>
              <a:rPr lang="en-US" sz="2000" dirty="0"/>
              <a:t> </a:t>
            </a:r>
            <a:r>
              <a:rPr lang="en-US" sz="2000" dirty="0" err="1"/>
              <a:t>institusi</a:t>
            </a:r>
            <a:r>
              <a:rPr lang="en-US" sz="2000" dirty="0"/>
              <a:t> </a:t>
            </a:r>
            <a:r>
              <a:rPr lang="en-US" sz="2000" dirty="0" err="1"/>
              <a:t>dikendalikan</a:t>
            </a:r>
            <a:r>
              <a:rPr lang="en-US" sz="2000" dirty="0"/>
              <a:t> dan </a:t>
            </a:r>
            <a:r>
              <a:rPr lang="en-US" sz="2000" dirty="0" err="1"/>
              <a:t>diarahkan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melaksanakan</a:t>
            </a:r>
            <a:r>
              <a:rPr lang="en-US" sz="2000" dirty="0"/>
              <a:t> </a:t>
            </a:r>
            <a:r>
              <a:rPr lang="en-US" sz="2000" dirty="0" err="1"/>
              <a:t>misi</a:t>
            </a:r>
            <a:r>
              <a:rPr lang="en-US" sz="2000" dirty="0"/>
              <a:t> dan </a:t>
            </a:r>
            <a:r>
              <a:rPr lang="en-US" sz="2000" dirty="0" err="1"/>
              <a:t>mencapai</a:t>
            </a:r>
            <a:r>
              <a:rPr lang="en-US" sz="2000" dirty="0"/>
              <a:t> </a:t>
            </a:r>
            <a:r>
              <a:rPr lang="en-US" sz="2000" dirty="0" err="1"/>
              <a:t>visinya</a:t>
            </a:r>
            <a:r>
              <a:rPr lang="en-US" sz="2000" dirty="0"/>
              <a:t>. Tata </a:t>
            </a:r>
            <a:r>
              <a:rPr lang="en-US" sz="2000" dirty="0" err="1"/>
              <a:t>pamong</a:t>
            </a:r>
            <a:r>
              <a:rPr lang="en-US" sz="2000" dirty="0"/>
              <a:t> juga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mengimplementasikan</a:t>
            </a:r>
            <a:r>
              <a:rPr lang="en-US" sz="2000" dirty="0"/>
              <a:t> </a:t>
            </a:r>
            <a:r>
              <a:rPr lang="en-US" sz="2000" dirty="0" err="1"/>
              <a:t>manajemen</a:t>
            </a:r>
            <a:r>
              <a:rPr lang="en-US" sz="2000" dirty="0"/>
              <a:t> </a:t>
            </a:r>
            <a:r>
              <a:rPr lang="en-US" sz="2000" dirty="0" err="1"/>
              <a:t>risiko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menjamin</a:t>
            </a:r>
            <a:r>
              <a:rPr lang="en-US" sz="2000" dirty="0"/>
              <a:t> </a:t>
            </a:r>
            <a:r>
              <a:rPr lang="en-US" sz="2000" dirty="0" err="1"/>
              <a:t>keberlangsungan</a:t>
            </a:r>
            <a:r>
              <a:rPr lang="en-US" sz="2000" dirty="0"/>
              <a:t> </a:t>
            </a:r>
            <a:r>
              <a:rPr lang="en-US" sz="2000" dirty="0" err="1"/>
              <a:t>perguruan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. Pada </a:t>
            </a:r>
            <a:r>
              <a:rPr lang="en-US" sz="2000" dirty="0" err="1"/>
              <a:t>bagian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dideskripsikan</a:t>
            </a:r>
            <a:r>
              <a:rPr lang="en-US" sz="2000" dirty="0"/>
              <a:t> </a:t>
            </a:r>
            <a:r>
              <a:rPr lang="en-US" sz="2000" dirty="0" err="1"/>
              <a:t>perwujudan</a:t>
            </a:r>
            <a:r>
              <a:rPr lang="en-US" sz="2000" dirty="0"/>
              <a:t> tata </a:t>
            </a:r>
            <a:r>
              <a:rPr lang="en-US" sz="2000" dirty="0" err="1"/>
              <a:t>pamong</a:t>
            </a:r>
            <a:r>
              <a:rPr lang="en-US" sz="2000" dirty="0"/>
              <a:t> </a:t>
            </a:r>
            <a:r>
              <a:rPr lang="en-US" sz="2000" dirty="0" err="1"/>
              <a:t>universitas</a:t>
            </a:r>
            <a:r>
              <a:rPr lang="en-US" sz="2000" dirty="0"/>
              <a:t> yang </a:t>
            </a:r>
            <a:r>
              <a:rPr lang="en-US" sz="2000" dirty="0" err="1"/>
              <a:t>baik</a:t>
            </a:r>
            <a:r>
              <a:rPr lang="en-US" sz="2000" dirty="0"/>
              <a:t> (good university governance/GUG),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pengelolaan</a:t>
            </a:r>
            <a:r>
              <a:rPr lang="en-US" sz="2000" dirty="0"/>
              <a:t>,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penjaminan</a:t>
            </a:r>
            <a:r>
              <a:rPr lang="en-US" sz="2000" dirty="0"/>
              <a:t> </a:t>
            </a:r>
            <a:r>
              <a:rPr lang="en-US" sz="2000" dirty="0" err="1"/>
              <a:t>mutu</a:t>
            </a:r>
            <a:r>
              <a:rPr lang="en-US" sz="2000" dirty="0"/>
              <a:t>, dan </a:t>
            </a:r>
            <a:r>
              <a:rPr lang="en-US" sz="2000" dirty="0" err="1"/>
              <a:t>kerjasama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mitra</a:t>
            </a:r>
            <a:r>
              <a:rPr lang="en-US" sz="2000" dirty="0"/>
              <a:t>. </a:t>
            </a:r>
          </a:p>
          <a:p>
            <a:pPr marL="465138" indent="-465138">
              <a:buAutoNum type="arabicPeriod" startAt="2"/>
            </a:pPr>
            <a:r>
              <a:rPr lang="en-US" sz="2000" dirty="0" err="1">
                <a:solidFill>
                  <a:srgbClr val="FF0000"/>
                </a:solidFill>
              </a:rPr>
              <a:t>Kebijakan</a:t>
            </a:r>
            <a:r>
              <a:rPr lang="en-US" sz="2000" dirty="0"/>
              <a:t> </a:t>
            </a:r>
          </a:p>
          <a:p>
            <a:pPr marL="465138" indent="0">
              <a:buNone/>
            </a:pPr>
            <a:r>
              <a:rPr lang="en-US" sz="2000" dirty="0" err="1"/>
              <a:t>Berisi</a:t>
            </a:r>
            <a:r>
              <a:rPr lang="en-US" sz="2000" dirty="0"/>
              <a:t> </a:t>
            </a:r>
            <a:r>
              <a:rPr lang="en-US" sz="2000" dirty="0" err="1"/>
              <a:t>deskripsi</a:t>
            </a:r>
            <a:r>
              <a:rPr lang="en-US" sz="2000" dirty="0"/>
              <a:t> </a:t>
            </a:r>
            <a:r>
              <a:rPr lang="en-US" sz="2000" dirty="0" err="1"/>
              <a:t>dokumen</a:t>
            </a:r>
            <a:r>
              <a:rPr lang="en-US" sz="2000" dirty="0"/>
              <a:t> formal </a:t>
            </a:r>
            <a:r>
              <a:rPr lang="en-US" sz="2000" dirty="0" err="1"/>
              <a:t>kebijakan</a:t>
            </a:r>
            <a:r>
              <a:rPr lang="en-US" sz="2000" dirty="0"/>
              <a:t> </a:t>
            </a:r>
            <a:r>
              <a:rPr lang="en-US" sz="2000" dirty="0" err="1"/>
              <a:t>pengembangan</a:t>
            </a:r>
            <a:r>
              <a:rPr lang="en-US" sz="2000" dirty="0"/>
              <a:t> </a:t>
            </a:r>
            <a:r>
              <a:rPr lang="en-US" sz="2000" dirty="0" err="1"/>
              <a:t>sistem</a:t>
            </a:r>
            <a:r>
              <a:rPr lang="en-US" sz="2000" dirty="0"/>
              <a:t> tata </a:t>
            </a:r>
            <a:r>
              <a:rPr lang="en-US" sz="2000" dirty="0" err="1"/>
              <a:t>pamong</a:t>
            </a:r>
            <a:r>
              <a:rPr lang="en-US" sz="2000" dirty="0"/>
              <a:t> yang </a:t>
            </a:r>
            <a:r>
              <a:rPr lang="en-US" sz="2000" dirty="0" err="1"/>
              <a:t>ditetapkan</a:t>
            </a:r>
            <a:r>
              <a:rPr lang="en-US" sz="2000" dirty="0"/>
              <a:t> oleh </a:t>
            </a:r>
            <a:r>
              <a:rPr lang="en-US" sz="2000" dirty="0" err="1"/>
              <a:t>perguruan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, </a:t>
            </a:r>
            <a:r>
              <a:rPr lang="en-US" sz="2000" dirty="0" err="1"/>
              <a:t>legalitas</a:t>
            </a:r>
            <a:r>
              <a:rPr lang="en-US" sz="2000" dirty="0"/>
              <a:t> </a:t>
            </a:r>
            <a:r>
              <a:rPr lang="en-US" sz="2000" dirty="0" err="1"/>
              <a:t>organisasi</a:t>
            </a:r>
            <a:r>
              <a:rPr lang="en-US" sz="2000" dirty="0"/>
              <a:t> dan tata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institusi</a:t>
            </a:r>
            <a:r>
              <a:rPr lang="en-US" sz="2000" dirty="0"/>
              <a:t>,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pengelolaan</a:t>
            </a:r>
            <a:r>
              <a:rPr lang="en-US" sz="2000" dirty="0"/>
              <a:t>,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penjaminan</a:t>
            </a:r>
            <a:r>
              <a:rPr lang="en-US" sz="2000" dirty="0"/>
              <a:t> </a:t>
            </a:r>
            <a:r>
              <a:rPr lang="en-US" sz="2000" dirty="0" err="1"/>
              <a:t>mutu</a:t>
            </a:r>
            <a:r>
              <a:rPr lang="en-US" sz="2000" dirty="0"/>
              <a:t>, dan </a:t>
            </a:r>
            <a:r>
              <a:rPr lang="en-US" sz="2000" dirty="0" err="1"/>
              <a:t>kerjasama</a:t>
            </a:r>
            <a:r>
              <a:rPr lang="en-US" sz="2000" dirty="0"/>
              <a:t>. </a:t>
            </a:r>
          </a:p>
          <a:p>
            <a:pPr marL="465138" indent="-465138">
              <a:buAutoNum type="arabicPeriod" startAt="3"/>
            </a:pPr>
            <a:r>
              <a:rPr lang="en-US" sz="2000" dirty="0" err="1">
                <a:solidFill>
                  <a:srgbClr val="FF0000"/>
                </a:solidFill>
              </a:rPr>
              <a:t>Standar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Perguruan</a:t>
            </a:r>
            <a:r>
              <a:rPr lang="en-US" sz="2000" dirty="0">
                <a:solidFill>
                  <a:srgbClr val="FF0000"/>
                </a:solidFill>
              </a:rPr>
              <a:t> Tinggi dan </a:t>
            </a:r>
            <a:r>
              <a:rPr lang="en-US" sz="2000" dirty="0" err="1">
                <a:solidFill>
                  <a:srgbClr val="FF0000"/>
                </a:solidFill>
              </a:rPr>
              <a:t>Strategi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Pencapaian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Standar</a:t>
            </a:r>
            <a:r>
              <a:rPr lang="en-US" sz="2000" dirty="0">
                <a:solidFill>
                  <a:srgbClr val="FF0000"/>
                </a:solidFill>
              </a:rPr>
              <a:t>  </a:t>
            </a:r>
          </a:p>
          <a:p>
            <a:pPr marL="465138" indent="0">
              <a:buNone/>
            </a:pPr>
            <a:r>
              <a:rPr lang="en-US" sz="2000" dirty="0" err="1"/>
              <a:t>Bagian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menjelaskan</a:t>
            </a:r>
            <a:r>
              <a:rPr lang="en-US" sz="2000" dirty="0"/>
              <a:t> </a:t>
            </a:r>
            <a:r>
              <a:rPr lang="en-US" sz="2000" dirty="0" err="1"/>
              <a:t>standar</a:t>
            </a:r>
            <a:r>
              <a:rPr lang="en-US" sz="2000" dirty="0"/>
              <a:t> </a:t>
            </a:r>
            <a:r>
              <a:rPr lang="en-US" sz="2000" dirty="0" err="1"/>
              <a:t>perguruan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 dan </a:t>
            </a:r>
            <a:r>
              <a:rPr lang="en-US" sz="2000" dirty="0" err="1"/>
              <a:t>strategi</a:t>
            </a:r>
            <a:r>
              <a:rPr lang="en-US" sz="2000" dirty="0"/>
              <a:t> </a:t>
            </a:r>
            <a:r>
              <a:rPr lang="en-US" sz="2000" dirty="0" err="1"/>
              <a:t>pencapaian</a:t>
            </a:r>
            <a:r>
              <a:rPr lang="en-US" sz="2000" dirty="0"/>
              <a:t> </a:t>
            </a:r>
            <a:r>
              <a:rPr lang="en-US" sz="2000" dirty="0" err="1"/>
              <a:t>standar</a:t>
            </a:r>
            <a:r>
              <a:rPr lang="en-US" sz="2000" dirty="0"/>
              <a:t> </a:t>
            </a:r>
            <a:r>
              <a:rPr lang="en-US" sz="2000" dirty="0" err="1"/>
              <a:t>terkait</a:t>
            </a:r>
            <a:r>
              <a:rPr lang="en-US" sz="2000" dirty="0"/>
              <a:t> tata </a:t>
            </a:r>
            <a:r>
              <a:rPr lang="en-US" sz="2000" dirty="0" err="1"/>
              <a:t>pamong</a:t>
            </a:r>
            <a:r>
              <a:rPr lang="en-US" sz="2000" dirty="0"/>
              <a:t> (</a:t>
            </a:r>
            <a:r>
              <a:rPr lang="en-US" sz="2000" dirty="0" err="1"/>
              <a:t>pemenuhan</a:t>
            </a:r>
            <a:r>
              <a:rPr lang="en-US" sz="2000" dirty="0"/>
              <a:t> </a:t>
            </a:r>
            <a:r>
              <a:rPr lang="en-US" sz="2000" dirty="0" err="1"/>
              <a:t>kelengkapan</a:t>
            </a:r>
            <a:r>
              <a:rPr lang="en-US" sz="2000" dirty="0"/>
              <a:t> organ </a:t>
            </a:r>
            <a:r>
              <a:rPr lang="en-US" sz="2000" dirty="0" err="1"/>
              <a:t>perguruan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 dan </a:t>
            </a:r>
            <a:r>
              <a:rPr lang="en-US" sz="2000" dirty="0" err="1"/>
              <a:t>tupoksinya</a:t>
            </a:r>
            <a:r>
              <a:rPr lang="en-US" sz="2000" dirty="0"/>
              <a:t>), tata </a:t>
            </a:r>
            <a:r>
              <a:rPr lang="en-US" sz="2000" dirty="0" err="1"/>
              <a:t>kelola</a:t>
            </a:r>
            <a:r>
              <a:rPr lang="en-US" sz="2000" dirty="0"/>
              <a:t> (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pengelolaan</a:t>
            </a:r>
            <a:r>
              <a:rPr lang="en-US" sz="2000" dirty="0"/>
              <a:t> dan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penjaminan</a:t>
            </a:r>
            <a:r>
              <a:rPr lang="en-US" sz="2000" dirty="0"/>
              <a:t> </a:t>
            </a:r>
            <a:r>
              <a:rPr lang="en-US" sz="2000" dirty="0" err="1"/>
              <a:t>mutu</a:t>
            </a:r>
            <a:r>
              <a:rPr lang="en-US" sz="2000" dirty="0"/>
              <a:t>) dan </a:t>
            </a:r>
            <a:r>
              <a:rPr lang="en-US" sz="2000" dirty="0" err="1"/>
              <a:t>kerjasama</a:t>
            </a:r>
            <a:r>
              <a:rPr lang="en-US" sz="2000" dirty="0"/>
              <a:t>. Pada </a:t>
            </a:r>
            <a:r>
              <a:rPr lang="en-US" sz="2000" dirty="0" err="1"/>
              <a:t>bagian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juga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diuraikan</a:t>
            </a:r>
            <a:r>
              <a:rPr lang="en-US" sz="2000" dirty="0"/>
              <a:t> </a:t>
            </a:r>
            <a:r>
              <a:rPr lang="en-US" sz="2000" dirty="0" err="1"/>
              <a:t>sumber</a:t>
            </a:r>
            <a:r>
              <a:rPr lang="en-US" sz="2000" dirty="0"/>
              <a:t> </a:t>
            </a:r>
            <a:r>
              <a:rPr lang="en-US" sz="2000" dirty="0" err="1"/>
              <a:t>daya</a:t>
            </a:r>
            <a:r>
              <a:rPr lang="en-US" sz="2000" dirty="0"/>
              <a:t> yang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dialokasikan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mencapai</a:t>
            </a:r>
            <a:r>
              <a:rPr lang="en-US" sz="2000" dirty="0"/>
              <a:t> </a:t>
            </a:r>
            <a:r>
              <a:rPr lang="en-US" sz="2000" dirty="0" err="1"/>
              <a:t>standar</a:t>
            </a:r>
            <a:r>
              <a:rPr lang="en-US" sz="2000" dirty="0"/>
              <a:t> yang </a:t>
            </a:r>
            <a:r>
              <a:rPr lang="en-US" sz="2000" dirty="0" err="1"/>
              <a:t>telah</a:t>
            </a:r>
            <a:r>
              <a:rPr lang="en-US" sz="2000" dirty="0"/>
              <a:t> </a:t>
            </a:r>
            <a:r>
              <a:rPr lang="en-US" sz="2000" dirty="0" err="1"/>
              <a:t>ditetapkan</a:t>
            </a:r>
            <a:r>
              <a:rPr lang="en-US" sz="2000" dirty="0"/>
              <a:t> </a:t>
            </a:r>
            <a:r>
              <a:rPr lang="en-US" sz="2000" dirty="0" err="1"/>
              <a:t>serta</a:t>
            </a:r>
            <a:r>
              <a:rPr lang="en-US" sz="2000" dirty="0"/>
              <a:t> </a:t>
            </a:r>
            <a:r>
              <a:rPr lang="en-US" sz="2000" dirty="0" err="1"/>
              <a:t>mekanisme</a:t>
            </a:r>
            <a:r>
              <a:rPr lang="en-US" sz="2000" dirty="0"/>
              <a:t> </a:t>
            </a:r>
            <a:r>
              <a:rPr lang="en-US" sz="2000" dirty="0" err="1"/>
              <a:t>kontrol</a:t>
            </a:r>
            <a:r>
              <a:rPr lang="en-US" sz="2000" dirty="0"/>
              <a:t> </a:t>
            </a:r>
            <a:r>
              <a:rPr lang="en-US" sz="2000" dirty="0" err="1"/>
              <a:t>pencapaiannya</a:t>
            </a:r>
            <a:r>
              <a:rPr lang="en-US" sz="2000" dirty="0"/>
              <a:t>. </a:t>
            </a:r>
          </a:p>
          <a:p>
            <a:pPr marL="465138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47790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2FF2B-E69F-4DA3-94A3-308F017F0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377" y="396815"/>
            <a:ext cx="10886535" cy="61937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/>
              <a:t>4. </a:t>
            </a:r>
            <a:r>
              <a:rPr lang="en-US" sz="2200" dirty="0" err="1">
                <a:solidFill>
                  <a:srgbClr val="FF0000"/>
                </a:solidFill>
              </a:rPr>
              <a:t>Indikator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Kinerja</a:t>
            </a:r>
            <a:r>
              <a:rPr lang="en-US" sz="2200" dirty="0">
                <a:solidFill>
                  <a:srgbClr val="FF0000"/>
                </a:solidFill>
              </a:rPr>
              <a:t> Utama</a:t>
            </a:r>
          </a:p>
          <a:p>
            <a:pPr marL="862013" indent="-465138">
              <a:buAutoNum type="alphaLcParenR"/>
            </a:pPr>
            <a:r>
              <a:rPr lang="en-US" sz="2200" dirty="0">
                <a:solidFill>
                  <a:srgbClr val="FF0000"/>
                </a:solidFill>
              </a:rPr>
              <a:t>Tata </a:t>
            </a:r>
            <a:r>
              <a:rPr lang="en-US" sz="2200" dirty="0" err="1">
                <a:solidFill>
                  <a:srgbClr val="FF0000"/>
                </a:solidFill>
              </a:rPr>
              <a:t>Pamong</a:t>
            </a:r>
            <a:r>
              <a:rPr lang="en-US" sz="2200" dirty="0">
                <a:solidFill>
                  <a:srgbClr val="FF0000"/>
                </a:solidFill>
              </a:rPr>
              <a:t> dan Tata </a:t>
            </a:r>
            <a:r>
              <a:rPr lang="en-US" sz="2200" dirty="0" err="1">
                <a:solidFill>
                  <a:srgbClr val="FF0000"/>
                </a:solidFill>
              </a:rPr>
              <a:t>Kelola</a:t>
            </a:r>
            <a:r>
              <a:rPr lang="en-US" sz="2200" dirty="0">
                <a:solidFill>
                  <a:srgbClr val="FF0000"/>
                </a:solidFill>
              </a:rPr>
              <a:t>  </a:t>
            </a:r>
          </a:p>
          <a:p>
            <a:pPr marL="1379538" indent="-517525">
              <a:buAutoNum type="arabicParenR"/>
            </a:pPr>
            <a:r>
              <a:rPr lang="en-US" sz="2200" dirty="0" err="1"/>
              <a:t>Ketersediaan</a:t>
            </a:r>
            <a:r>
              <a:rPr lang="en-US" sz="2200" dirty="0"/>
              <a:t> </a:t>
            </a:r>
            <a:r>
              <a:rPr lang="en-US" sz="2200" dirty="0" err="1"/>
              <a:t>dokumen</a:t>
            </a:r>
            <a:r>
              <a:rPr lang="en-US" sz="2200" dirty="0"/>
              <a:t> formal </a:t>
            </a:r>
            <a:r>
              <a:rPr lang="en-US" sz="2200" dirty="0" err="1"/>
              <a:t>sistem</a:t>
            </a:r>
            <a:r>
              <a:rPr lang="en-US" sz="2200" dirty="0"/>
              <a:t> tata </a:t>
            </a:r>
            <a:r>
              <a:rPr lang="en-US" sz="2200" dirty="0" err="1"/>
              <a:t>pamong</a:t>
            </a:r>
            <a:r>
              <a:rPr lang="en-US" sz="2200" dirty="0"/>
              <a:t> dan tata </a:t>
            </a:r>
            <a:r>
              <a:rPr lang="en-US" sz="2200" dirty="0" err="1"/>
              <a:t>kelola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menyusun</a:t>
            </a:r>
            <a:r>
              <a:rPr lang="en-US" sz="2200" dirty="0"/>
              <a:t> </a:t>
            </a:r>
            <a:r>
              <a:rPr lang="en-US" sz="2200" dirty="0" err="1"/>
              <a:t>arah</a:t>
            </a:r>
            <a:r>
              <a:rPr lang="en-US" sz="2200" dirty="0"/>
              <a:t> </a:t>
            </a:r>
            <a:r>
              <a:rPr lang="en-US" sz="2200" dirty="0" err="1"/>
              <a:t>strategis</a:t>
            </a:r>
            <a:r>
              <a:rPr lang="en-US" sz="2200" dirty="0"/>
              <a:t> </a:t>
            </a:r>
            <a:r>
              <a:rPr lang="en-US" sz="2200" dirty="0" err="1"/>
              <a:t>sesuai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konteks</a:t>
            </a:r>
            <a:r>
              <a:rPr lang="en-US" sz="2200" dirty="0"/>
              <a:t> </a:t>
            </a:r>
            <a:r>
              <a:rPr lang="en-US" sz="2200" dirty="0" err="1"/>
              <a:t>institusi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menjamin</a:t>
            </a:r>
            <a:r>
              <a:rPr lang="en-US" sz="2200" dirty="0"/>
              <a:t> </a:t>
            </a:r>
            <a:r>
              <a:rPr lang="en-US" sz="2200" dirty="0" err="1"/>
              <a:t>akuntabilitas</a:t>
            </a:r>
            <a:r>
              <a:rPr lang="en-US" sz="2200" dirty="0"/>
              <a:t>, </a:t>
            </a:r>
            <a:r>
              <a:rPr lang="en-US" sz="2200" dirty="0" err="1"/>
              <a:t>keberlanjutan</a:t>
            </a:r>
            <a:r>
              <a:rPr lang="en-US" sz="2200" dirty="0"/>
              <a:t> dan </a:t>
            </a:r>
            <a:r>
              <a:rPr lang="en-US" sz="2200" dirty="0" err="1"/>
              <a:t>transparansi</a:t>
            </a:r>
            <a:r>
              <a:rPr lang="en-US" sz="2200" dirty="0"/>
              <a:t>, </a:t>
            </a:r>
            <a:r>
              <a:rPr lang="en-US" sz="2200" dirty="0" err="1"/>
              <a:t>serta</a:t>
            </a:r>
            <a:r>
              <a:rPr lang="en-US" sz="2200" dirty="0"/>
              <a:t> </a:t>
            </a:r>
            <a:r>
              <a:rPr lang="en-US" sz="2200" dirty="0" err="1"/>
              <a:t>memitigasi</a:t>
            </a:r>
            <a:r>
              <a:rPr lang="en-US" sz="2200" dirty="0"/>
              <a:t> </a:t>
            </a:r>
            <a:r>
              <a:rPr lang="en-US" sz="2200" dirty="0" err="1"/>
              <a:t>potensi</a:t>
            </a:r>
            <a:r>
              <a:rPr lang="en-US" sz="2200" dirty="0"/>
              <a:t> </a:t>
            </a:r>
            <a:r>
              <a:rPr lang="en-US" sz="2200" dirty="0" err="1"/>
              <a:t>risiko</a:t>
            </a:r>
            <a:r>
              <a:rPr lang="en-US" sz="2200" dirty="0"/>
              <a:t>, </a:t>
            </a:r>
            <a:r>
              <a:rPr lang="en-US" sz="2200" dirty="0" err="1"/>
              <a:t>termasuk</a:t>
            </a:r>
            <a:r>
              <a:rPr lang="en-US" sz="2200" dirty="0"/>
              <a:t> </a:t>
            </a:r>
            <a:r>
              <a:rPr lang="en-US" sz="2200" dirty="0" err="1"/>
              <a:t>dalam</a:t>
            </a:r>
            <a:r>
              <a:rPr lang="en-US" sz="2200" dirty="0"/>
              <a:t> </a:t>
            </a:r>
            <a:r>
              <a:rPr lang="en-US" sz="2200" dirty="0" err="1"/>
              <a:t>pengembangan</a:t>
            </a:r>
            <a:r>
              <a:rPr lang="en-US" sz="2200" dirty="0"/>
              <a:t> </a:t>
            </a:r>
            <a:r>
              <a:rPr lang="en-US" sz="2200" dirty="0" err="1"/>
              <a:t>organisasi</a:t>
            </a:r>
            <a:r>
              <a:rPr lang="en-US" sz="2200" dirty="0"/>
              <a:t>.  </a:t>
            </a:r>
          </a:p>
          <a:p>
            <a:pPr marL="1379538" indent="-517525">
              <a:buAutoNum type="arabicParenR"/>
            </a:pPr>
            <a:r>
              <a:rPr lang="en-US" sz="2200" dirty="0" err="1"/>
              <a:t>Ketersediaan</a:t>
            </a:r>
            <a:r>
              <a:rPr lang="en-US" sz="2200" dirty="0"/>
              <a:t> </a:t>
            </a:r>
            <a:r>
              <a:rPr lang="en-US" sz="2200" dirty="0" err="1"/>
              <a:t>dokumen</a:t>
            </a:r>
            <a:r>
              <a:rPr lang="en-US" sz="2200" dirty="0"/>
              <a:t> formal </a:t>
            </a:r>
            <a:r>
              <a:rPr lang="en-US" sz="2200" dirty="0" err="1"/>
              <a:t>struktur</a:t>
            </a:r>
            <a:r>
              <a:rPr lang="en-US" sz="2200" dirty="0"/>
              <a:t> </a:t>
            </a:r>
            <a:r>
              <a:rPr lang="en-US" sz="2200" dirty="0" err="1"/>
              <a:t>organisasi</a:t>
            </a:r>
            <a:r>
              <a:rPr lang="en-US" sz="2200" dirty="0"/>
              <a:t> dan tata </a:t>
            </a:r>
            <a:r>
              <a:rPr lang="en-US" sz="2200" dirty="0" err="1"/>
              <a:t>kerja</a:t>
            </a:r>
            <a:r>
              <a:rPr lang="en-US" sz="2200" dirty="0"/>
              <a:t> </a:t>
            </a:r>
            <a:r>
              <a:rPr lang="en-US" sz="2200" dirty="0" err="1"/>
              <a:t>institusi</a:t>
            </a:r>
            <a:r>
              <a:rPr lang="en-US" sz="2200" dirty="0"/>
              <a:t> </a:t>
            </a:r>
            <a:r>
              <a:rPr lang="en-US" sz="2200" dirty="0" err="1"/>
              <a:t>beserta</a:t>
            </a:r>
            <a:r>
              <a:rPr lang="en-US" sz="2200" dirty="0"/>
              <a:t> </a:t>
            </a:r>
            <a:r>
              <a:rPr lang="en-US" sz="2200" dirty="0" err="1"/>
              <a:t>tugas</a:t>
            </a:r>
            <a:r>
              <a:rPr lang="en-US" sz="2200" dirty="0"/>
              <a:t> </a:t>
            </a:r>
            <a:r>
              <a:rPr lang="en-US" sz="2200" dirty="0" err="1"/>
              <a:t>pokok</a:t>
            </a:r>
            <a:r>
              <a:rPr lang="en-US" sz="2200" dirty="0"/>
              <a:t> dan </a:t>
            </a:r>
            <a:r>
              <a:rPr lang="en-US" sz="2200" dirty="0" err="1"/>
              <a:t>fungsinya</a:t>
            </a:r>
            <a:r>
              <a:rPr lang="en-US" sz="2200" dirty="0"/>
              <a:t>.  </a:t>
            </a:r>
          </a:p>
          <a:p>
            <a:pPr marL="1379538" indent="-517525">
              <a:buAutoNum type="arabicParenR"/>
            </a:pPr>
            <a:r>
              <a:rPr lang="en-US" sz="2200" dirty="0" err="1"/>
              <a:t>Ketersediaan</a:t>
            </a:r>
            <a:r>
              <a:rPr lang="en-US" sz="2200" dirty="0"/>
              <a:t> </a:t>
            </a:r>
            <a:r>
              <a:rPr lang="en-US" sz="2200" dirty="0" err="1"/>
              <a:t>bukti</a:t>
            </a:r>
            <a:r>
              <a:rPr lang="en-US" sz="2200" dirty="0"/>
              <a:t> yang sahih </a:t>
            </a:r>
            <a:r>
              <a:rPr lang="en-US" sz="2200" dirty="0" err="1"/>
              <a:t>terkait</a:t>
            </a:r>
            <a:r>
              <a:rPr lang="en-US" sz="2200" dirty="0"/>
              <a:t> </a:t>
            </a:r>
            <a:r>
              <a:rPr lang="en-US" sz="2200" dirty="0" err="1"/>
              <a:t>praktek</a:t>
            </a:r>
            <a:r>
              <a:rPr lang="en-US" sz="2200" dirty="0"/>
              <a:t> </a:t>
            </a:r>
            <a:r>
              <a:rPr lang="en-US" sz="2200" dirty="0" err="1"/>
              <a:t>baik</a:t>
            </a:r>
            <a:r>
              <a:rPr lang="en-US" sz="2200" dirty="0"/>
              <a:t> </a:t>
            </a:r>
            <a:r>
              <a:rPr lang="en-US" sz="2200" dirty="0" err="1"/>
              <a:t>perwujudan</a:t>
            </a:r>
            <a:r>
              <a:rPr lang="en-US" sz="2200" dirty="0"/>
              <a:t> GUG </a:t>
            </a:r>
            <a:r>
              <a:rPr lang="en-US" sz="2200" dirty="0" err="1"/>
              <a:t>mencakup</a:t>
            </a:r>
            <a:r>
              <a:rPr lang="en-US" sz="2200" dirty="0"/>
              <a:t> 5 </a:t>
            </a:r>
            <a:r>
              <a:rPr lang="en-US" sz="2200" dirty="0" err="1"/>
              <a:t>pilar</a:t>
            </a:r>
            <a:r>
              <a:rPr lang="en-US" sz="2200" dirty="0"/>
              <a:t>, </a:t>
            </a:r>
            <a:r>
              <a:rPr lang="en-US" sz="2200" dirty="0" err="1"/>
              <a:t>yaitu</a:t>
            </a:r>
            <a:r>
              <a:rPr lang="en-US" sz="2200" dirty="0"/>
              <a:t>: </a:t>
            </a:r>
            <a:r>
              <a:rPr lang="en-US" sz="2200" dirty="0" err="1"/>
              <a:t>kredibilitas</a:t>
            </a:r>
            <a:r>
              <a:rPr lang="en-US" sz="2200" dirty="0"/>
              <a:t>, </a:t>
            </a:r>
            <a:r>
              <a:rPr lang="en-US" sz="2200" dirty="0" err="1"/>
              <a:t>transparansi</a:t>
            </a:r>
            <a:r>
              <a:rPr lang="en-US" sz="2200" dirty="0"/>
              <a:t>, </a:t>
            </a:r>
            <a:r>
              <a:rPr lang="en-US" sz="2200" dirty="0" err="1"/>
              <a:t>akuntabilitas</a:t>
            </a:r>
            <a:r>
              <a:rPr lang="en-US" sz="2200" dirty="0"/>
              <a:t>, </a:t>
            </a:r>
            <a:r>
              <a:rPr lang="en-US" sz="2200" dirty="0" err="1"/>
              <a:t>tanggung</a:t>
            </a:r>
            <a:r>
              <a:rPr lang="en-US" sz="2200" dirty="0"/>
              <a:t> </a:t>
            </a:r>
            <a:r>
              <a:rPr lang="en-US" sz="2200" dirty="0" err="1"/>
              <a:t>jawab</a:t>
            </a:r>
            <a:r>
              <a:rPr lang="en-US" sz="2200" dirty="0"/>
              <a:t>, dan </a:t>
            </a:r>
            <a:r>
              <a:rPr lang="en-US" sz="2200" dirty="0" err="1"/>
              <a:t>berkeadilan</a:t>
            </a:r>
            <a:endParaRPr lang="en-US" sz="2200" dirty="0"/>
          </a:p>
          <a:p>
            <a:pPr marL="862013" indent="-465138">
              <a:buAutoNum type="alphaLcParenR" startAt="2"/>
            </a:pPr>
            <a:r>
              <a:rPr lang="en-US" sz="2200" dirty="0" err="1">
                <a:solidFill>
                  <a:srgbClr val="FF0000"/>
                </a:solidFill>
              </a:rPr>
              <a:t>Kepemimpinan</a:t>
            </a:r>
            <a:r>
              <a:rPr lang="en-US" sz="2200" dirty="0"/>
              <a:t> </a:t>
            </a:r>
          </a:p>
          <a:p>
            <a:pPr marL="862013" indent="0">
              <a:buNone/>
            </a:pPr>
            <a:r>
              <a:rPr lang="en-US" sz="2200" dirty="0" err="1"/>
              <a:t>Ketersediaan</a:t>
            </a:r>
            <a:r>
              <a:rPr lang="en-US" sz="2200" dirty="0"/>
              <a:t> </a:t>
            </a:r>
            <a:r>
              <a:rPr lang="en-US" sz="2200" dirty="0" err="1"/>
              <a:t>dokumen</a:t>
            </a:r>
            <a:r>
              <a:rPr lang="en-US" sz="2200" dirty="0"/>
              <a:t> formal dan </a:t>
            </a:r>
            <a:r>
              <a:rPr lang="en-US" sz="2200" dirty="0" err="1"/>
              <a:t>bukti</a:t>
            </a:r>
            <a:r>
              <a:rPr lang="en-US" sz="2200" dirty="0"/>
              <a:t> yang sahih </a:t>
            </a:r>
            <a:r>
              <a:rPr lang="en-US" sz="2200" dirty="0" err="1"/>
              <a:t>efektivitas</a:t>
            </a:r>
            <a:r>
              <a:rPr lang="en-US" sz="2200" dirty="0"/>
              <a:t> </a:t>
            </a:r>
            <a:r>
              <a:rPr lang="en-US" sz="2200" dirty="0" err="1"/>
              <a:t>kepemimpinan</a:t>
            </a:r>
            <a:r>
              <a:rPr lang="en-US" sz="2200" dirty="0"/>
              <a:t> yang </a:t>
            </a:r>
            <a:r>
              <a:rPr lang="en-US" sz="2200" dirty="0" err="1"/>
              <a:t>mencakup</a:t>
            </a:r>
            <a:r>
              <a:rPr lang="en-US" sz="2200" dirty="0"/>
              <a:t> 3 </a:t>
            </a:r>
            <a:r>
              <a:rPr lang="en-US" sz="2200" dirty="0" err="1"/>
              <a:t>aspek</a:t>
            </a:r>
            <a:r>
              <a:rPr lang="en-US" sz="2200" dirty="0"/>
              <a:t> </a:t>
            </a:r>
            <a:r>
              <a:rPr lang="en-US" sz="2200" dirty="0" err="1"/>
              <a:t>berikut</a:t>
            </a:r>
            <a:r>
              <a:rPr lang="en-US" sz="2200" dirty="0"/>
              <a:t>:  1) </a:t>
            </a:r>
            <a:r>
              <a:rPr lang="en-US" sz="2200" dirty="0" err="1"/>
              <a:t>Kepemimpinan</a:t>
            </a:r>
            <a:r>
              <a:rPr lang="en-US" sz="2200" dirty="0"/>
              <a:t> </a:t>
            </a:r>
            <a:r>
              <a:rPr lang="en-US" sz="2200" dirty="0" err="1"/>
              <a:t>Operasional</a:t>
            </a:r>
            <a:r>
              <a:rPr lang="en-US" sz="2200" dirty="0"/>
              <a:t>.  2) </a:t>
            </a:r>
            <a:r>
              <a:rPr lang="en-US" sz="2200" dirty="0" err="1"/>
              <a:t>Kepemimpinan</a:t>
            </a:r>
            <a:r>
              <a:rPr lang="en-US" sz="2200" dirty="0"/>
              <a:t> </a:t>
            </a:r>
            <a:r>
              <a:rPr lang="en-US" sz="2200" dirty="0" err="1"/>
              <a:t>Organisasional</a:t>
            </a:r>
            <a:r>
              <a:rPr lang="en-US" sz="2200" dirty="0"/>
              <a:t>.  3) </a:t>
            </a:r>
            <a:r>
              <a:rPr lang="en-US" sz="2200" dirty="0" err="1"/>
              <a:t>Kepemimpinan</a:t>
            </a:r>
            <a:r>
              <a:rPr lang="en-US" sz="2200" dirty="0"/>
              <a:t> </a:t>
            </a:r>
            <a:r>
              <a:rPr lang="en-US" sz="2200" dirty="0" err="1"/>
              <a:t>Publik</a:t>
            </a:r>
            <a:r>
              <a:rPr lang="en-US" sz="2200" dirty="0"/>
              <a:t>. </a:t>
            </a:r>
          </a:p>
          <a:p>
            <a:pPr marL="0" indent="0">
              <a:buNone/>
            </a:pPr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446782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B1994-1507-4CF0-B361-ED2B5E7C4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136" y="566168"/>
            <a:ext cx="10525664" cy="5782874"/>
          </a:xfrm>
        </p:spPr>
        <p:txBody>
          <a:bodyPr>
            <a:noAutofit/>
          </a:bodyPr>
          <a:lstStyle/>
          <a:p>
            <a:pPr marL="465138" indent="-465138">
              <a:buAutoNum type="alphaLcParenR" startAt="3"/>
            </a:pPr>
            <a:r>
              <a:rPr lang="en-US" sz="2200" dirty="0" err="1">
                <a:solidFill>
                  <a:srgbClr val="FF0000"/>
                </a:solidFill>
              </a:rPr>
              <a:t>Pengelolaan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</a:p>
          <a:p>
            <a:pPr marL="1035050" indent="-569913">
              <a:buFont typeface="+mj-lt"/>
              <a:buAutoNum type="arabicParenR"/>
            </a:pPr>
            <a:r>
              <a:rPr lang="en-US" sz="2200" dirty="0" err="1"/>
              <a:t>Ketersediaan</a:t>
            </a:r>
            <a:r>
              <a:rPr lang="en-US" sz="2200" dirty="0"/>
              <a:t> </a:t>
            </a:r>
            <a:r>
              <a:rPr lang="en-US" sz="2200" dirty="0" err="1"/>
              <a:t>bukti</a:t>
            </a:r>
            <a:r>
              <a:rPr lang="en-US" sz="2200" dirty="0"/>
              <a:t> formal </a:t>
            </a:r>
            <a:r>
              <a:rPr lang="en-US" sz="2200" dirty="0" err="1"/>
              <a:t>keberfungsian</a:t>
            </a:r>
            <a:r>
              <a:rPr lang="en-US" sz="2200" dirty="0"/>
              <a:t> </a:t>
            </a:r>
            <a:r>
              <a:rPr lang="en-US" sz="2200" dirty="0" err="1"/>
              <a:t>sistem</a:t>
            </a:r>
            <a:r>
              <a:rPr lang="en-US" sz="2200" dirty="0"/>
              <a:t> </a:t>
            </a:r>
            <a:r>
              <a:rPr lang="en-US" sz="2200" dirty="0" err="1"/>
              <a:t>pengelolaan</a:t>
            </a:r>
            <a:r>
              <a:rPr lang="en-US" sz="2200" dirty="0"/>
              <a:t> </a:t>
            </a:r>
            <a:r>
              <a:rPr lang="en-US" sz="2200" dirty="0" err="1"/>
              <a:t>fungsional</a:t>
            </a:r>
            <a:r>
              <a:rPr lang="en-US" sz="2200" dirty="0"/>
              <a:t> dan </a:t>
            </a:r>
            <a:r>
              <a:rPr lang="en-US" sz="2200" dirty="0" err="1"/>
              <a:t>operasional</a:t>
            </a:r>
            <a:r>
              <a:rPr lang="en-US" sz="2200" dirty="0"/>
              <a:t> </a:t>
            </a: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 yang </a:t>
            </a:r>
            <a:r>
              <a:rPr lang="en-US" sz="2200" dirty="0" err="1"/>
              <a:t>meliputi</a:t>
            </a:r>
            <a:r>
              <a:rPr lang="en-US" sz="2200" dirty="0"/>
              <a:t> </a:t>
            </a:r>
            <a:r>
              <a:rPr lang="en-US" sz="2200" dirty="0" err="1"/>
              <a:t>perencanaan</a:t>
            </a:r>
            <a:r>
              <a:rPr lang="en-US" sz="2200" dirty="0"/>
              <a:t> (planning), </a:t>
            </a:r>
            <a:r>
              <a:rPr lang="en-US" sz="2200" dirty="0" err="1"/>
              <a:t>pengorganisasian</a:t>
            </a:r>
            <a:r>
              <a:rPr lang="en-US" sz="2200" dirty="0"/>
              <a:t> (organizing), </a:t>
            </a:r>
            <a:r>
              <a:rPr lang="en-US" sz="2200" dirty="0" err="1"/>
              <a:t>penempatan</a:t>
            </a:r>
            <a:r>
              <a:rPr lang="en-US" sz="2200" dirty="0"/>
              <a:t> </a:t>
            </a:r>
            <a:r>
              <a:rPr lang="en-US" sz="2200" dirty="0" err="1"/>
              <a:t>personil</a:t>
            </a:r>
            <a:r>
              <a:rPr lang="en-US" sz="2200" dirty="0"/>
              <a:t> (staffing), </a:t>
            </a:r>
            <a:r>
              <a:rPr lang="en-US" sz="2200" dirty="0" err="1"/>
              <a:t>pengarahan</a:t>
            </a:r>
            <a:r>
              <a:rPr lang="en-US" sz="2200" dirty="0"/>
              <a:t> (leading), dan </a:t>
            </a:r>
            <a:r>
              <a:rPr lang="en-US" sz="2200" dirty="0" err="1"/>
              <a:t>pengawasan</a:t>
            </a:r>
            <a:r>
              <a:rPr lang="en-US" sz="2200" dirty="0"/>
              <a:t> (controlling). </a:t>
            </a:r>
          </a:p>
          <a:p>
            <a:pPr marL="1035050" indent="-569913">
              <a:buFont typeface="+mj-lt"/>
              <a:buAutoNum type="arabicParenR"/>
            </a:pPr>
            <a:r>
              <a:rPr lang="en-US" sz="2200" dirty="0" err="1"/>
              <a:t>Ketersediaan</a:t>
            </a:r>
            <a:r>
              <a:rPr lang="en-US" sz="2200" dirty="0"/>
              <a:t> </a:t>
            </a:r>
            <a:r>
              <a:rPr lang="en-US" sz="2200" dirty="0" err="1"/>
              <a:t>dokumen</a:t>
            </a:r>
            <a:r>
              <a:rPr lang="en-US" sz="2200" dirty="0"/>
              <a:t> formal dan </a:t>
            </a:r>
            <a:r>
              <a:rPr lang="en-US" sz="2200" dirty="0" err="1"/>
              <a:t>pedoman</a:t>
            </a:r>
            <a:r>
              <a:rPr lang="en-US" sz="2200" dirty="0"/>
              <a:t> </a:t>
            </a:r>
            <a:r>
              <a:rPr lang="en-US" sz="2200" dirty="0" err="1"/>
              <a:t>pengelolaan</a:t>
            </a:r>
            <a:r>
              <a:rPr lang="en-US" sz="2200" dirty="0"/>
              <a:t> </a:t>
            </a:r>
            <a:r>
              <a:rPr lang="en-US" sz="2200" dirty="0" err="1"/>
              <a:t>mencakup</a:t>
            </a:r>
            <a:r>
              <a:rPr lang="en-US" sz="2200" dirty="0"/>
              <a:t> </a:t>
            </a:r>
            <a:r>
              <a:rPr lang="en-US" sz="2200" dirty="0" err="1"/>
              <a:t>aspek</a:t>
            </a:r>
            <a:r>
              <a:rPr lang="en-US" sz="2200" dirty="0"/>
              <a:t>: a) </a:t>
            </a:r>
            <a:r>
              <a:rPr lang="en-US" sz="2200" dirty="0" err="1"/>
              <a:t>pendidikan</a:t>
            </a:r>
            <a:r>
              <a:rPr lang="en-US" sz="2200" dirty="0"/>
              <a:t>, b) </a:t>
            </a:r>
            <a:r>
              <a:rPr lang="en-US" sz="2200" dirty="0" err="1"/>
              <a:t>pengembangan</a:t>
            </a:r>
            <a:r>
              <a:rPr lang="en-US" sz="2200" dirty="0"/>
              <a:t> </a:t>
            </a:r>
            <a:r>
              <a:rPr lang="en-US" sz="2200" dirty="0" err="1"/>
              <a:t>suasana</a:t>
            </a:r>
            <a:r>
              <a:rPr lang="en-US" sz="2200" dirty="0"/>
              <a:t> </a:t>
            </a:r>
            <a:r>
              <a:rPr lang="en-US" sz="2200" dirty="0" err="1"/>
              <a:t>akademik</a:t>
            </a:r>
            <a:r>
              <a:rPr lang="en-US" sz="2200" dirty="0"/>
              <a:t> dan </a:t>
            </a:r>
            <a:r>
              <a:rPr lang="en-US" sz="2200" dirty="0" err="1"/>
              <a:t>otonomi</a:t>
            </a:r>
            <a:r>
              <a:rPr lang="en-US" sz="2200" dirty="0"/>
              <a:t> </a:t>
            </a:r>
            <a:r>
              <a:rPr lang="en-US" sz="2200" dirty="0" err="1"/>
              <a:t>keilmuan</a:t>
            </a:r>
            <a:r>
              <a:rPr lang="en-US" sz="2200" dirty="0"/>
              <a:t>, c) </a:t>
            </a:r>
            <a:r>
              <a:rPr lang="en-US" sz="2200" dirty="0" err="1"/>
              <a:t>kemahasiswaan</a:t>
            </a:r>
            <a:r>
              <a:rPr lang="en-US" sz="2200" dirty="0"/>
              <a:t>, d) </a:t>
            </a:r>
            <a:r>
              <a:rPr lang="en-US" sz="2200" dirty="0" err="1"/>
              <a:t>penelitian</a:t>
            </a:r>
            <a:r>
              <a:rPr lang="en-US" sz="2200" dirty="0"/>
              <a:t>, e) </a:t>
            </a:r>
            <a:r>
              <a:rPr lang="en-US" sz="2200" dirty="0" err="1"/>
              <a:t>PkM</a:t>
            </a:r>
            <a:r>
              <a:rPr lang="en-US" sz="2200" dirty="0"/>
              <a:t>, f) SDM, g) </a:t>
            </a:r>
            <a:r>
              <a:rPr lang="en-US" sz="2200" dirty="0" err="1"/>
              <a:t>Keuangan</a:t>
            </a:r>
            <a:r>
              <a:rPr lang="en-US" sz="2200" dirty="0"/>
              <a:t>, h) </a:t>
            </a:r>
            <a:r>
              <a:rPr lang="en-US" sz="2200" dirty="0" err="1"/>
              <a:t>Sarana</a:t>
            </a:r>
            <a:r>
              <a:rPr lang="en-US" sz="2200" dirty="0"/>
              <a:t> dan </a:t>
            </a:r>
            <a:r>
              <a:rPr lang="en-US" sz="2200" dirty="0" err="1"/>
              <a:t>Prasarana</a:t>
            </a:r>
            <a:r>
              <a:rPr lang="en-US" sz="2200" dirty="0"/>
              <a:t>, </a:t>
            </a:r>
            <a:r>
              <a:rPr lang="en-US" sz="2200" dirty="0" err="1"/>
              <a:t>i</a:t>
            </a:r>
            <a:r>
              <a:rPr lang="en-US" sz="2200" dirty="0"/>
              <a:t>) </a:t>
            </a:r>
            <a:r>
              <a:rPr lang="en-US" sz="2200" dirty="0" err="1"/>
              <a:t>Sistem</a:t>
            </a:r>
            <a:r>
              <a:rPr lang="en-US" sz="2200" dirty="0"/>
              <a:t> </a:t>
            </a:r>
            <a:r>
              <a:rPr lang="en-US" sz="2200" dirty="0" err="1"/>
              <a:t>Penjaminan</a:t>
            </a:r>
            <a:r>
              <a:rPr lang="en-US" sz="2200" dirty="0"/>
              <a:t> </a:t>
            </a:r>
            <a:r>
              <a:rPr lang="en-US" sz="2200" dirty="0" err="1"/>
              <a:t>Mutu</a:t>
            </a:r>
            <a:r>
              <a:rPr lang="en-US" sz="2200" dirty="0"/>
              <a:t>, dan j) </a:t>
            </a:r>
            <a:r>
              <a:rPr lang="en-US" sz="2200" dirty="0" err="1"/>
              <a:t>Kerjasama</a:t>
            </a:r>
            <a:r>
              <a:rPr lang="en-US" sz="2200" dirty="0"/>
              <a:t>. </a:t>
            </a:r>
          </a:p>
          <a:p>
            <a:pPr marL="1035050" indent="-569913">
              <a:buFont typeface="+mj-lt"/>
              <a:buAutoNum type="arabicParenR"/>
            </a:pPr>
            <a:r>
              <a:rPr lang="en-US" sz="2200" dirty="0" err="1"/>
              <a:t>Ketersediaan</a:t>
            </a:r>
            <a:r>
              <a:rPr lang="en-US" sz="2200" dirty="0"/>
              <a:t> </a:t>
            </a:r>
            <a:r>
              <a:rPr lang="en-US" sz="2200" dirty="0" err="1"/>
              <a:t>bukti</a:t>
            </a:r>
            <a:r>
              <a:rPr lang="en-US" sz="2200" dirty="0"/>
              <a:t> yang sahih </a:t>
            </a:r>
            <a:r>
              <a:rPr lang="en-US" sz="2200" dirty="0" err="1"/>
              <a:t>tentang</a:t>
            </a:r>
            <a:r>
              <a:rPr lang="en-US" sz="2200" dirty="0"/>
              <a:t> </a:t>
            </a:r>
            <a:r>
              <a:rPr lang="en-US" sz="2200" dirty="0" err="1"/>
              <a:t>implementasi</a:t>
            </a:r>
            <a:r>
              <a:rPr lang="en-US" sz="2200" dirty="0"/>
              <a:t> </a:t>
            </a:r>
            <a:r>
              <a:rPr lang="en-US" sz="2200" dirty="0" err="1"/>
              <a:t>kebijakan</a:t>
            </a:r>
            <a:r>
              <a:rPr lang="en-US" sz="2200" dirty="0"/>
              <a:t> dan </a:t>
            </a:r>
            <a:r>
              <a:rPr lang="en-US" sz="2200" dirty="0" err="1"/>
              <a:t>pedoman</a:t>
            </a:r>
            <a:r>
              <a:rPr lang="en-US" sz="2200" dirty="0"/>
              <a:t> </a:t>
            </a:r>
            <a:r>
              <a:rPr lang="en-US" sz="2200" dirty="0" err="1"/>
              <a:t>pengelolaan</a:t>
            </a:r>
            <a:r>
              <a:rPr lang="en-US" sz="2200" dirty="0"/>
              <a:t> </a:t>
            </a:r>
            <a:r>
              <a:rPr lang="en-US" sz="2200" dirty="0" err="1"/>
              <a:t>aspek</a:t>
            </a:r>
            <a:r>
              <a:rPr lang="en-US" sz="2200" dirty="0"/>
              <a:t>: a) </a:t>
            </a:r>
            <a:r>
              <a:rPr lang="en-US" sz="2200" dirty="0" err="1"/>
              <a:t>pendidikan</a:t>
            </a:r>
            <a:r>
              <a:rPr lang="en-US" sz="2200" dirty="0"/>
              <a:t>, b) </a:t>
            </a:r>
            <a:r>
              <a:rPr lang="en-US" sz="2200" dirty="0" err="1"/>
              <a:t>pengembangan</a:t>
            </a:r>
            <a:r>
              <a:rPr lang="en-US" sz="2200" dirty="0"/>
              <a:t> </a:t>
            </a:r>
            <a:r>
              <a:rPr lang="en-US" sz="2200" dirty="0" err="1"/>
              <a:t>suasana</a:t>
            </a:r>
            <a:r>
              <a:rPr lang="en-US" sz="2200" dirty="0"/>
              <a:t> </a:t>
            </a:r>
            <a:r>
              <a:rPr lang="en-US" sz="2200" dirty="0" err="1"/>
              <a:t>akademik</a:t>
            </a:r>
            <a:r>
              <a:rPr lang="en-US" sz="2200" dirty="0"/>
              <a:t> dan </a:t>
            </a:r>
            <a:r>
              <a:rPr lang="en-US" sz="2200" dirty="0" err="1"/>
              <a:t>otonomi</a:t>
            </a:r>
            <a:r>
              <a:rPr lang="en-US" sz="2200" dirty="0"/>
              <a:t> </a:t>
            </a:r>
            <a:r>
              <a:rPr lang="en-US" sz="2200" dirty="0" err="1"/>
              <a:t>keilmuan</a:t>
            </a:r>
            <a:r>
              <a:rPr lang="en-US" sz="2200" dirty="0"/>
              <a:t>, c) </a:t>
            </a:r>
            <a:r>
              <a:rPr lang="en-US" sz="2200" dirty="0" err="1"/>
              <a:t>kemahasiswaan</a:t>
            </a:r>
            <a:r>
              <a:rPr lang="en-US" sz="2200" dirty="0"/>
              <a:t>, d) </a:t>
            </a:r>
            <a:r>
              <a:rPr lang="en-US" sz="2200" dirty="0" err="1"/>
              <a:t>penelitian</a:t>
            </a:r>
            <a:r>
              <a:rPr lang="en-US" sz="2200" dirty="0"/>
              <a:t>, e) </a:t>
            </a:r>
            <a:r>
              <a:rPr lang="en-US" sz="2200" dirty="0" err="1"/>
              <a:t>PkM</a:t>
            </a:r>
            <a:r>
              <a:rPr lang="en-US" sz="2200" dirty="0"/>
              <a:t>, f) SDM, g) </a:t>
            </a:r>
            <a:r>
              <a:rPr lang="en-US" sz="2200" dirty="0" err="1"/>
              <a:t>Keuangan</a:t>
            </a:r>
            <a:r>
              <a:rPr lang="en-US" sz="2200" dirty="0"/>
              <a:t>, h) </a:t>
            </a:r>
            <a:r>
              <a:rPr lang="en-US" sz="2200" dirty="0" err="1"/>
              <a:t>Sarana</a:t>
            </a:r>
            <a:r>
              <a:rPr lang="en-US" sz="2200" dirty="0"/>
              <a:t> dan </a:t>
            </a:r>
            <a:r>
              <a:rPr lang="en-US" sz="2200" dirty="0" err="1"/>
              <a:t>Prasarana</a:t>
            </a:r>
            <a:r>
              <a:rPr lang="en-US" sz="2200" dirty="0"/>
              <a:t>, </a:t>
            </a:r>
            <a:r>
              <a:rPr lang="en-US" sz="2200" dirty="0" err="1"/>
              <a:t>i</a:t>
            </a:r>
            <a:r>
              <a:rPr lang="en-US" sz="2200" dirty="0"/>
              <a:t>) </a:t>
            </a:r>
            <a:r>
              <a:rPr lang="en-US" sz="2200" dirty="0" err="1"/>
              <a:t>Sistem</a:t>
            </a:r>
            <a:r>
              <a:rPr lang="en-US" sz="2200" dirty="0"/>
              <a:t> </a:t>
            </a:r>
            <a:r>
              <a:rPr lang="en-US" sz="2200" dirty="0" err="1"/>
              <a:t>Penjaminan</a:t>
            </a:r>
            <a:r>
              <a:rPr lang="en-US" sz="2200" dirty="0"/>
              <a:t> </a:t>
            </a:r>
            <a:r>
              <a:rPr lang="en-US" sz="2200" dirty="0" err="1"/>
              <a:t>Mutu</a:t>
            </a:r>
            <a:r>
              <a:rPr lang="en-US" sz="2200" dirty="0"/>
              <a:t>, dan j) </a:t>
            </a:r>
            <a:r>
              <a:rPr lang="en-US" sz="2200" dirty="0" err="1"/>
              <a:t>Kerjasama</a:t>
            </a:r>
            <a:r>
              <a:rPr lang="en-US" sz="2200" dirty="0"/>
              <a:t>. </a:t>
            </a:r>
          </a:p>
          <a:p>
            <a:pPr marL="1035050" indent="-569913">
              <a:buFont typeface="+mj-lt"/>
              <a:buAutoNum type="arabicParenR"/>
            </a:pPr>
            <a:r>
              <a:rPr lang="en-US" sz="2200" dirty="0" err="1"/>
              <a:t>Ketersediaan</a:t>
            </a:r>
            <a:r>
              <a:rPr lang="en-US" sz="2200" dirty="0"/>
              <a:t> </a:t>
            </a:r>
            <a:r>
              <a:rPr lang="en-US" sz="2200" dirty="0" err="1"/>
              <a:t>dokumen</a:t>
            </a:r>
            <a:r>
              <a:rPr lang="en-US" sz="2200" dirty="0"/>
              <a:t> formal dan </a:t>
            </a:r>
            <a:r>
              <a:rPr lang="en-US" sz="2200" dirty="0" err="1"/>
              <a:t>bukti</a:t>
            </a:r>
            <a:r>
              <a:rPr lang="en-US" sz="2200" dirty="0"/>
              <a:t> </a:t>
            </a:r>
            <a:r>
              <a:rPr lang="en-US" sz="2200" dirty="0" err="1"/>
              <a:t>mekanisme</a:t>
            </a:r>
            <a:r>
              <a:rPr lang="en-US" sz="2200" dirty="0"/>
              <a:t> </a:t>
            </a:r>
            <a:r>
              <a:rPr lang="en-US" sz="2200" dirty="0" err="1"/>
              <a:t>persetujuan</a:t>
            </a:r>
            <a:r>
              <a:rPr lang="en-US" sz="2200" dirty="0"/>
              <a:t> dan </a:t>
            </a:r>
            <a:r>
              <a:rPr lang="en-US" sz="2200" dirty="0" err="1"/>
              <a:t>penetapan</a:t>
            </a:r>
            <a:r>
              <a:rPr lang="en-US" sz="2200" dirty="0"/>
              <a:t> </a:t>
            </a:r>
            <a:r>
              <a:rPr lang="en-US" sz="2200" dirty="0" err="1"/>
              <a:t>terhadap</a:t>
            </a:r>
            <a:r>
              <a:rPr lang="en-US" sz="2200" dirty="0"/>
              <a:t> </a:t>
            </a:r>
            <a:r>
              <a:rPr lang="en-US" sz="2200" dirty="0" err="1"/>
              <a:t>rencana</a:t>
            </a:r>
            <a:r>
              <a:rPr lang="en-US" sz="2200" dirty="0"/>
              <a:t> </a:t>
            </a:r>
            <a:r>
              <a:rPr lang="en-US" sz="2200" dirty="0" err="1"/>
              <a:t>strategis</a:t>
            </a:r>
            <a:r>
              <a:rPr lang="en-US" sz="2200" dirty="0"/>
              <a:t> (yang </a:t>
            </a:r>
            <a:r>
              <a:rPr lang="en-US" sz="2200" dirty="0" err="1"/>
              <a:t>mencakup</a:t>
            </a:r>
            <a:r>
              <a:rPr lang="en-US" sz="2200" dirty="0"/>
              <a:t> </a:t>
            </a:r>
            <a:r>
              <a:rPr lang="en-US" sz="2200" dirty="0" err="1"/>
              <a:t>perencanaan</a:t>
            </a:r>
            <a:r>
              <a:rPr lang="en-US" sz="2200" dirty="0"/>
              <a:t> </a:t>
            </a:r>
            <a:r>
              <a:rPr lang="en-US" sz="2200" dirty="0" err="1"/>
              <a:t>finansial</a:t>
            </a:r>
            <a:r>
              <a:rPr lang="en-US" sz="2200" dirty="0"/>
              <a:t> dan </a:t>
            </a:r>
            <a:r>
              <a:rPr lang="en-US" sz="2200" dirty="0" err="1"/>
              <a:t>sumber</a:t>
            </a:r>
            <a:r>
              <a:rPr lang="en-US" sz="2200" dirty="0"/>
              <a:t> </a:t>
            </a:r>
            <a:r>
              <a:rPr lang="en-US" sz="2200" dirty="0" err="1"/>
              <a:t>daya</a:t>
            </a:r>
            <a:r>
              <a:rPr lang="en-US" sz="2200" dirty="0"/>
              <a:t>, </a:t>
            </a:r>
            <a:r>
              <a:rPr lang="en-US" sz="2200" dirty="0" err="1"/>
              <a:t>pengelolaan</a:t>
            </a:r>
            <a:r>
              <a:rPr lang="en-US" sz="2200" dirty="0"/>
              <a:t> dan </a:t>
            </a:r>
            <a:r>
              <a:rPr lang="en-US" sz="2200" dirty="0" err="1"/>
              <a:t>pengendalian</a:t>
            </a:r>
            <a:r>
              <a:rPr lang="en-US" sz="2200" dirty="0"/>
              <a:t> </a:t>
            </a:r>
            <a:r>
              <a:rPr lang="en-US" sz="2200" dirty="0" err="1"/>
              <a:t>risiko</a:t>
            </a:r>
            <a:r>
              <a:rPr lang="en-US" sz="2200" dirty="0"/>
              <a:t>, </a:t>
            </a:r>
            <a:r>
              <a:rPr lang="en-US" sz="2200" dirty="0" err="1"/>
              <a:t>kepatuhan</a:t>
            </a:r>
            <a:r>
              <a:rPr lang="en-US" sz="2200" dirty="0"/>
              <a:t> </a:t>
            </a:r>
            <a:r>
              <a:rPr lang="en-US" sz="2200" dirty="0" err="1"/>
              <a:t>terhadap</a:t>
            </a:r>
            <a:r>
              <a:rPr lang="en-US" sz="2200" dirty="0"/>
              <a:t> </a:t>
            </a:r>
            <a:r>
              <a:rPr lang="en-US" sz="2200" dirty="0" err="1"/>
              <a:t>peraturan</a:t>
            </a:r>
            <a:r>
              <a:rPr lang="en-US" sz="2200" dirty="0"/>
              <a:t>, </a:t>
            </a:r>
            <a:r>
              <a:rPr lang="en-US" sz="2200" dirty="0" err="1"/>
              <a:t>konflik</a:t>
            </a:r>
            <a:r>
              <a:rPr lang="en-US" sz="2200" dirty="0"/>
              <a:t> </a:t>
            </a:r>
            <a:r>
              <a:rPr lang="en-US" sz="2200" dirty="0" err="1"/>
              <a:t>kepentingan</a:t>
            </a:r>
            <a:r>
              <a:rPr lang="en-US" sz="2200" dirty="0"/>
              <a:t>, </a:t>
            </a:r>
            <a:r>
              <a:rPr lang="en-US" sz="2200" dirty="0" err="1"/>
              <a:t>pelaporan</a:t>
            </a:r>
            <a:r>
              <a:rPr lang="en-US" sz="2200" dirty="0"/>
              <a:t> dan audit). </a:t>
            </a:r>
          </a:p>
        </p:txBody>
      </p:sp>
    </p:spTree>
    <p:extLst>
      <p:ext uri="{BB962C8B-B14F-4D97-AF65-F5344CB8AC3E}">
        <p14:creationId xmlns:p14="http://schemas.microsoft.com/office/powerpoint/2010/main" val="20951632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C398C-CF86-425C-BFB5-CA72B0C5A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873" y="410892"/>
            <a:ext cx="11128074" cy="6024413"/>
          </a:xfrm>
        </p:spPr>
        <p:txBody>
          <a:bodyPr>
            <a:noAutofit/>
          </a:bodyPr>
          <a:lstStyle/>
          <a:p>
            <a:pPr marL="465138" indent="-465138">
              <a:buAutoNum type="alphaLcParenR" startAt="4"/>
            </a:pPr>
            <a:r>
              <a:rPr lang="en-US" sz="2100" dirty="0" err="1">
                <a:solidFill>
                  <a:srgbClr val="FF0000"/>
                </a:solidFill>
              </a:rPr>
              <a:t>Sistem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Penjaminan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Mutu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</a:p>
          <a:p>
            <a:pPr marL="457200" indent="-457200">
              <a:buAutoNum type="arabicParenR"/>
            </a:pPr>
            <a:r>
              <a:rPr lang="en-US" sz="2100" dirty="0" err="1"/>
              <a:t>Ketersediaan</a:t>
            </a:r>
            <a:r>
              <a:rPr lang="en-US" sz="2100" dirty="0"/>
              <a:t> </a:t>
            </a:r>
            <a:r>
              <a:rPr lang="en-US" sz="2100" dirty="0" err="1"/>
              <a:t>dokumen</a:t>
            </a:r>
            <a:r>
              <a:rPr lang="en-US" sz="2100" dirty="0"/>
              <a:t> formal </a:t>
            </a:r>
            <a:r>
              <a:rPr lang="en-US" sz="2100" dirty="0" err="1"/>
              <a:t>pengembangan</a:t>
            </a:r>
            <a:r>
              <a:rPr lang="en-US" sz="2100" dirty="0"/>
              <a:t> </a:t>
            </a:r>
            <a:r>
              <a:rPr lang="en-US" sz="2100" dirty="0" err="1"/>
              <a:t>sistem</a:t>
            </a:r>
            <a:r>
              <a:rPr lang="en-US" sz="2100" dirty="0"/>
              <a:t> </a:t>
            </a:r>
            <a:r>
              <a:rPr lang="en-US" sz="2100" dirty="0" err="1"/>
              <a:t>penjaminan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 </a:t>
            </a:r>
            <a:r>
              <a:rPr lang="en-US" sz="2100" dirty="0" err="1"/>
              <a:t>perguruan</a:t>
            </a:r>
            <a:r>
              <a:rPr lang="en-US" sz="2100" dirty="0"/>
              <a:t> </a:t>
            </a:r>
            <a:r>
              <a:rPr lang="en-US" sz="2100" dirty="0" err="1"/>
              <a:t>tinggi</a:t>
            </a:r>
            <a:r>
              <a:rPr lang="en-US" sz="2100" dirty="0"/>
              <a:t>. </a:t>
            </a:r>
          </a:p>
          <a:p>
            <a:pPr marL="457200" indent="-457200">
              <a:buAutoNum type="arabicParenR"/>
            </a:pPr>
            <a:r>
              <a:rPr lang="en-US" sz="2100" dirty="0" err="1"/>
              <a:t>Terbangunnya</a:t>
            </a:r>
            <a:r>
              <a:rPr lang="en-US" sz="2100" dirty="0"/>
              <a:t> </a:t>
            </a:r>
            <a:r>
              <a:rPr lang="en-US" sz="2100" dirty="0" err="1"/>
              <a:t>sistem</a:t>
            </a:r>
            <a:r>
              <a:rPr lang="en-US" sz="2100" dirty="0"/>
              <a:t> </a:t>
            </a:r>
            <a:r>
              <a:rPr lang="en-US" sz="2100" dirty="0" err="1"/>
              <a:t>penjaminan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 internal yang </a:t>
            </a:r>
            <a:r>
              <a:rPr lang="en-US" sz="2100" dirty="0" err="1"/>
              <a:t>fungsional</a:t>
            </a:r>
            <a:r>
              <a:rPr lang="en-US" sz="2100" dirty="0"/>
              <a:t> yang paling </a:t>
            </a:r>
            <a:r>
              <a:rPr lang="en-US" sz="2100" dirty="0" err="1"/>
              <a:t>tidak</a:t>
            </a:r>
            <a:r>
              <a:rPr lang="en-US" sz="2100" dirty="0"/>
              <a:t> </a:t>
            </a:r>
            <a:r>
              <a:rPr lang="en-US" sz="2100" dirty="0" err="1"/>
              <a:t>termasuk</a:t>
            </a:r>
            <a:r>
              <a:rPr lang="en-US" sz="2100" dirty="0"/>
              <a:t>:  </a:t>
            </a:r>
          </a:p>
          <a:p>
            <a:pPr marL="862013" indent="-465138">
              <a:buNone/>
            </a:pPr>
            <a:r>
              <a:rPr lang="en-US" sz="2100" dirty="0"/>
              <a:t>a) 	</a:t>
            </a:r>
            <a:r>
              <a:rPr lang="en-US" sz="2100" dirty="0" err="1"/>
              <a:t>Dokumen</a:t>
            </a:r>
            <a:r>
              <a:rPr lang="en-US" sz="2100" dirty="0"/>
              <a:t> formal </a:t>
            </a:r>
            <a:r>
              <a:rPr lang="en-US" sz="2100" dirty="0" err="1"/>
              <a:t>pembentukan</a:t>
            </a:r>
            <a:r>
              <a:rPr lang="en-US" sz="2100" dirty="0"/>
              <a:t> </a:t>
            </a:r>
            <a:r>
              <a:rPr lang="en-US" sz="2100" dirty="0" err="1"/>
              <a:t>unsur</a:t>
            </a:r>
            <a:r>
              <a:rPr lang="en-US" sz="2100" dirty="0"/>
              <a:t> </a:t>
            </a:r>
            <a:r>
              <a:rPr lang="en-US" sz="2100" dirty="0" err="1"/>
              <a:t>pelaksana</a:t>
            </a:r>
            <a:r>
              <a:rPr lang="en-US" sz="2100" dirty="0"/>
              <a:t> </a:t>
            </a:r>
            <a:r>
              <a:rPr lang="en-US" sz="2100" dirty="0" err="1"/>
              <a:t>penjaminan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 internal di </a:t>
            </a:r>
            <a:r>
              <a:rPr lang="en-US" sz="2100" dirty="0" err="1"/>
              <a:t>perguruan</a:t>
            </a:r>
            <a:r>
              <a:rPr lang="en-US" sz="2100" dirty="0"/>
              <a:t> </a:t>
            </a:r>
            <a:r>
              <a:rPr lang="en-US" sz="2100" dirty="0" err="1"/>
              <a:t>tinggi</a:t>
            </a:r>
            <a:r>
              <a:rPr lang="en-US" sz="2100" dirty="0"/>
              <a:t>. </a:t>
            </a:r>
          </a:p>
          <a:p>
            <a:pPr marL="862013" indent="-465138">
              <a:buNone/>
            </a:pPr>
            <a:r>
              <a:rPr lang="en-US" sz="2100" dirty="0"/>
              <a:t>b) 	</a:t>
            </a:r>
            <a:r>
              <a:rPr lang="en-US" sz="2100" dirty="0" err="1"/>
              <a:t>Ketersedian</a:t>
            </a:r>
            <a:r>
              <a:rPr lang="en-US" sz="2100" dirty="0"/>
              <a:t> </a:t>
            </a:r>
            <a:r>
              <a:rPr lang="en-US" sz="2100" dirty="0" err="1"/>
              <a:t>dokumen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 yang </a:t>
            </a:r>
            <a:r>
              <a:rPr lang="en-US" sz="2100" dirty="0" err="1"/>
              <a:t>dapat</a:t>
            </a:r>
            <a:r>
              <a:rPr lang="en-US" sz="2100" dirty="0"/>
              <a:t> </a:t>
            </a:r>
            <a:r>
              <a:rPr lang="en-US" sz="2100" dirty="0" err="1"/>
              <a:t>mencakup</a:t>
            </a:r>
            <a:r>
              <a:rPr lang="en-US" sz="2100" dirty="0"/>
              <a:t>: </a:t>
            </a:r>
            <a:r>
              <a:rPr lang="en-US" sz="2100" dirty="0" err="1"/>
              <a:t>pernyataan</a:t>
            </a:r>
            <a:r>
              <a:rPr lang="en-US" sz="2100" dirty="0"/>
              <a:t> </a:t>
            </a:r>
            <a:r>
              <a:rPr lang="en-US" sz="2100" dirty="0" err="1"/>
              <a:t>komitmen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, </a:t>
            </a:r>
            <a:r>
              <a:rPr lang="en-US" sz="2100" dirty="0" err="1"/>
              <a:t>kebijakan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, </a:t>
            </a:r>
            <a:r>
              <a:rPr lang="en-US" sz="2100" dirty="0" err="1"/>
              <a:t>standar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, manual </a:t>
            </a:r>
            <a:r>
              <a:rPr lang="en-US" sz="2100" dirty="0" err="1"/>
              <a:t>mutu</a:t>
            </a:r>
            <a:r>
              <a:rPr lang="en-US" sz="2100" dirty="0"/>
              <a:t> dan </a:t>
            </a:r>
            <a:r>
              <a:rPr lang="en-US" sz="2100" dirty="0" err="1"/>
              <a:t>dokumen</a:t>
            </a:r>
            <a:r>
              <a:rPr lang="en-US" sz="2100" dirty="0"/>
              <a:t> lain yang </a:t>
            </a:r>
            <a:r>
              <a:rPr lang="en-US" sz="2100" dirty="0" err="1"/>
              <a:t>diperlukan</a:t>
            </a:r>
            <a:r>
              <a:rPr lang="en-US" sz="2100" dirty="0"/>
              <a:t>. </a:t>
            </a:r>
          </a:p>
          <a:p>
            <a:pPr marL="862013" indent="-465138">
              <a:buNone/>
            </a:pPr>
            <a:r>
              <a:rPr lang="en-US" sz="2100" dirty="0"/>
              <a:t>c) 	</a:t>
            </a:r>
            <a:r>
              <a:rPr lang="en-US" sz="2100" dirty="0" err="1"/>
              <a:t>Ketersediaan</a:t>
            </a:r>
            <a:r>
              <a:rPr lang="en-US" sz="2100" dirty="0"/>
              <a:t> </a:t>
            </a:r>
            <a:r>
              <a:rPr lang="en-US" sz="2100" dirty="0" err="1"/>
              <a:t>rencana</a:t>
            </a:r>
            <a:r>
              <a:rPr lang="en-US" sz="2100" dirty="0"/>
              <a:t> </a:t>
            </a:r>
            <a:r>
              <a:rPr lang="en-US" sz="2100" dirty="0" err="1"/>
              <a:t>implementasi</a:t>
            </a:r>
            <a:r>
              <a:rPr lang="en-US" sz="2100" dirty="0"/>
              <a:t> </a:t>
            </a:r>
            <a:r>
              <a:rPr lang="en-US" sz="2100" dirty="0" err="1"/>
              <a:t>penjaminan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 yang </a:t>
            </a:r>
            <a:r>
              <a:rPr lang="en-US" sz="2100" dirty="0" err="1"/>
              <a:t>mencakup</a:t>
            </a:r>
            <a:r>
              <a:rPr lang="en-US" sz="2100" dirty="0"/>
              <a:t>: </a:t>
            </a:r>
            <a:r>
              <a:rPr lang="en-US" sz="2100" dirty="0" err="1"/>
              <a:t>strategi</a:t>
            </a:r>
            <a:r>
              <a:rPr lang="en-US" sz="2100" dirty="0"/>
              <a:t>, </a:t>
            </a:r>
            <a:r>
              <a:rPr lang="en-US" sz="2100" dirty="0" err="1"/>
              <a:t>kebijakan</a:t>
            </a:r>
            <a:r>
              <a:rPr lang="en-US" sz="2100" dirty="0"/>
              <a:t>, </a:t>
            </a:r>
            <a:r>
              <a:rPr lang="en-US" sz="2100" dirty="0" err="1"/>
              <a:t>pemberdayaan</a:t>
            </a:r>
            <a:r>
              <a:rPr lang="en-US" sz="2100" dirty="0"/>
              <a:t> para </a:t>
            </a:r>
            <a:r>
              <a:rPr lang="en-US" sz="2100" dirty="0" err="1"/>
              <a:t>pemangku</a:t>
            </a:r>
            <a:r>
              <a:rPr lang="en-US" sz="2100" dirty="0"/>
              <a:t> </a:t>
            </a:r>
            <a:r>
              <a:rPr lang="en-US" sz="2100" dirty="0" err="1"/>
              <a:t>kepentingan</a:t>
            </a:r>
            <a:r>
              <a:rPr lang="en-US" sz="2100" dirty="0"/>
              <a:t> yang </a:t>
            </a:r>
            <a:r>
              <a:rPr lang="en-US" sz="2100" dirty="0" err="1"/>
              <a:t>merupakan</a:t>
            </a:r>
            <a:r>
              <a:rPr lang="en-US" sz="2100" dirty="0"/>
              <a:t> </a:t>
            </a:r>
            <a:r>
              <a:rPr lang="en-US" sz="2100" dirty="0" err="1"/>
              <a:t>bagian</a:t>
            </a:r>
            <a:r>
              <a:rPr lang="en-US" sz="2100" dirty="0"/>
              <a:t> </a:t>
            </a:r>
            <a:r>
              <a:rPr lang="en-US" sz="2100" dirty="0" err="1"/>
              <a:t>dari</a:t>
            </a:r>
            <a:r>
              <a:rPr lang="en-US" sz="2100" dirty="0"/>
              <a:t> </a:t>
            </a:r>
            <a:r>
              <a:rPr lang="en-US" sz="2100" dirty="0" err="1"/>
              <a:t>rencana</a:t>
            </a:r>
            <a:r>
              <a:rPr lang="en-US" sz="2100" dirty="0"/>
              <a:t> </a:t>
            </a:r>
            <a:r>
              <a:rPr lang="en-US" sz="2100" dirty="0" err="1"/>
              <a:t>jangka</a:t>
            </a:r>
            <a:r>
              <a:rPr lang="en-US" sz="2100" dirty="0"/>
              <a:t> </a:t>
            </a:r>
            <a:r>
              <a:rPr lang="en-US" sz="2100" dirty="0" err="1"/>
              <a:t>menengah</a:t>
            </a:r>
            <a:r>
              <a:rPr lang="en-US" sz="2100" dirty="0"/>
              <a:t> </a:t>
            </a:r>
            <a:r>
              <a:rPr lang="en-US" sz="2100" dirty="0" err="1"/>
              <a:t>maupun</a:t>
            </a:r>
            <a:r>
              <a:rPr lang="en-US" sz="2100" dirty="0"/>
              <a:t> </a:t>
            </a:r>
            <a:r>
              <a:rPr lang="en-US" sz="2100" dirty="0" err="1"/>
              <a:t>jangka</a:t>
            </a:r>
            <a:r>
              <a:rPr lang="en-US" sz="2100" dirty="0"/>
              <a:t> </a:t>
            </a:r>
            <a:r>
              <a:rPr lang="en-US" sz="2100" dirty="0" err="1"/>
              <a:t>panjang</a:t>
            </a:r>
            <a:r>
              <a:rPr lang="en-US" sz="2100" dirty="0"/>
              <a:t>. </a:t>
            </a:r>
          </a:p>
          <a:p>
            <a:pPr marL="862013" indent="-465138">
              <a:buNone/>
            </a:pPr>
            <a:r>
              <a:rPr lang="en-US" sz="2100" dirty="0"/>
              <a:t>d) 	</a:t>
            </a:r>
            <a:r>
              <a:rPr lang="en-US" sz="2100" dirty="0" err="1"/>
              <a:t>Bukti</a:t>
            </a:r>
            <a:r>
              <a:rPr lang="en-US" sz="2100" dirty="0"/>
              <a:t> yang sahih </a:t>
            </a:r>
            <a:r>
              <a:rPr lang="en-US" sz="2100" dirty="0" err="1"/>
              <a:t>terkait</a:t>
            </a:r>
            <a:r>
              <a:rPr lang="en-US" sz="2100" dirty="0"/>
              <a:t> </a:t>
            </a:r>
            <a:r>
              <a:rPr lang="en-US" sz="2100" dirty="0" err="1"/>
              <a:t>efektivitas</a:t>
            </a:r>
            <a:r>
              <a:rPr lang="en-US" sz="2100" dirty="0"/>
              <a:t> </a:t>
            </a:r>
            <a:r>
              <a:rPr lang="en-US" sz="2100" dirty="0" err="1"/>
              <a:t>pelaksanaan</a:t>
            </a:r>
            <a:r>
              <a:rPr lang="en-US" sz="2100" dirty="0"/>
              <a:t> </a:t>
            </a:r>
            <a:r>
              <a:rPr lang="en-US" sz="2100" dirty="0" err="1"/>
              <a:t>penjaminan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 yang </a:t>
            </a:r>
            <a:r>
              <a:rPr lang="en-US" sz="2100" dirty="0" err="1"/>
              <a:t>ditetapkan</a:t>
            </a:r>
            <a:r>
              <a:rPr lang="en-US" sz="2100" dirty="0"/>
              <a:t>, </a:t>
            </a:r>
            <a:r>
              <a:rPr lang="en-US" sz="2100" dirty="0" err="1"/>
              <a:t>dilaksanakan</a:t>
            </a:r>
            <a:r>
              <a:rPr lang="en-US" sz="2100" dirty="0"/>
              <a:t>, </a:t>
            </a:r>
            <a:r>
              <a:rPr lang="en-US" sz="2100" dirty="0" err="1"/>
              <a:t>dievaluasi</a:t>
            </a:r>
            <a:r>
              <a:rPr lang="en-US" sz="2100" dirty="0"/>
              <a:t>, </a:t>
            </a:r>
            <a:r>
              <a:rPr lang="en-US" sz="2100" dirty="0" err="1"/>
              <a:t>dikendalikan</a:t>
            </a:r>
            <a:r>
              <a:rPr lang="en-US" sz="2100" dirty="0"/>
              <a:t>, dan </a:t>
            </a:r>
            <a:r>
              <a:rPr lang="en-US" sz="2100" dirty="0" err="1"/>
              <a:t>ditindak</a:t>
            </a:r>
            <a:r>
              <a:rPr lang="en-US" sz="2100" dirty="0"/>
              <a:t> </a:t>
            </a:r>
            <a:r>
              <a:rPr lang="en-US" sz="2100" dirty="0" err="1"/>
              <a:t>lanjuti</a:t>
            </a:r>
            <a:r>
              <a:rPr lang="en-US" sz="2100" dirty="0"/>
              <a:t> </a:t>
            </a:r>
            <a:r>
              <a:rPr lang="en-US" sz="2100" dirty="0" err="1"/>
              <a:t>untuk</a:t>
            </a:r>
            <a:r>
              <a:rPr lang="en-US" sz="2100" dirty="0"/>
              <a:t> </a:t>
            </a:r>
            <a:r>
              <a:rPr lang="en-US" sz="2100" dirty="0" err="1"/>
              <a:t>perbaikan</a:t>
            </a:r>
            <a:r>
              <a:rPr lang="en-US" sz="2100" dirty="0"/>
              <a:t> yang </a:t>
            </a:r>
            <a:r>
              <a:rPr lang="en-US" sz="2100" dirty="0" err="1"/>
              <a:t>berkelanjutan</a:t>
            </a:r>
            <a:r>
              <a:rPr lang="en-US" sz="2100" dirty="0"/>
              <a:t> (PPEPP). </a:t>
            </a:r>
          </a:p>
          <a:p>
            <a:pPr marL="862013" indent="-465138">
              <a:buNone/>
            </a:pPr>
            <a:r>
              <a:rPr lang="en-US" sz="2100" dirty="0"/>
              <a:t>e) 	</a:t>
            </a:r>
            <a:r>
              <a:rPr lang="en-US" sz="2100" dirty="0" err="1"/>
              <a:t>Bukti</a:t>
            </a:r>
            <a:r>
              <a:rPr lang="en-US" sz="2100" dirty="0"/>
              <a:t> sahih </a:t>
            </a:r>
            <a:r>
              <a:rPr lang="en-US" sz="2100" dirty="0" err="1"/>
              <a:t>pelaksanaan</a:t>
            </a:r>
            <a:r>
              <a:rPr lang="en-US" sz="2100" dirty="0"/>
              <a:t> monitoring dan </a:t>
            </a:r>
            <a:r>
              <a:rPr lang="en-US" sz="2100" dirty="0" err="1"/>
              <a:t>evaluasi</a:t>
            </a:r>
            <a:r>
              <a:rPr lang="en-US" sz="2100" dirty="0"/>
              <a:t> </a:t>
            </a:r>
            <a:r>
              <a:rPr lang="en-US" sz="2100" dirty="0" err="1"/>
              <a:t>penjaminan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 yang </a:t>
            </a:r>
            <a:r>
              <a:rPr lang="en-US" sz="2100" dirty="0" err="1"/>
              <a:t>terstruktur</a:t>
            </a:r>
            <a:r>
              <a:rPr lang="en-US" sz="2100" dirty="0"/>
              <a:t>, </a:t>
            </a:r>
            <a:r>
              <a:rPr lang="en-US" sz="2100" dirty="0" err="1"/>
              <a:t>ditindaklanjuti</a:t>
            </a:r>
            <a:r>
              <a:rPr lang="en-US" sz="2100" dirty="0"/>
              <a:t>, dan </a:t>
            </a:r>
            <a:r>
              <a:rPr lang="en-US" sz="2100" dirty="0" err="1"/>
              <a:t>berkelanjutan</a:t>
            </a:r>
            <a:r>
              <a:rPr lang="en-US" sz="2100" dirty="0"/>
              <a:t>. </a:t>
            </a:r>
          </a:p>
          <a:p>
            <a:pPr marL="862013" indent="-465138">
              <a:buNone/>
            </a:pPr>
            <a:r>
              <a:rPr lang="en-US" sz="2100" dirty="0"/>
              <a:t>f) 	</a:t>
            </a:r>
            <a:r>
              <a:rPr lang="en-US" sz="2100" dirty="0" err="1"/>
              <a:t>Bukti</a:t>
            </a:r>
            <a:r>
              <a:rPr lang="en-US" sz="2100" dirty="0"/>
              <a:t> sahih </a:t>
            </a:r>
            <a:r>
              <a:rPr lang="en-US" sz="2100" dirty="0" err="1"/>
              <a:t>sistem</a:t>
            </a:r>
            <a:r>
              <a:rPr lang="en-US" sz="2100" dirty="0"/>
              <a:t> </a:t>
            </a:r>
            <a:r>
              <a:rPr lang="en-US" sz="2100" dirty="0" err="1"/>
              <a:t>perekaman</a:t>
            </a:r>
            <a:r>
              <a:rPr lang="en-US" sz="2100" dirty="0"/>
              <a:t> dan </a:t>
            </a:r>
            <a:r>
              <a:rPr lang="en-US" sz="2100" dirty="0" err="1"/>
              <a:t>dokumentasi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, </a:t>
            </a:r>
            <a:r>
              <a:rPr lang="en-US" sz="2100" dirty="0" err="1"/>
              <a:t>serta</a:t>
            </a:r>
            <a:r>
              <a:rPr lang="en-US" sz="2100" dirty="0"/>
              <a:t> </a:t>
            </a:r>
            <a:r>
              <a:rPr lang="en-US" sz="2100" dirty="0" err="1"/>
              <a:t>publikasi</a:t>
            </a:r>
            <a:r>
              <a:rPr lang="en-US" sz="2100" dirty="0"/>
              <a:t> </a:t>
            </a:r>
            <a:r>
              <a:rPr lang="en-US" sz="2100" dirty="0" err="1"/>
              <a:t>hasil</a:t>
            </a:r>
            <a:r>
              <a:rPr lang="en-US" sz="2100" dirty="0"/>
              <a:t> </a:t>
            </a:r>
            <a:r>
              <a:rPr lang="en-US" sz="2100" dirty="0" err="1"/>
              <a:t>penjaminan</a:t>
            </a:r>
            <a:r>
              <a:rPr lang="en-US" sz="2100" dirty="0"/>
              <a:t> </a:t>
            </a:r>
            <a:r>
              <a:rPr lang="en-US" sz="2100" dirty="0" err="1"/>
              <a:t>mutu</a:t>
            </a:r>
            <a:r>
              <a:rPr lang="en-US" sz="2100" dirty="0"/>
              <a:t> internal </a:t>
            </a:r>
            <a:r>
              <a:rPr lang="en-US" sz="2100" dirty="0" err="1"/>
              <a:t>kepada</a:t>
            </a:r>
            <a:r>
              <a:rPr lang="en-US" sz="2100" dirty="0"/>
              <a:t> para </a:t>
            </a:r>
            <a:r>
              <a:rPr lang="en-US" sz="2100" dirty="0" err="1"/>
              <a:t>pemangku</a:t>
            </a:r>
            <a:r>
              <a:rPr lang="en-US" sz="2100" dirty="0"/>
              <a:t> </a:t>
            </a:r>
            <a:r>
              <a:rPr lang="en-US" sz="2100" dirty="0" err="1"/>
              <a:t>kepentingan</a:t>
            </a:r>
            <a:r>
              <a:rPr lang="en-US" sz="2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20248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E1627-DC33-4FAE-9388-B6CBBCE26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483079"/>
            <a:ext cx="10859219" cy="5693884"/>
          </a:xfrm>
        </p:spPr>
        <p:txBody>
          <a:bodyPr>
            <a:normAutofit fontScale="92500" lnSpcReduction="10000"/>
          </a:bodyPr>
          <a:lstStyle/>
          <a:p>
            <a:pPr marL="517525" indent="-517525">
              <a:buAutoNum type="arabicParenR" startAt="3"/>
            </a:pPr>
            <a:r>
              <a:rPr lang="en-US" sz="3300" dirty="0" err="1"/>
              <a:t>Ketersediaan</a:t>
            </a:r>
            <a:r>
              <a:rPr lang="en-US" sz="3300" dirty="0"/>
              <a:t> </a:t>
            </a:r>
            <a:r>
              <a:rPr lang="en-US" sz="3300" dirty="0" err="1"/>
              <a:t>bukti</a:t>
            </a:r>
            <a:r>
              <a:rPr lang="en-US" sz="3300" dirty="0"/>
              <a:t> yang sahih </a:t>
            </a:r>
            <a:r>
              <a:rPr lang="en-US" sz="3300" dirty="0" err="1"/>
              <a:t>terkait</a:t>
            </a:r>
            <a:r>
              <a:rPr lang="en-US" sz="3300" dirty="0"/>
              <a:t> </a:t>
            </a:r>
            <a:r>
              <a:rPr lang="en-US" sz="3300" dirty="0" err="1"/>
              <a:t>praktek</a:t>
            </a:r>
            <a:r>
              <a:rPr lang="en-US" sz="3300" dirty="0"/>
              <a:t> </a:t>
            </a:r>
            <a:r>
              <a:rPr lang="en-US" sz="3300" dirty="0" err="1"/>
              <a:t>baik</a:t>
            </a:r>
            <a:r>
              <a:rPr lang="en-US" sz="3300" dirty="0"/>
              <a:t> </a:t>
            </a:r>
            <a:r>
              <a:rPr lang="en-US" sz="3300" dirty="0" err="1"/>
              <a:t>pengembangan</a:t>
            </a:r>
            <a:r>
              <a:rPr lang="en-US" sz="3300" dirty="0"/>
              <a:t> </a:t>
            </a:r>
            <a:r>
              <a:rPr lang="en-US" sz="3300" dirty="0" err="1"/>
              <a:t>budaya</a:t>
            </a:r>
            <a:r>
              <a:rPr lang="en-US" sz="3300" dirty="0"/>
              <a:t> </a:t>
            </a:r>
            <a:r>
              <a:rPr lang="en-US" sz="3300" dirty="0" err="1"/>
              <a:t>mutu</a:t>
            </a:r>
            <a:r>
              <a:rPr lang="en-US" sz="3300" dirty="0"/>
              <a:t> di </a:t>
            </a:r>
            <a:r>
              <a:rPr lang="en-US" sz="3300" dirty="0" err="1"/>
              <a:t>perguruan</a:t>
            </a:r>
            <a:r>
              <a:rPr lang="en-US" sz="3300" dirty="0"/>
              <a:t> </a:t>
            </a:r>
            <a:r>
              <a:rPr lang="en-US" sz="3300" dirty="0" err="1"/>
              <a:t>tinggi</a:t>
            </a:r>
            <a:r>
              <a:rPr lang="en-US" sz="3300" dirty="0"/>
              <a:t>.  </a:t>
            </a:r>
          </a:p>
          <a:p>
            <a:pPr marL="517525" indent="-517525">
              <a:buAutoNum type="arabicParenR" startAt="3"/>
            </a:pPr>
            <a:r>
              <a:rPr lang="en-US" sz="3300" dirty="0" err="1"/>
              <a:t>Bukti</a:t>
            </a:r>
            <a:r>
              <a:rPr lang="en-US" sz="3300" dirty="0"/>
              <a:t> sahih </a:t>
            </a:r>
            <a:r>
              <a:rPr lang="en-US" sz="3300" dirty="0" err="1"/>
              <a:t>terkait</a:t>
            </a:r>
            <a:r>
              <a:rPr lang="en-US" sz="3300" dirty="0"/>
              <a:t> </a:t>
            </a:r>
            <a:r>
              <a:rPr lang="en-US" sz="3300" dirty="0" err="1"/>
              <a:t>hasil</a:t>
            </a:r>
            <a:r>
              <a:rPr lang="en-US" sz="3300" dirty="0"/>
              <a:t> </a:t>
            </a:r>
            <a:r>
              <a:rPr lang="en-US" sz="3300" dirty="0" err="1"/>
              <a:t>Sertifikasi</a:t>
            </a:r>
            <a:r>
              <a:rPr lang="en-US" sz="3300" dirty="0"/>
              <a:t>/</a:t>
            </a:r>
            <a:r>
              <a:rPr lang="en-US" sz="3300" dirty="0" err="1"/>
              <a:t>Akreditasi</a:t>
            </a:r>
            <a:r>
              <a:rPr lang="en-US" sz="3300" dirty="0"/>
              <a:t>/Audit </a:t>
            </a:r>
            <a:r>
              <a:rPr lang="en-US" sz="3300" dirty="0" err="1"/>
              <a:t>Eksternal</a:t>
            </a:r>
            <a:r>
              <a:rPr lang="en-US" sz="3300" dirty="0"/>
              <a:t>. </a:t>
            </a:r>
            <a:r>
              <a:rPr lang="en-US" sz="3300" dirty="0" err="1"/>
              <a:t>Bagian</a:t>
            </a:r>
            <a:r>
              <a:rPr lang="en-US" sz="3300" dirty="0"/>
              <a:t> </a:t>
            </a:r>
            <a:r>
              <a:rPr lang="en-US" sz="3300" dirty="0" err="1"/>
              <a:t>ini</a:t>
            </a:r>
            <a:r>
              <a:rPr lang="en-US" sz="3300" dirty="0"/>
              <a:t> </a:t>
            </a:r>
            <a:r>
              <a:rPr lang="en-US" sz="3300" dirty="0" err="1"/>
              <a:t>berisi</a:t>
            </a:r>
            <a:r>
              <a:rPr lang="en-US" sz="3300" dirty="0"/>
              <a:t> </a:t>
            </a:r>
            <a:r>
              <a:rPr lang="en-US" sz="3300" dirty="0" err="1"/>
              <a:t>hasil</a:t>
            </a:r>
            <a:r>
              <a:rPr lang="en-US" sz="3300" dirty="0"/>
              <a:t> </a:t>
            </a:r>
            <a:r>
              <a:rPr lang="en-US" sz="3300" dirty="0" err="1"/>
              <a:t>analisis</a:t>
            </a:r>
            <a:r>
              <a:rPr lang="en-US" sz="3300" dirty="0"/>
              <a:t> data: </a:t>
            </a:r>
          </a:p>
          <a:p>
            <a:pPr marL="1035050" indent="-517525">
              <a:buAutoNum type="alphaLcParenR"/>
            </a:pPr>
            <a:r>
              <a:rPr lang="en-US" sz="3300" dirty="0" err="1"/>
              <a:t>perolehan</a:t>
            </a:r>
            <a:r>
              <a:rPr lang="en-US" sz="3300" dirty="0"/>
              <a:t> </a:t>
            </a:r>
            <a:r>
              <a:rPr lang="en-US" sz="3300" dirty="0" err="1"/>
              <a:t>sertifikasi</a:t>
            </a:r>
            <a:r>
              <a:rPr lang="en-US" sz="3300" dirty="0"/>
              <a:t>/ </a:t>
            </a:r>
            <a:r>
              <a:rPr lang="en-US" sz="3300" dirty="0" err="1"/>
              <a:t>akreditasi</a:t>
            </a:r>
            <a:r>
              <a:rPr lang="en-US" sz="3300" dirty="0"/>
              <a:t> </a:t>
            </a:r>
            <a:r>
              <a:rPr lang="en-US" sz="3300" dirty="0" err="1"/>
              <a:t>eksternal</a:t>
            </a:r>
            <a:r>
              <a:rPr lang="en-US" sz="3300" dirty="0"/>
              <a:t> oleh </a:t>
            </a:r>
            <a:r>
              <a:rPr lang="en-US" sz="3300" dirty="0" err="1"/>
              <a:t>lembaga</a:t>
            </a:r>
            <a:r>
              <a:rPr lang="en-US" sz="3300" dirty="0"/>
              <a:t> </a:t>
            </a:r>
            <a:r>
              <a:rPr lang="en-US" sz="3300" dirty="0" err="1"/>
              <a:t>internasional</a:t>
            </a:r>
            <a:r>
              <a:rPr lang="en-US" sz="3300" dirty="0"/>
              <a:t> </a:t>
            </a:r>
            <a:r>
              <a:rPr lang="en-US" sz="3300" dirty="0" err="1"/>
              <a:t>atau</a:t>
            </a:r>
            <a:r>
              <a:rPr lang="en-US" sz="3300" dirty="0"/>
              <a:t> </a:t>
            </a:r>
            <a:r>
              <a:rPr lang="en-US" sz="3300" dirty="0" err="1"/>
              <a:t>nasional</a:t>
            </a:r>
            <a:r>
              <a:rPr lang="en-US" sz="3300" dirty="0"/>
              <a:t> </a:t>
            </a:r>
            <a:r>
              <a:rPr lang="en-US" sz="3300" dirty="0" err="1"/>
              <a:t>bereputasi</a:t>
            </a:r>
            <a:r>
              <a:rPr lang="en-US" sz="3300" dirty="0"/>
              <a:t>. (</a:t>
            </a:r>
            <a:r>
              <a:rPr lang="en-US" sz="3300" dirty="0" err="1"/>
              <a:t>Tabel</a:t>
            </a:r>
            <a:r>
              <a:rPr lang="en-US" sz="3300" dirty="0"/>
              <a:t> 1.a. LKPT). </a:t>
            </a:r>
          </a:p>
          <a:p>
            <a:pPr marL="1035050" indent="-517525">
              <a:buNone/>
            </a:pPr>
            <a:r>
              <a:rPr lang="en-US" sz="3300" dirty="0"/>
              <a:t>b) 	</a:t>
            </a:r>
            <a:r>
              <a:rPr lang="en-US" sz="3300" dirty="0" err="1"/>
              <a:t>perolehan</a:t>
            </a:r>
            <a:r>
              <a:rPr lang="en-US" sz="3300" dirty="0"/>
              <a:t> </a:t>
            </a:r>
            <a:r>
              <a:rPr lang="en-US" sz="3300" dirty="0" err="1"/>
              <a:t>akreditasi</a:t>
            </a:r>
            <a:r>
              <a:rPr lang="en-US" sz="3300" dirty="0"/>
              <a:t> program </a:t>
            </a:r>
            <a:r>
              <a:rPr lang="en-US" sz="3300" dirty="0" err="1"/>
              <a:t>studi</a:t>
            </a:r>
            <a:r>
              <a:rPr lang="en-US" sz="3300" dirty="0"/>
              <a:t> oleh </a:t>
            </a:r>
            <a:r>
              <a:rPr lang="en-US" sz="3300" dirty="0" err="1"/>
              <a:t>lembaga</a:t>
            </a:r>
            <a:r>
              <a:rPr lang="en-US" sz="3300" dirty="0"/>
              <a:t> </a:t>
            </a:r>
            <a:r>
              <a:rPr lang="en-US" sz="3300" dirty="0" err="1"/>
              <a:t>akreditasi</a:t>
            </a:r>
            <a:r>
              <a:rPr lang="en-US" sz="3300" dirty="0"/>
              <a:t> </a:t>
            </a:r>
            <a:r>
              <a:rPr lang="en-US" sz="3300" dirty="0" err="1"/>
              <a:t>internasional</a:t>
            </a:r>
            <a:r>
              <a:rPr lang="en-US" sz="3300" dirty="0"/>
              <a:t> </a:t>
            </a:r>
            <a:r>
              <a:rPr lang="en-US" sz="3300" dirty="0" err="1"/>
              <a:t>bereputasi</a:t>
            </a:r>
            <a:r>
              <a:rPr lang="en-US" sz="3300" dirty="0"/>
              <a:t>. (</a:t>
            </a:r>
            <a:r>
              <a:rPr lang="en-US" sz="3300" dirty="0" err="1"/>
              <a:t>Tabel</a:t>
            </a:r>
            <a:r>
              <a:rPr lang="en-US" sz="3300" dirty="0"/>
              <a:t> 1.a. LKPT). </a:t>
            </a:r>
          </a:p>
          <a:p>
            <a:pPr marL="1035050" indent="-517525">
              <a:buNone/>
            </a:pPr>
            <a:r>
              <a:rPr lang="en-US" sz="3300" dirty="0"/>
              <a:t>c) 	</a:t>
            </a:r>
            <a:r>
              <a:rPr lang="en-US" sz="3300" dirty="0" err="1"/>
              <a:t>Pelaksanaan</a:t>
            </a:r>
            <a:r>
              <a:rPr lang="en-US" sz="3300" dirty="0"/>
              <a:t> dan </a:t>
            </a:r>
            <a:r>
              <a:rPr lang="en-US" sz="3300" dirty="0" err="1"/>
              <a:t>hasil</a:t>
            </a:r>
            <a:r>
              <a:rPr lang="en-US" sz="3300" dirty="0"/>
              <a:t> audit </a:t>
            </a:r>
            <a:r>
              <a:rPr lang="en-US" sz="3300" dirty="0" err="1"/>
              <a:t>eksternal</a:t>
            </a:r>
            <a:r>
              <a:rPr lang="en-US" sz="3300" dirty="0"/>
              <a:t> </a:t>
            </a:r>
            <a:r>
              <a:rPr lang="en-US" sz="3300" dirty="0" err="1"/>
              <a:t>keuangan</a:t>
            </a:r>
            <a:r>
              <a:rPr lang="en-US" sz="3300" dirty="0"/>
              <a:t> di </a:t>
            </a:r>
            <a:r>
              <a:rPr lang="en-US" sz="3300" dirty="0" err="1"/>
              <a:t>perguruan</a:t>
            </a:r>
            <a:r>
              <a:rPr lang="en-US" sz="3300" dirty="0"/>
              <a:t> </a:t>
            </a:r>
            <a:r>
              <a:rPr lang="en-US" sz="3300" dirty="0" err="1"/>
              <a:t>tinggi</a:t>
            </a:r>
            <a:r>
              <a:rPr lang="en-US" sz="3300" dirty="0"/>
              <a:t>. (</a:t>
            </a:r>
            <a:r>
              <a:rPr lang="en-US" sz="3300" dirty="0" err="1"/>
              <a:t>Tabel</a:t>
            </a:r>
            <a:r>
              <a:rPr lang="en-US" sz="3300" dirty="0"/>
              <a:t> 1.a. LKPT). </a:t>
            </a:r>
          </a:p>
          <a:p>
            <a:pPr marL="1035050" indent="-517525">
              <a:buNone/>
            </a:pPr>
            <a:r>
              <a:rPr lang="en-US" sz="3300" dirty="0"/>
              <a:t>d) 	</a:t>
            </a:r>
            <a:r>
              <a:rPr lang="en-US" sz="3300" dirty="0" err="1"/>
              <a:t>Perolehan</a:t>
            </a:r>
            <a:r>
              <a:rPr lang="en-US" sz="3300" dirty="0"/>
              <a:t> status </a:t>
            </a:r>
            <a:r>
              <a:rPr lang="en-US" sz="3300" dirty="0" err="1"/>
              <a:t>terakreditasi</a:t>
            </a:r>
            <a:r>
              <a:rPr lang="en-US" sz="3300" dirty="0"/>
              <a:t> </a:t>
            </a:r>
            <a:r>
              <a:rPr lang="en-US" sz="3300" dirty="0" err="1"/>
              <a:t>seluruh</a:t>
            </a:r>
            <a:r>
              <a:rPr lang="en-US" sz="3300" dirty="0"/>
              <a:t> program </a:t>
            </a:r>
            <a:r>
              <a:rPr lang="en-US" sz="3300" dirty="0" err="1"/>
              <a:t>studi</a:t>
            </a:r>
            <a:r>
              <a:rPr lang="en-US" sz="3300" dirty="0"/>
              <a:t> oleh BANPT </a:t>
            </a:r>
            <a:r>
              <a:rPr lang="en-US" sz="3300" dirty="0" err="1"/>
              <a:t>atau</a:t>
            </a:r>
            <a:r>
              <a:rPr lang="en-US" sz="3300" dirty="0"/>
              <a:t> Lembaga </a:t>
            </a:r>
            <a:r>
              <a:rPr lang="en-US" sz="3300" dirty="0" err="1"/>
              <a:t>Akreditasi</a:t>
            </a:r>
            <a:r>
              <a:rPr lang="en-US" sz="3300" dirty="0"/>
              <a:t> </a:t>
            </a:r>
            <a:r>
              <a:rPr lang="en-US" sz="3300" dirty="0" err="1"/>
              <a:t>Mandiri</a:t>
            </a:r>
            <a:r>
              <a:rPr lang="en-US" sz="3300" dirty="0"/>
              <a:t> (LAM). (</a:t>
            </a:r>
            <a:r>
              <a:rPr lang="en-US" sz="3300" dirty="0" err="1"/>
              <a:t>Tabel</a:t>
            </a:r>
            <a:r>
              <a:rPr lang="en-US" sz="3300" dirty="0"/>
              <a:t> 1.b. LKPT). </a:t>
            </a:r>
          </a:p>
        </p:txBody>
      </p:sp>
    </p:spTree>
    <p:extLst>
      <p:ext uri="{BB962C8B-B14F-4D97-AF65-F5344CB8AC3E}">
        <p14:creationId xmlns:p14="http://schemas.microsoft.com/office/powerpoint/2010/main" val="31100836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97DABF-3791-4F61-9825-1C75754D5C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1653" y="393640"/>
            <a:ext cx="10422146" cy="61796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500" dirty="0"/>
              <a:t>e) </a:t>
            </a:r>
            <a:r>
              <a:rPr lang="en-US" sz="2500" dirty="0" err="1">
                <a:solidFill>
                  <a:srgbClr val="FF0000"/>
                </a:solidFill>
              </a:rPr>
              <a:t>Kerjasama</a:t>
            </a:r>
            <a:r>
              <a:rPr lang="en-US" sz="2500" dirty="0"/>
              <a:t> </a:t>
            </a:r>
          </a:p>
          <a:p>
            <a:pPr marL="862013" indent="-517525">
              <a:buAutoNum type="arabicParenR"/>
            </a:pPr>
            <a:r>
              <a:rPr lang="en-US" sz="2500" dirty="0" err="1"/>
              <a:t>Ketersediaan</a:t>
            </a:r>
            <a:r>
              <a:rPr lang="en-US" sz="2500" dirty="0"/>
              <a:t> </a:t>
            </a:r>
            <a:r>
              <a:rPr lang="en-US" sz="2500" dirty="0" err="1"/>
              <a:t>dokumen</a:t>
            </a:r>
            <a:r>
              <a:rPr lang="en-US" sz="2500" dirty="0"/>
              <a:t> formal </a:t>
            </a:r>
            <a:r>
              <a:rPr lang="en-US" sz="2500" dirty="0" err="1"/>
              <a:t>kebijakan</a:t>
            </a:r>
            <a:r>
              <a:rPr lang="en-US" sz="2500" dirty="0"/>
              <a:t> dan </a:t>
            </a:r>
            <a:r>
              <a:rPr lang="en-US" sz="2500" dirty="0" err="1"/>
              <a:t>prosedur</a:t>
            </a:r>
            <a:r>
              <a:rPr lang="en-US" sz="2500" dirty="0"/>
              <a:t> </a:t>
            </a:r>
            <a:r>
              <a:rPr lang="en-US" sz="2500" dirty="0" err="1"/>
              <a:t>pengembangan</a:t>
            </a:r>
            <a:r>
              <a:rPr lang="en-US" sz="2500" dirty="0"/>
              <a:t> </a:t>
            </a:r>
            <a:r>
              <a:rPr lang="en-US" sz="2500" dirty="0" err="1"/>
              <a:t>jejaring</a:t>
            </a:r>
            <a:r>
              <a:rPr lang="en-US" sz="2500" dirty="0"/>
              <a:t> dan </a:t>
            </a:r>
            <a:r>
              <a:rPr lang="en-US" sz="2500" dirty="0" err="1"/>
              <a:t>kemitraan</a:t>
            </a:r>
            <a:r>
              <a:rPr lang="en-US" sz="2500" dirty="0"/>
              <a:t> (</a:t>
            </a:r>
            <a:r>
              <a:rPr lang="en-US" sz="2500" dirty="0" err="1"/>
              <a:t>dalam</a:t>
            </a:r>
            <a:r>
              <a:rPr lang="en-US" sz="2500" dirty="0"/>
              <a:t> dan </a:t>
            </a:r>
            <a:r>
              <a:rPr lang="en-US" sz="2500" dirty="0" err="1"/>
              <a:t>luar</a:t>
            </a:r>
            <a:r>
              <a:rPr lang="en-US" sz="2500" dirty="0"/>
              <a:t> negeri), dan monitoring dan </a:t>
            </a:r>
            <a:r>
              <a:rPr lang="en-US" sz="2500" dirty="0" err="1"/>
              <a:t>evaluasi</a:t>
            </a:r>
            <a:r>
              <a:rPr lang="en-US" sz="2500" dirty="0"/>
              <a:t> </a:t>
            </a:r>
            <a:r>
              <a:rPr lang="en-US" sz="2500" dirty="0" err="1"/>
              <a:t>kepuasan</a:t>
            </a:r>
            <a:r>
              <a:rPr lang="en-US" sz="2500" dirty="0"/>
              <a:t> </a:t>
            </a:r>
            <a:r>
              <a:rPr lang="en-US" sz="2500" dirty="0" err="1"/>
              <a:t>mitra</a:t>
            </a:r>
            <a:r>
              <a:rPr lang="en-US" sz="2500" dirty="0"/>
              <a:t> </a:t>
            </a:r>
            <a:r>
              <a:rPr lang="en-US" sz="2500" dirty="0" err="1"/>
              <a:t>kerjasama</a:t>
            </a:r>
            <a:r>
              <a:rPr lang="en-US" sz="2500" dirty="0"/>
              <a:t>. </a:t>
            </a:r>
          </a:p>
          <a:p>
            <a:pPr marL="862013" indent="-517525">
              <a:buAutoNum type="arabicParenR"/>
            </a:pPr>
            <a:r>
              <a:rPr lang="en-US" sz="2500" dirty="0" err="1"/>
              <a:t>Ketersediaan</a:t>
            </a:r>
            <a:r>
              <a:rPr lang="en-US" sz="2500" dirty="0"/>
              <a:t> </a:t>
            </a:r>
            <a:r>
              <a:rPr lang="en-US" sz="2500" dirty="0" err="1"/>
              <a:t>dokumen</a:t>
            </a:r>
            <a:r>
              <a:rPr lang="en-US" sz="2500" dirty="0"/>
              <a:t> </a:t>
            </a:r>
            <a:r>
              <a:rPr lang="en-US" sz="2500" dirty="0" err="1"/>
              <a:t>perencanaan</a:t>
            </a:r>
            <a:r>
              <a:rPr lang="en-US" sz="2500" dirty="0"/>
              <a:t> </a:t>
            </a:r>
            <a:r>
              <a:rPr lang="en-US" sz="2500" dirty="0" err="1"/>
              <a:t>pengembangan</a:t>
            </a:r>
            <a:r>
              <a:rPr lang="en-US" sz="2500" dirty="0"/>
              <a:t> </a:t>
            </a:r>
            <a:r>
              <a:rPr lang="en-US" sz="2500" dirty="0" err="1"/>
              <a:t>jejaring</a:t>
            </a:r>
            <a:r>
              <a:rPr lang="en-US" sz="2500" dirty="0"/>
              <a:t> dan </a:t>
            </a:r>
            <a:r>
              <a:rPr lang="en-US" sz="2500" dirty="0" err="1"/>
              <a:t>kemitraan</a:t>
            </a:r>
            <a:r>
              <a:rPr lang="en-US" sz="2500" dirty="0"/>
              <a:t> yang </a:t>
            </a:r>
            <a:r>
              <a:rPr lang="en-US" sz="2500" dirty="0" err="1"/>
              <a:t>ditetapkan</a:t>
            </a:r>
            <a:r>
              <a:rPr lang="en-US" sz="2500" dirty="0"/>
              <a:t> </a:t>
            </a:r>
            <a:r>
              <a:rPr lang="en-US" sz="2500" dirty="0" err="1"/>
              <a:t>untuk</a:t>
            </a:r>
            <a:r>
              <a:rPr lang="en-US" sz="2500" dirty="0"/>
              <a:t> </a:t>
            </a:r>
            <a:r>
              <a:rPr lang="en-US" sz="2500" dirty="0" err="1"/>
              <a:t>mencapai</a:t>
            </a:r>
            <a:r>
              <a:rPr lang="en-US" sz="2500" dirty="0"/>
              <a:t> </a:t>
            </a:r>
            <a:r>
              <a:rPr lang="en-US" sz="2500" dirty="0" err="1"/>
              <a:t>visi</a:t>
            </a:r>
            <a:r>
              <a:rPr lang="en-US" sz="2500" dirty="0"/>
              <a:t>, </a:t>
            </a:r>
            <a:r>
              <a:rPr lang="en-US" sz="2500" dirty="0" err="1"/>
              <a:t>misi</a:t>
            </a:r>
            <a:r>
              <a:rPr lang="en-US" sz="2500" dirty="0"/>
              <a:t> dan </a:t>
            </a:r>
            <a:r>
              <a:rPr lang="en-US" sz="2500" dirty="0" err="1"/>
              <a:t>tujuan</a:t>
            </a:r>
            <a:r>
              <a:rPr lang="en-US" sz="2500" dirty="0"/>
              <a:t> </a:t>
            </a:r>
            <a:r>
              <a:rPr lang="en-US" sz="2500" dirty="0" err="1"/>
              <a:t>strategis</a:t>
            </a:r>
            <a:r>
              <a:rPr lang="en-US" sz="2500" dirty="0"/>
              <a:t> </a:t>
            </a:r>
            <a:r>
              <a:rPr lang="en-US" sz="2500" dirty="0" err="1"/>
              <a:t>institusi</a:t>
            </a:r>
            <a:r>
              <a:rPr lang="en-US" sz="2500" dirty="0"/>
              <a:t>.  </a:t>
            </a:r>
          </a:p>
          <a:p>
            <a:pPr marL="862013" indent="-517525">
              <a:buAutoNum type="arabicParenR"/>
            </a:pPr>
            <a:r>
              <a:rPr lang="en-US" sz="2500" dirty="0" err="1"/>
              <a:t>Ketersediaan</a:t>
            </a:r>
            <a:r>
              <a:rPr lang="en-US" sz="2500" dirty="0"/>
              <a:t> data </a:t>
            </a:r>
            <a:r>
              <a:rPr lang="en-US" sz="2500" dirty="0" err="1"/>
              <a:t>jumlah</a:t>
            </a:r>
            <a:r>
              <a:rPr lang="en-US" sz="2500" dirty="0"/>
              <a:t>, </a:t>
            </a:r>
            <a:r>
              <a:rPr lang="en-US" sz="2500" dirty="0" err="1"/>
              <a:t>lingkup</a:t>
            </a:r>
            <a:r>
              <a:rPr lang="en-US" sz="2500" dirty="0"/>
              <a:t>, </a:t>
            </a:r>
            <a:r>
              <a:rPr lang="en-US" sz="2500" dirty="0" err="1"/>
              <a:t>relevansi</a:t>
            </a:r>
            <a:r>
              <a:rPr lang="en-US" sz="2500" dirty="0"/>
              <a:t>, dan </a:t>
            </a:r>
            <a:r>
              <a:rPr lang="en-US" sz="2500" dirty="0" err="1"/>
              <a:t>kemanfaatan</a:t>
            </a:r>
            <a:r>
              <a:rPr lang="en-US" sz="2500" dirty="0"/>
              <a:t> </a:t>
            </a:r>
            <a:r>
              <a:rPr lang="en-US" sz="2500" dirty="0" err="1"/>
              <a:t>kerjasama</a:t>
            </a:r>
            <a:r>
              <a:rPr lang="en-US" sz="2500" dirty="0"/>
              <a:t>.</a:t>
            </a:r>
          </a:p>
          <a:p>
            <a:pPr marL="862013" indent="-517525">
              <a:buAutoNum type="arabicParenR"/>
            </a:pPr>
            <a:r>
              <a:rPr lang="en-US" sz="2500" dirty="0" err="1"/>
              <a:t>Ketersediaan</a:t>
            </a:r>
            <a:r>
              <a:rPr lang="en-US" sz="2500" dirty="0"/>
              <a:t> </a:t>
            </a:r>
            <a:r>
              <a:rPr lang="en-US" sz="2500" dirty="0" err="1"/>
              <a:t>bukti</a:t>
            </a:r>
            <a:r>
              <a:rPr lang="en-US" sz="2500" dirty="0"/>
              <a:t> monitoring dan </a:t>
            </a:r>
            <a:r>
              <a:rPr lang="en-US" sz="2500" dirty="0" err="1"/>
              <a:t>evaluasi</a:t>
            </a:r>
            <a:r>
              <a:rPr lang="en-US" sz="2500" dirty="0"/>
              <a:t> </a:t>
            </a:r>
            <a:r>
              <a:rPr lang="en-US" sz="2500" dirty="0" err="1"/>
              <a:t>pelaksanaan</a:t>
            </a:r>
            <a:r>
              <a:rPr lang="en-US" sz="2500" dirty="0"/>
              <a:t> program </a:t>
            </a:r>
            <a:r>
              <a:rPr lang="en-US" sz="2500" dirty="0" err="1"/>
              <a:t>kemitraan</a:t>
            </a:r>
            <a:r>
              <a:rPr lang="en-US" sz="2500" dirty="0"/>
              <a:t>, </a:t>
            </a:r>
            <a:r>
              <a:rPr lang="en-US" sz="2500" dirty="0" err="1"/>
              <a:t>tingkat</a:t>
            </a:r>
            <a:r>
              <a:rPr lang="en-US" sz="2500" dirty="0"/>
              <a:t> </a:t>
            </a:r>
            <a:r>
              <a:rPr lang="en-US" sz="2500" dirty="0" err="1"/>
              <a:t>kepuasan</a:t>
            </a:r>
            <a:r>
              <a:rPr lang="en-US" sz="2500" dirty="0"/>
              <a:t> </a:t>
            </a:r>
            <a:r>
              <a:rPr lang="en-US" sz="2500" dirty="0" err="1"/>
              <a:t>kepuasan</a:t>
            </a:r>
            <a:r>
              <a:rPr lang="en-US" sz="2500" dirty="0"/>
              <a:t> </a:t>
            </a:r>
            <a:r>
              <a:rPr lang="en-US" sz="2500" dirty="0" err="1"/>
              <a:t>mitra</a:t>
            </a:r>
            <a:r>
              <a:rPr lang="en-US" sz="2500" dirty="0"/>
              <a:t> </a:t>
            </a:r>
            <a:r>
              <a:rPr lang="en-US" sz="2500" dirty="0" err="1"/>
              <a:t>kerjasama</a:t>
            </a:r>
            <a:r>
              <a:rPr lang="en-US" sz="2500" dirty="0"/>
              <a:t> yang </a:t>
            </a:r>
            <a:r>
              <a:rPr lang="en-US" sz="2500" dirty="0" err="1"/>
              <a:t>diukur</a:t>
            </a:r>
            <a:r>
              <a:rPr lang="en-US" sz="2500" dirty="0"/>
              <a:t> </a:t>
            </a:r>
            <a:r>
              <a:rPr lang="en-US" sz="2500" dirty="0" err="1"/>
              <a:t>dengan</a:t>
            </a:r>
            <a:r>
              <a:rPr lang="en-US" sz="2500" dirty="0"/>
              <a:t> </a:t>
            </a:r>
            <a:r>
              <a:rPr lang="en-US" sz="2500" dirty="0" err="1"/>
              <a:t>instrumen</a:t>
            </a:r>
            <a:r>
              <a:rPr lang="en-US" sz="2500" dirty="0"/>
              <a:t> yang sahih, </a:t>
            </a:r>
            <a:r>
              <a:rPr lang="en-US" sz="2500" dirty="0" err="1"/>
              <a:t>serta</a:t>
            </a:r>
            <a:r>
              <a:rPr lang="en-US" sz="2500" dirty="0"/>
              <a:t> </a:t>
            </a:r>
            <a:r>
              <a:rPr lang="en-US" sz="2500" dirty="0" err="1"/>
              <a:t>upaya</a:t>
            </a:r>
            <a:r>
              <a:rPr lang="en-US" sz="2500" dirty="0"/>
              <a:t> </a:t>
            </a:r>
            <a:r>
              <a:rPr lang="en-US" sz="2500" dirty="0" err="1"/>
              <a:t>perbaikan</a:t>
            </a:r>
            <a:r>
              <a:rPr lang="en-US" sz="2500" dirty="0"/>
              <a:t> </a:t>
            </a:r>
            <a:r>
              <a:rPr lang="en-US" sz="2500" dirty="0" err="1"/>
              <a:t>mutu</a:t>
            </a:r>
            <a:r>
              <a:rPr lang="en-US" sz="2500" dirty="0"/>
              <a:t> </a:t>
            </a:r>
            <a:r>
              <a:rPr lang="en-US" sz="2500" dirty="0" err="1"/>
              <a:t>jejaring</a:t>
            </a:r>
            <a:r>
              <a:rPr lang="en-US" sz="2500" dirty="0"/>
              <a:t> dan </a:t>
            </a:r>
            <a:r>
              <a:rPr lang="en-US" sz="2500" dirty="0" err="1"/>
              <a:t>kemitraan</a:t>
            </a:r>
            <a:r>
              <a:rPr lang="en-US" sz="2500" dirty="0"/>
              <a:t> </a:t>
            </a:r>
            <a:r>
              <a:rPr lang="en-US" sz="2500" dirty="0" err="1"/>
              <a:t>untuk</a:t>
            </a:r>
            <a:r>
              <a:rPr lang="en-US" sz="2500" dirty="0"/>
              <a:t> </a:t>
            </a:r>
            <a:r>
              <a:rPr lang="en-US" sz="2500" dirty="0" err="1"/>
              <a:t>menjamin</a:t>
            </a:r>
            <a:r>
              <a:rPr lang="en-US" sz="2500" dirty="0"/>
              <a:t> </a:t>
            </a:r>
            <a:r>
              <a:rPr lang="en-US" sz="2500" dirty="0" err="1"/>
              <a:t>ketercapaian</a:t>
            </a:r>
            <a:r>
              <a:rPr lang="en-US" sz="2500" dirty="0"/>
              <a:t> </a:t>
            </a:r>
            <a:r>
              <a:rPr lang="en-US" sz="2500" dirty="0" err="1"/>
              <a:t>visi</a:t>
            </a:r>
            <a:r>
              <a:rPr lang="en-US" sz="2500" dirty="0"/>
              <a:t>, </a:t>
            </a:r>
            <a:r>
              <a:rPr lang="en-US" sz="2500" dirty="0" err="1"/>
              <a:t>misi</a:t>
            </a:r>
            <a:r>
              <a:rPr lang="en-US" sz="2500" dirty="0"/>
              <a:t> dan </a:t>
            </a:r>
            <a:r>
              <a:rPr lang="en-US" sz="2500" dirty="0" err="1"/>
              <a:t>tujuan</a:t>
            </a:r>
            <a:r>
              <a:rPr lang="en-US" sz="2500" dirty="0"/>
              <a:t> </a:t>
            </a:r>
            <a:r>
              <a:rPr lang="en-US" sz="2500" dirty="0" err="1"/>
              <a:t>strategis</a:t>
            </a:r>
            <a:r>
              <a:rPr lang="en-US" sz="2500" dirty="0"/>
              <a:t>.</a:t>
            </a:r>
          </a:p>
          <a:p>
            <a:pPr marL="862013" indent="-517525">
              <a:buAutoNum type="arabicParenR"/>
            </a:pPr>
            <a:r>
              <a:rPr lang="en-US" sz="2500" dirty="0" err="1"/>
              <a:t>Bukti</a:t>
            </a:r>
            <a:r>
              <a:rPr lang="en-US" sz="2500" dirty="0"/>
              <a:t> sahih </a:t>
            </a:r>
            <a:r>
              <a:rPr lang="en-US" sz="2500" dirty="0" err="1"/>
              <a:t>kerjasama</a:t>
            </a:r>
            <a:r>
              <a:rPr lang="en-US" sz="2500" dirty="0"/>
              <a:t> </a:t>
            </a:r>
            <a:r>
              <a:rPr lang="en-US" sz="2500" dirty="0" err="1"/>
              <a:t>tridharma</a:t>
            </a:r>
            <a:r>
              <a:rPr lang="en-US" sz="2500" dirty="0"/>
              <a:t> yang </a:t>
            </a:r>
            <a:r>
              <a:rPr lang="en-US" sz="2500" dirty="0" err="1"/>
              <a:t>dilengkapi</a:t>
            </a:r>
            <a:r>
              <a:rPr lang="en-US" sz="2500" dirty="0"/>
              <a:t> </a:t>
            </a:r>
            <a:r>
              <a:rPr lang="en-US" sz="2500" dirty="0" err="1"/>
              <a:t>dengan</a:t>
            </a:r>
            <a:r>
              <a:rPr lang="en-US" sz="2500" dirty="0"/>
              <a:t> </a:t>
            </a:r>
            <a:r>
              <a:rPr lang="en-US" sz="2500" dirty="0" err="1"/>
              <a:t>hasil</a:t>
            </a:r>
            <a:r>
              <a:rPr lang="en-US" sz="2500" dirty="0"/>
              <a:t> </a:t>
            </a:r>
            <a:r>
              <a:rPr lang="en-US" sz="2500" dirty="0" err="1"/>
              <a:t>analisis</a:t>
            </a:r>
            <a:r>
              <a:rPr lang="en-US" sz="2500" dirty="0"/>
              <a:t> data </a:t>
            </a:r>
            <a:r>
              <a:rPr lang="en-US" sz="2500" dirty="0" err="1"/>
              <a:t>terkait</a:t>
            </a:r>
            <a:r>
              <a:rPr lang="en-US" sz="2500" dirty="0"/>
              <a:t> </a:t>
            </a:r>
            <a:r>
              <a:rPr lang="en-US" sz="2500" dirty="0" err="1"/>
              <a:t>manfaat</a:t>
            </a:r>
            <a:r>
              <a:rPr lang="en-US" sz="2500" dirty="0"/>
              <a:t> </a:t>
            </a:r>
            <a:r>
              <a:rPr lang="en-US" sz="2500" dirty="0" err="1"/>
              <a:t>kerjasama</a:t>
            </a:r>
            <a:r>
              <a:rPr lang="en-US" sz="2500" dirty="0"/>
              <a:t> </a:t>
            </a:r>
            <a:r>
              <a:rPr lang="en-US" sz="2500" dirty="0" err="1"/>
              <a:t>bagi</a:t>
            </a:r>
            <a:r>
              <a:rPr lang="en-US" sz="2500" dirty="0"/>
              <a:t> </a:t>
            </a:r>
            <a:r>
              <a:rPr lang="en-US" sz="2500" dirty="0" err="1"/>
              <a:t>perguruan</a:t>
            </a:r>
            <a:r>
              <a:rPr lang="en-US" sz="2500" dirty="0"/>
              <a:t> </a:t>
            </a:r>
            <a:r>
              <a:rPr lang="en-US" sz="2500" dirty="0" err="1"/>
              <a:t>tinggi</a:t>
            </a:r>
            <a:r>
              <a:rPr lang="en-US" sz="2500" dirty="0"/>
              <a:t>. (</a:t>
            </a:r>
            <a:r>
              <a:rPr lang="en-US" sz="2500" dirty="0" err="1"/>
              <a:t>Tabel</a:t>
            </a:r>
            <a:r>
              <a:rPr lang="en-US" sz="2500" dirty="0"/>
              <a:t> 1.c. LKPT). </a:t>
            </a:r>
          </a:p>
        </p:txBody>
      </p:sp>
    </p:spTree>
    <p:extLst>
      <p:ext uri="{BB962C8B-B14F-4D97-AF65-F5344CB8AC3E}">
        <p14:creationId xmlns:p14="http://schemas.microsoft.com/office/powerpoint/2010/main" val="25327615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DC986-5B21-4F27-9385-11167CF011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608" y="428146"/>
            <a:ext cx="11110822" cy="6145182"/>
          </a:xfrm>
        </p:spPr>
        <p:txBody>
          <a:bodyPr>
            <a:noAutofit/>
          </a:bodyPr>
          <a:lstStyle/>
          <a:p>
            <a:pPr marL="344488" indent="-344488">
              <a:buNone/>
            </a:pPr>
            <a:r>
              <a:rPr lang="en-US" sz="2400" dirty="0"/>
              <a:t>5. </a:t>
            </a:r>
            <a:r>
              <a:rPr lang="en-US" sz="2400" dirty="0" err="1">
                <a:solidFill>
                  <a:srgbClr val="FF0000"/>
                </a:solidFill>
              </a:rPr>
              <a:t>Indikator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Kinerja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Tambahan</a:t>
            </a:r>
            <a:endParaRPr lang="en-US" sz="2400" dirty="0">
              <a:solidFill>
                <a:srgbClr val="FF0000"/>
              </a:solidFill>
            </a:endParaRPr>
          </a:p>
          <a:p>
            <a:pPr marL="344488" indent="0">
              <a:buNone/>
            </a:pP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tata </a:t>
            </a:r>
            <a:r>
              <a:rPr lang="en-US" sz="2400" dirty="0" err="1"/>
              <a:t>pamong</a:t>
            </a:r>
            <a:r>
              <a:rPr lang="en-US" sz="2400" dirty="0"/>
              <a:t>, tata </a:t>
            </a:r>
            <a:r>
              <a:rPr lang="en-US" sz="2400" dirty="0" err="1"/>
              <a:t>kelola</a:t>
            </a:r>
            <a:r>
              <a:rPr lang="en-US" sz="2400" dirty="0"/>
              <a:t> dan </a:t>
            </a:r>
            <a:r>
              <a:rPr lang="en-US" sz="2400" dirty="0" err="1"/>
              <a:t>kerjasama</a:t>
            </a:r>
            <a:r>
              <a:rPr lang="en-US" sz="2400" dirty="0"/>
              <a:t> lain </a:t>
            </a:r>
            <a:r>
              <a:rPr lang="en-US" sz="2400" dirty="0" err="1"/>
              <a:t>berdasarkan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yang </a:t>
            </a:r>
            <a:r>
              <a:rPr lang="en-US" sz="2400" dirty="0" err="1"/>
              <a:t>ditetapkan</a:t>
            </a:r>
            <a:r>
              <a:rPr lang="en-US" sz="2400" dirty="0"/>
              <a:t> oleh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. Data </a:t>
            </a: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yang sahih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diukur</a:t>
            </a:r>
            <a:r>
              <a:rPr lang="en-US" sz="2400" dirty="0"/>
              <a:t>, </a:t>
            </a:r>
            <a:r>
              <a:rPr lang="en-US" sz="2400" dirty="0" err="1"/>
              <a:t>dimonitor</a:t>
            </a:r>
            <a:r>
              <a:rPr lang="en-US" sz="2400" dirty="0"/>
              <a:t>, </a:t>
            </a:r>
            <a:r>
              <a:rPr lang="en-US" sz="2400" dirty="0" err="1"/>
              <a:t>dikaji</a:t>
            </a:r>
            <a:r>
              <a:rPr lang="en-US" sz="2400" dirty="0"/>
              <a:t>, dan </a:t>
            </a:r>
            <a:r>
              <a:rPr lang="en-US" sz="2400" dirty="0" err="1"/>
              <a:t>dianalisis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perbaikan</a:t>
            </a:r>
            <a:r>
              <a:rPr lang="en-US" sz="2400" dirty="0"/>
              <a:t> </a:t>
            </a:r>
            <a:r>
              <a:rPr lang="en-US" sz="2400" dirty="0" err="1"/>
              <a:t>berkelanjutan</a:t>
            </a:r>
            <a:endParaRPr lang="en-US" sz="2400" dirty="0"/>
          </a:p>
          <a:p>
            <a:pPr marL="344488" indent="-344488">
              <a:buNone/>
            </a:pPr>
            <a:r>
              <a:rPr lang="en-US" sz="2400" dirty="0"/>
              <a:t>6. </a:t>
            </a:r>
            <a:r>
              <a:rPr lang="en-US" sz="2400" dirty="0" err="1">
                <a:solidFill>
                  <a:srgbClr val="FF0000"/>
                </a:solidFill>
              </a:rPr>
              <a:t>Evaluasi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Capaian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Kinerja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344488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dan </a:t>
            </a:r>
            <a:r>
              <a:rPr lang="en-US" sz="2400" dirty="0" err="1"/>
              <a:t>analisis</a:t>
            </a:r>
            <a:r>
              <a:rPr lang="en-US" sz="2400" dirty="0"/>
              <a:t> </a:t>
            </a:r>
            <a:r>
              <a:rPr lang="en-US" sz="2400" dirty="0" err="1"/>
              <a:t>keberhasilan</a:t>
            </a:r>
            <a:r>
              <a:rPr lang="en-US" sz="2400" dirty="0"/>
              <a:t> dan/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ketidakberhasilan</a:t>
            </a:r>
            <a:r>
              <a:rPr lang="en-US" sz="2400" dirty="0"/>
              <a:t> </a:t>
            </a:r>
            <a:r>
              <a:rPr lang="en-US" sz="2400" dirty="0" err="1"/>
              <a:t>pencapaian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yang </a:t>
            </a:r>
            <a:r>
              <a:rPr lang="en-US" sz="2400" dirty="0" err="1"/>
              <a:t>telah</a:t>
            </a:r>
            <a:r>
              <a:rPr lang="en-US" sz="2400" dirty="0"/>
              <a:t> </a:t>
            </a:r>
            <a:r>
              <a:rPr lang="en-US" sz="2400" dirty="0" err="1"/>
              <a:t>ditetapkan</a:t>
            </a:r>
            <a:r>
              <a:rPr lang="en-US" sz="2400" dirty="0"/>
              <a:t>. </a:t>
            </a:r>
            <a:r>
              <a:rPr lang="en-US" sz="2400" dirty="0" err="1"/>
              <a:t>Capaian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diukur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metoda</a:t>
            </a:r>
            <a:r>
              <a:rPr lang="en-US" sz="2400" dirty="0"/>
              <a:t> yang </a:t>
            </a:r>
            <a:r>
              <a:rPr lang="en-US" sz="2400" dirty="0" err="1"/>
              <a:t>tepat</a:t>
            </a:r>
            <a:r>
              <a:rPr lang="en-US" sz="2400" dirty="0"/>
              <a:t>, dan </a:t>
            </a:r>
            <a:r>
              <a:rPr lang="en-US" sz="2400" dirty="0" err="1"/>
              <a:t>hasilnya</a:t>
            </a:r>
            <a:r>
              <a:rPr lang="en-US" sz="2400" dirty="0"/>
              <a:t> </a:t>
            </a:r>
            <a:r>
              <a:rPr lang="en-US" sz="2400" dirty="0" err="1"/>
              <a:t>dianalisis</a:t>
            </a:r>
            <a:r>
              <a:rPr lang="en-US" sz="2400" dirty="0"/>
              <a:t>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dievaluasi</a:t>
            </a:r>
            <a:r>
              <a:rPr lang="en-US" sz="2400" dirty="0"/>
              <a:t>. </a:t>
            </a:r>
            <a:r>
              <a:rPr lang="en-US" sz="2400" dirty="0" err="1"/>
              <a:t>Analisis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capaian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mencakup</a:t>
            </a:r>
            <a:r>
              <a:rPr lang="en-US" sz="2400" dirty="0"/>
              <a:t> </a:t>
            </a:r>
            <a:r>
              <a:rPr lang="en-US" sz="2400" dirty="0" err="1"/>
              <a:t>identifikasi</a:t>
            </a:r>
            <a:r>
              <a:rPr lang="en-US" sz="2400" dirty="0"/>
              <a:t> </a:t>
            </a:r>
            <a:r>
              <a:rPr lang="en-US" sz="2400" dirty="0" err="1"/>
              <a:t>akar</a:t>
            </a:r>
            <a:r>
              <a:rPr lang="en-US" sz="2400" dirty="0"/>
              <a:t> </a:t>
            </a:r>
            <a:r>
              <a:rPr lang="en-US" sz="2400" dirty="0" err="1"/>
              <a:t>masalah</a:t>
            </a:r>
            <a:r>
              <a:rPr lang="en-US" sz="2400" dirty="0"/>
              <a:t>, </a:t>
            </a:r>
            <a:r>
              <a:rPr lang="en-US" sz="2400" dirty="0" err="1"/>
              <a:t>faktor</a:t>
            </a:r>
            <a:r>
              <a:rPr lang="en-US" sz="2400" dirty="0"/>
              <a:t> </a:t>
            </a:r>
            <a:r>
              <a:rPr lang="en-US" sz="2400" dirty="0" err="1"/>
              <a:t>pendukung</a:t>
            </a:r>
            <a:r>
              <a:rPr lang="en-US" sz="2400" dirty="0"/>
              <a:t> </a:t>
            </a:r>
            <a:r>
              <a:rPr lang="en-US" sz="2400" dirty="0" err="1"/>
              <a:t>keberhasilan</a:t>
            </a:r>
            <a:r>
              <a:rPr lang="en-US" sz="2400" dirty="0"/>
              <a:t> dan </a:t>
            </a:r>
            <a:r>
              <a:rPr lang="en-US" sz="2400" dirty="0" err="1"/>
              <a:t>faktor</a:t>
            </a:r>
            <a:r>
              <a:rPr lang="en-US" sz="2400" dirty="0"/>
              <a:t> </a:t>
            </a:r>
            <a:r>
              <a:rPr lang="en-US" sz="2400" dirty="0" err="1"/>
              <a:t>penghambat</a:t>
            </a:r>
            <a:r>
              <a:rPr lang="en-US" sz="2400" dirty="0"/>
              <a:t> </a:t>
            </a:r>
            <a:r>
              <a:rPr lang="en-US" sz="2400" dirty="0" err="1"/>
              <a:t>ketercapaian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, dan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singkat</a:t>
            </a:r>
            <a:r>
              <a:rPr lang="en-US" sz="2400" dirty="0"/>
              <a:t> </a:t>
            </a:r>
            <a:r>
              <a:rPr lang="en-US" sz="2400" dirty="0" err="1"/>
              <a:t>tindak</a:t>
            </a:r>
            <a:r>
              <a:rPr lang="en-US" sz="2400" dirty="0"/>
              <a:t> </a:t>
            </a:r>
            <a:r>
              <a:rPr lang="en-US" sz="2400" dirty="0" err="1"/>
              <a:t>lanjut</a:t>
            </a:r>
            <a:r>
              <a:rPr lang="en-US" sz="2400" dirty="0"/>
              <a:t> yang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institusi</a:t>
            </a:r>
            <a:r>
              <a:rPr lang="en-US" sz="2400" dirty="0"/>
              <a:t>. </a:t>
            </a:r>
          </a:p>
          <a:p>
            <a:pPr marL="344488" indent="-344488">
              <a:buNone/>
            </a:pPr>
            <a:r>
              <a:rPr lang="en-US" sz="2400" dirty="0"/>
              <a:t>7. </a:t>
            </a:r>
            <a:r>
              <a:rPr lang="en-US" sz="2400" dirty="0" err="1">
                <a:solidFill>
                  <a:srgbClr val="FF0000"/>
                </a:solidFill>
              </a:rPr>
              <a:t>Penjaminan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Mutu</a:t>
            </a:r>
            <a:r>
              <a:rPr lang="en-US" sz="2400" dirty="0">
                <a:solidFill>
                  <a:srgbClr val="FF0000"/>
                </a:solidFill>
              </a:rPr>
              <a:t> Tata </a:t>
            </a:r>
            <a:r>
              <a:rPr lang="en-US" sz="2400" dirty="0" err="1">
                <a:solidFill>
                  <a:srgbClr val="FF0000"/>
                </a:solidFill>
              </a:rPr>
              <a:t>Pamong</a:t>
            </a:r>
            <a:r>
              <a:rPr lang="en-US" sz="2400" dirty="0">
                <a:solidFill>
                  <a:srgbClr val="FF0000"/>
                </a:solidFill>
              </a:rPr>
              <a:t>, Tata </a:t>
            </a:r>
            <a:r>
              <a:rPr lang="en-US" sz="2400" dirty="0" err="1">
                <a:solidFill>
                  <a:srgbClr val="FF0000"/>
                </a:solidFill>
              </a:rPr>
              <a:t>Kelola</a:t>
            </a:r>
            <a:r>
              <a:rPr lang="en-US" sz="2400" dirty="0">
                <a:solidFill>
                  <a:srgbClr val="FF0000"/>
                </a:solidFill>
              </a:rPr>
              <a:t> dan </a:t>
            </a:r>
            <a:r>
              <a:rPr lang="en-US" sz="2400" dirty="0" err="1">
                <a:solidFill>
                  <a:srgbClr val="FF0000"/>
                </a:solidFill>
              </a:rPr>
              <a:t>Kerjasama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344488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dan </a:t>
            </a:r>
            <a:r>
              <a:rPr lang="en-US" sz="2400" dirty="0" err="1"/>
              <a:t>bukti</a:t>
            </a:r>
            <a:r>
              <a:rPr lang="en-US" sz="2400" dirty="0"/>
              <a:t> yang sahih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penjaminan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tata </a:t>
            </a:r>
            <a:r>
              <a:rPr lang="en-US" sz="2400" dirty="0" err="1"/>
              <a:t>pamong</a:t>
            </a:r>
            <a:r>
              <a:rPr lang="en-US" sz="2400" dirty="0"/>
              <a:t>, tata </a:t>
            </a:r>
            <a:r>
              <a:rPr lang="en-US" sz="2400" dirty="0" err="1"/>
              <a:t>kelola</a:t>
            </a:r>
            <a:r>
              <a:rPr lang="en-US" sz="2400" dirty="0"/>
              <a:t> dan </a:t>
            </a:r>
            <a:r>
              <a:rPr lang="en-US" sz="2400" dirty="0" err="1"/>
              <a:t>kerjasama</a:t>
            </a:r>
            <a:r>
              <a:rPr lang="en-US" sz="2400" dirty="0"/>
              <a:t> yang </a:t>
            </a:r>
            <a:r>
              <a:rPr lang="en-US" sz="2400" dirty="0" err="1"/>
              <a:t>ditetapkan</a:t>
            </a:r>
            <a:r>
              <a:rPr lang="en-US" sz="2400" dirty="0"/>
              <a:t>, </a:t>
            </a:r>
            <a:r>
              <a:rPr lang="en-US" sz="2400" dirty="0" err="1"/>
              <a:t>dilaksanakan</a:t>
            </a:r>
            <a:r>
              <a:rPr lang="en-US" sz="2400" dirty="0"/>
              <a:t>, </a:t>
            </a:r>
            <a:r>
              <a:rPr lang="en-US" sz="2400" dirty="0" err="1"/>
              <a:t>hasilnya</a:t>
            </a:r>
            <a:r>
              <a:rPr lang="en-US" sz="2400" dirty="0"/>
              <a:t> </a:t>
            </a:r>
            <a:r>
              <a:rPr lang="en-US" sz="2400" dirty="0" err="1"/>
              <a:t>dievaluasi</a:t>
            </a:r>
            <a:r>
              <a:rPr lang="en-US" sz="2400" dirty="0"/>
              <a:t> dan </a:t>
            </a:r>
            <a:r>
              <a:rPr lang="en-US" sz="2400" dirty="0" err="1"/>
              <a:t>dikendalikan</a:t>
            </a:r>
            <a:r>
              <a:rPr lang="en-US" sz="2400" dirty="0"/>
              <a:t>,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upaya</a:t>
            </a:r>
            <a:r>
              <a:rPr lang="en-US" sz="2400" dirty="0"/>
              <a:t> </a:t>
            </a:r>
            <a:r>
              <a:rPr lang="en-US" sz="2400" dirty="0" err="1"/>
              <a:t>peningkatan</a:t>
            </a:r>
            <a:r>
              <a:rPr lang="en-US" sz="2400" dirty="0"/>
              <a:t> </a:t>
            </a:r>
            <a:r>
              <a:rPr lang="en-US" sz="2400" dirty="0" err="1"/>
              <a:t>sesuai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siklus</a:t>
            </a:r>
            <a:r>
              <a:rPr lang="en-US" sz="2400" dirty="0"/>
              <a:t> PPEPP. </a:t>
            </a:r>
          </a:p>
        </p:txBody>
      </p:sp>
    </p:spTree>
    <p:extLst>
      <p:ext uri="{BB962C8B-B14F-4D97-AF65-F5344CB8AC3E}">
        <p14:creationId xmlns:p14="http://schemas.microsoft.com/office/powerpoint/2010/main" val="29622222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788E5-FA07-43B8-8724-670015EE9E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860" y="617926"/>
            <a:ext cx="11041812" cy="56621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500" dirty="0"/>
              <a:t>8. </a:t>
            </a:r>
            <a:r>
              <a:rPr lang="en-US" sz="2500" dirty="0" err="1">
                <a:solidFill>
                  <a:srgbClr val="FF0000"/>
                </a:solidFill>
              </a:rPr>
              <a:t>Kepuasan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Pengguna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</a:p>
          <a:p>
            <a:pPr marL="293688" indent="0">
              <a:buNone/>
            </a:pPr>
            <a:r>
              <a:rPr lang="en-US" sz="2500" dirty="0" err="1"/>
              <a:t>Pengukuran</a:t>
            </a:r>
            <a:r>
              <a:rPr lang="en-US" sz="2500" dirty="0"/>
              <a:t> </a:t>
            </a:r>
            <a:r>
              <a:rPr lang="en-US" sz="2500" dirty="0" err="1"/>
              <a:t>kepuasan</a:t>
            </a:r>
            <a:r>
              <a:rPr lang="en-US" sz="2500" dirty="0"/>
              <a:t> </a:t>
            </a:r>
            <a:r>
              <a:rPr lang="en-US" sz="2500" dirty="0" err="1"/>
              <a:t>layanan</a:t>
            </a:r>
            <a:r>
              <a:rPr lang="en-US" sz="2500" dirty="0"/>
              <a:t> </a:t>
            </a:r>
            <a:r>
              <a:rPr lang="en-US" sz="2500" dirty="0" err="1"/>
              <a:t>manajemen</a:t>
            </a:r>
            <a:r>
              <a:rPr lang="en-US" sz="2500" dirty="0"/>
              <a:t> </a:t>
            </a:r>
            <a:r>
              <a:rPr lang="en-US" sz="2500" dirty="0" err="1"/>
              <a:t>terhadap</a:t>
            </a:r>
            <a:r>
              <a:rPr lang="en-US" sz="2500" dirty="0"/>
              <a:t> para </a:t>
            </a:r>
            <a:r>
              <a:rPr lang="en-US" sz="2500" dirty="0" err="1"/>
              <a:t>pemangku</a:t>
            </a:r>
            <a:r>
              <a:rPr lang="en-US" sz="2500" dirty="0"/>
              <a:t> </a:t>
            </a:r>
            <a:r>
              <a:rPr lang="en-US" sz="2500" dirty="0" err="1"/>
              <a:t>kepentingan</a:t>
            </a:r>
            <a:r>
              <a:rPr lang="en-US" sz="2500" dirty="0"/>
              <a:t>: </a:t>
            </a:r>
            <a:r>
              <a:rPr lang="en-US" sz="2500" dirty="0" err="1"/>
              <a:t>mahasiswa</a:t>
            </a:r>
            <a:r>
              <a:rPr lang="en-US" sz="2500" dirty="0"/>
              <a:t>, </a:t>
            </a:r>
            <a:r>
              <a:rPr lang="en-US" sz="2500" dirty="0" err="1"/>
              <a:t>dosen</a:t>
            </a:r>
            <a:r>
              <a:rPr lang="en-US" sz="2500" dirty="0"/>
              <a:t>, </a:t>
            </a:r>
            <a:r>
              <a:rPr lang="en-US" sz="2500" dirty="0" err="1"/>
              <a:t>tenaga</a:t>
            </a:r>
            <a:r>
              <a:rPr lang="en-US" sz="2500" dirty="0"/>
              <a:t> </a:t>
            </a:r>
            <a:r>
              <a:rPr lang="en-US" sz="2500" dirty="0" err="1"/>
              <a:t>kependidikan</a:t>
            </a:r>
            <a:r>
              <a:rPr lang="en-US" sz="2500" dirty="0"/>
              <a:t>, </a:t>
            </a:r>
            <a:r>
              <a:rPr lang="en-US" sz="2500" dirty="0" err="1"/>
              <a:t>lulusan</a:t>
            </a:r>
            <a:r>
              <a:rPr lang="en-US" sz="2500" dirty="0"/>
              <a:t>, </a:t>
            </a:r>
            <a:r>
              <a:rPr lang="en-US" sz="2500" dirty="0" err="1"/>
              <a:t>pengguna</a:t>
            </a:r>
            <a:r>
              <a:rPr lang="en-US" sz="2500" dirty="0"/>
              <a:t> dan </a:t>
            </a:r>
            <a:r>
              <a:rPr lang="en-US" sz="2500" dirty="0" err="1"/>
              <a:t>mitra</a:t>
            </a:r>
            <a:r>
              <a:rPr lang="en-US" sz="2500" dirty="0"/>
              <a:t> yang </a:t>
            </a:r>
            <a:r>
              <a:rPr lang="en-US" sz="2500" dirty="0" err="1"/>
              <a:t>memenuhi</a:t>
            </a:r>
            <a:r>
              <a:rPr lang="en-US" sz="2500" dirty="0"/>
              <a:t> </a:t>
            </a:r>
            <a:r>
              <a:rPr lang="en-US" sz="2500" dirty="0" err="1"/>
              <a:t>aspek-aspek</a:t>
            </a:r>
            <a:r>
              <a:rPr lang="en-US" sz="2500" dirty="0"/>
              <a:t> </a:t>
            </a:r>
            <a:r>
              <a:rPr lang="en-US" sz="2500" dirty="0" err="1"/>
              <a:t>berikut</a:t>
            </a:r>
            <a:r>
              <a:rPr lang="en-US" sz="2500" dirty="0"/>
              <a:t>: </a:t>
            </a:r>
          </a:p>
          <a:p>
            <a:pPr marL="750888" indent="-457200">
              <a:buAutoNum type="arabicParenR"/>
            </a:pPr>
            <a:r>
              <a:rPr lang="en-US" sz="2500" dirty="0" err="1"/>
              <a:t>menggunakan</a:t>
            </a:r>
            <a:r>
              <a:rPr lang="en-US" sz="2500" dirty="0"/>
              <a:t> </a:t>
            </a:r>
            <a:r>
              <a:rPr lang="en-US" sz="2500" dirty="0" err="1"/>
              <a:t>instrumen</a:t>
            </a:r>
            <a:r>
              <a:rPr lang="en-US" sz="2500" dirty="0"/>
              <a:t> </a:t>
            </a:r>
            <a:r>
              <a:rPr lang="en-US" sz="2500" dirty="0" err="1"/>
              <a:t>kepuasan</a:t>
            </a:r>
            <a:r>
              <a:rPr lang="en-US" sz="2500" dirty="0"/>
              <a:t> yang sahih, </a:t>
            </a:r>
            <a:r>
              <a:rPr lang="en-US" sz="2500" dirty="0" err="1"/>
              <a:t>andal</a:t>
            </a:r>
            <a:r>
              <a:rPr lang="en-US" sz="2500" dirty="0"/>
              <a:t>, </a:t>
            </a:r>
            <a:r>
              <a:rPr lang="en-US" sz="2500" dirty="0" err="1"/>
              <a:t>mudah</a:t>
            </a:r>
            <a:r>
              <a:rPr lang="en-US" sz="2500" dirty="0"/>
              <a:t> </a:t>
            </a:r>
            <a:r>
              <a:rPr lang="en-US" sz="2500" dirty="0" err="1"/>
              <a:t>digunakan</a:t>
            </a:r>
            <a:r>
              <a:rPr lang="en-US" sz="2500" dirty="0"/>
              <a:t>, </a:t>
            </a:r>
          </a:p>
          <a:p>
            <a:pPr marL="750888" indent="-457200">
              <a:buAutoNum type="arabicParenR"/>
            </a:pPr>
            <a:r>
              <a:rPr lang="en-US" sz="2500" dirty="0" err="1"/>
              <a:t>dilaksanakan</a:t>
            </a:r>
            <a:r>
              <a:rPr lang="en-US" sz="2500" dirty="0"/>
              <a:t> </a:t>
            </a:r>
            <a:r>
              <a:rPr lang="en-US" sz="2500" dirty="0" err="1"/>
              <a:t>secara</a:t>
            </a:r>
            <a:r>
              <a:rPr lang="en-US" sz="2500" dirty="0"/>
              <a:t> </a:t>
            </a:r>
            <a:r>
              <a:rPr lang="en-US" sz="2500" dirty="0" err="1"/>
              <a:t>berkala</a:t>
            </a:r>
            <a:r>
              <a:rPr lang="en-US" sz="2500" dirty="0"/>
              <a:t>, </a:t>
            </a:r>
            <a:r>
              <a:rPr lang="en-US" sz="2500" dirty="0" err="1"/>
              <a:t>serta</a:t>
            </a:r>
            <a:r>
              <a:rPr lang="en-US" sz="2500" dirty="0"/>
              <a:t> </a:t>
            </a:r>
            <a:r>
              <a:rPr lang="en-US" sz="2500" dirty="0" err="1"/>
              <a:t>datanya</a:t>
            </a:r>
            <a:r>
              <a:rPr lang="en-US" sz="2500" dirty="0"/>
              <a:t> </a:t>
            </a:r>
            <a:r>
              <a:rPr lang="en-US" sz="2500" dirty="0" err="1"/>
              <a:t>terekam</a:t>
            </a:r>
            <a:r>
              <a:rPr lang="en-US" sz="2500" dirty="0"/>
              <a:t> </a:t>
            </a:r>
            <a:r>
              <a:rPr lang="en-US" sz="2500" dirty="0" err="1"/>
              <a:t>secara</a:t>
            </a:r>
            <a:r>
              <a:rPr lang="en-US" sz="2500" dirty="0"/>
              <a:t> </a:t>
            </a:r>
            <a:r>
              <a:rPr lang="en-US" sz="2500" dirty="0" err="1"/>
              <a:t>komprehensif</a:t>
            </a:r>
            <a:r>
              <a:rPr lang="en-US" sz="2500" dirty="0"/>
              <a:t>,  </a:t>
            </a:r>
          </a:p>
          <a:p>
            <a:pPr marL="750888" indent="-457200">
              <a:buAutoNum type="arabicParenR"/>
            </a:pPr>
            <a:r>
              <a:rPr lang="en-US" sz="2500" dirty="0" err="1"/>
              <a:t>dianalisis</a:t>
            </a:r>
            <a:r>
              <a:rPr lang="en-US" sz="2500" dirty="0"/>
              <a:t> </a:t>
            </a:r>
            <a:r>
              <a:rPr lang="en-US" sz="2500" dirty="0" err="1"/>
              <a:t>dengan</a:t>
            </a:r>
            <a:r>
              <a:rPr lang="en-US" sz="2500" dirty="0"/>
              <a:t> </a:t>
            </a:r>
            <a:r>
              <a:rPr lang="en-US" sz="2500" dirty="0" err="1"/>
              <a:t>metode</a:t>
            </a:r>
            <a:r>
              <a:rPr lang="en-US" sz="2500" dirty="0"/>
              <a:t> yang </a:t>
            </a:r>
            <a:r>
              <a:rPr lang="en-US" sz="2500" dirty="0" err="1"/>
              <a:t>tepat</a:t>
            </a:r>
            <a:r>
              <a:rPr lang="en-US" sz="2500" dirty="0"/>
              <a:t> </a:t>
            </a:r>
            <a:r>
              <a:rPr lang="en-US" sz="2500" dirty="0" err="1"/>
              <a:t>serta</a:t>
            </a:r>
            <a:r>
              <a:rPr lang="en-US" sz="2500" dirty="0"/>
              <a:t> </a:t>
            </a:r>
            <a:r>
              <a:rPr lang="en-US" sz="2500" dirty="0" err="1"/>
              <a:t>bermanfaat</a:t>
            </a:r>
            <a:r>
              <a:rPr lang="en-US" sz="2500" dirty="0"/>
              <a:t> </a:t>
            </a:r>
            <a:r>
              <a:rPr lang="en-US" sz="2500" dirty="0" err="1"/>
              <a:t>untuk</a:t>
            </a:r>
            <a:r>
              <a:rPr lang="en-US" sz="2500" dirty="0"/>
              <a:t> </a:t>
            </a:r>
            <a:r>
              <a:rPr lang="en-US" sz="2500" dirty="0" err="1"/>
              <a:t>pengambilan</a:t>
            </a:r>
            <a:r>
              <a:rPr lang="en-US" sz="2500" dirty="0"/>
              <a:t> </a:t>
            </a:r>
            <a:r>
              <a:rPr lang="en-US" sz="2500" dirty="0" err="1"/>
              <a:t>keputusan</a:t>
            </a:r>
            <a:r>
              <a:rPr lang="en-US" sz="2500" dirty="0"/>
              <a:t>, dan </a:t>
            </a:r>
          </a:p>
          <a:p>
            <a:pPr marL="750888" indent="-457200">
              <a:buAutoNum type="arabicParenR"/>
            </a:pPr>
            <a:r>
              <a:rPr lang="en-US" sz="2500" dirty="0" err="1"/>
              <a:t>tingkat</a:t>
            </a:r>
            <a:r>
              <a:rPr lang="en-US" sz="2500" dirty="0"/>
              <a:t> </a:t>
            </a:r>
            <a:r>
              <a:rPr lang="en-US" sz="2500" dirty="0" err="1"/>
              <a:t>kepuasan</a:t>
            </a:r>
            <a:r>
              <a:rPr lang="en-US" sz="2500" dirty="0"/>
              <a:t> dan </a:t>
            </a:r>
            <a:r>
              <a:rPr lang="en-US" sz="2500" dirty="0" err="1"/>
              <a:t>umpan</a:t>
            </a:r>
            <a:r>
              <a:rPr lang="en-US" sz="2500" dirty="0"/>
              <a:t> </a:t>
            </a:r>
            <a:r>
              <a:rPr lang="en-US" sz="2500" dirty="0" err="1"/>
              <a:t>balik</a:t>
            </a:r>
            <a:r>
              <a:rPr lang="en-US" sz="2500" dirty="0"/>
              <a:t> </a:t>
            </a:r>
            <a:r>
              <a:rPr lang="en-US" sz="2500" dirty="0" err="1"/>
              <a:t>ditindaklanjuti</a:t>
            </a:r>
            <a:r>
              <a:rPr lang="en-US" sz="2500" dirty="0"/>
              <a:t> </a:t>
            </a:r>
            <a:r>
              <a:rPr lang="en-US" sz="2500" dirty="0" err="1"/>
              <a:t>untuk</a:t>
            </a:r>
            <a:r>
              <a:rPr lang="en-US" sz="2500" dirty="0"/>
              <a:t> </a:t>
            </a:r>
            <a:r>
              <a:rPr lang="en-US" sz="2500" dirty="0" err="1"/>
              <a:t>perbaikan</a:t>
            </a:r>
            <a:r>
              <a:rPr lang="en-US" sz="2500" dirty="0"/>
              <a:t> dan </a:t>
            </a:r>
            <a:r>
              <a:rPr lang="en-US" sz="2500" dirty="0" err="1"/>
              <a:t>peningkatan</a:t>
            </a:r>
            <a:r>
              <a:rPr lang="en-US" sz="2500" dirty="0"/>
              <a:t> </a:t>
            </a:r>
            <a:r>
              <a:rPr lang="en-US" sz="2500" dirty="0" err="1"/>
              <a:t>mutu</a:t>
            </a:r>
            <a:r>
              <a:rPr lang="en-US" sz="2500" dirty="0"/>
              <a:t> </a:t>
            </a:r>
            <a:r>
              <a:rPr lang="en-US" sz="2500" dirty="0" err="1"/>
              <a:t>luaran</a:t>
            </a:r>
            <a:r>
              <a:rPr lang="en-US" sz="2500" dirty="0"/>
              <a:t> </a:t>
            </a:r>
            <a:r>
              <a:rPr lang="en-US" sz="2500" dirty="0" err="1"/>
              <a:t>secara</a:t>
            </a:r>
            <a:r>
              <a:rPr lang="en-US" sz="2500" dirty="0"/>
              <a:t> </a:t>
            </a:r>
            <a:r>
              <a:rPr lang="en-US" sz="2500" dirty="0" err="1"/>
              <a:t>berkala</a:t>
            </a:r>
            <a:r>
              <a:rPr lang="en-US" sz="2500" dirty="0"/>
              <a:t> dan </a:t>
            </a:r>
            <a:r>
              <a:rPr lang="en-US" sz="2500" dirty="0" err="1"/>
              <a:t>tersistem</a:t>
            </a:r>
            <a:r>
              <a:rPr lang="en-US" sz="2500" dirty="0"/>
              <a:t>. </a:t>
            </a:r>
          </a:p>
          <a:p>
            <a:pPr marL="750888" indent="-457200">
              <a:buAutoNum type="arabicParenR"/>
            </a:pPr>
            <a:r>
              <a:rPr lang="en-US" sz="2500" dirty="0"/>
              <a:t>review </a:t>
            </a:r>
            <a:r>
              <a:rPr lang="en-US" sz="2500" dirty="0" err="1"/>
              <a:t>terhadap</a:t>
            </a:r>
            <a:r>
              <a:rPr lang="en-US" sz="2500" dirty="0"/>
              <a:t> </a:t>
            </a:r>
            <a:r>
              <a:rPr lang="en-US" sz="2500" dirty="0" err="1"/>
              <a:t>pelaksanaan</a:t>
            </a:r>
            <a:r>
              <a:rPr lang="en-US" sz="2500" dirty="0"/>
              <a:t> </a:t>
            </a:r>
            <a:r>
              <a:rPr lang="en-US" sz="2500" dirty="0" err="1"/>
              <a:t>pengukuran</a:t>
            </a:r>
            <a:r>
              <a:rPr lang="en-US" sz="2500" dirty="0"/>
              <a:t> </a:t>
            </a:r>
            <a:r>
              <a:rPr lang="en-US" sz="2500" dirty="0" err="1"/>
              <a:t>kepuasan</a:t>
            </a:r>
            <a:r>
              <a:rPr lang="en-US" sz="2500" dirty="0"/>
              <a:t> para </a:t>
            </a:r>
            <a:r>
              <a:rPr lang="en-US" sz="2500" dirty="0" err="1"/>
              <a:t>pemangku</a:t>
            </a:r>
            <a:r>
              <a:rPr lang="en-US" sz="2500" dirty="0"/>
              <a:t> </a:t>
            </a:r>
            <a:r>
              <a:rPr lang="en-US" sz="2500" dirty="0" err="1"/>
              <a:t>kepentingan</a:t>
            </a:r>
            <a:r>
              <a:rPr lang="en-US" sz="2500" dirty="0"/>
              <a:t>. </a:t>
            </a:r>
          </a:p>
          <a:p>
            <a:pPr marL="750888" indent="-457200">
              <a:buAutoNum type="arabicParenR"/>
            </a:pPr>
            <a:r>
              <a:rPr lang="en-US" sz="2500" dirty="0" err="1"/>
              <a:t>hasilnya</a:t>
            </a:r>
            <a:r>
              <a:rPr lang="en-US" sz="2500" dirty="0"/>
              <a:t> </a:t>
            </a:r>
            <a:r>
              <a:rPr lang="en-US" sz="2500" dirty="0" err="1"/>
              <a:t>dipublikasikan</a:t>
            </a:r>
            <a:r>
              <a:rPr lang="en-US" sz="2500" dirty="0"/>
              <a:t> dan </a:t>
            </a:r>
            <a:r>
              <a:rPr lang="en-US" sz="2500" dirty="0" err="1"/>
              <a:t>mudah</a:t>
            </a:r>
            <a:r>
              <a:rPr lang="en-US" sz="2500" dirty="0"/>
              <a:t> </a:t>
            </a:r>
            <a:r>
              <a:rPr lang="en-US" sz="2500" dirty="0" err="1"/>
              <a:t>diakses</a:t>
            </a:r>
            <a:r>
              <a:rPr lang="en-US" sz="2500" dirty="0"/>
              <a:t> oleh para </a:t>
            </a:r>
            <a:r>
              <a:rPr lang="en-US" sz="2500" dirty="0" err="1"/>
              <a:t>pemangku</a:t>
            </a:r>
            <a:r>
              <a:rPr lang="en-US" sz="2500" dirty="0"/>
              <a:t> </a:t>
            </a:r>
            <a:r>
              <a:rPr lang="en-US" sz="2500" dirty="0" err="1"/>
              <a:t>kepentingan</a:t>
            </a:r>
            <a:r>
              <a:rPr lang="en-US" sz="2500" dirty="0"/>
              <a:t>. </a:t>
            </a:r>
          </a:p>
          <a:p>
            <a:pPr marL="293688" indent="-293688">
              <a:buNone/>
            </a:pPr>
            <a:r>
              <a:rPr lang="en-US" sz="25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3915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AF948-6AB5-4591-BAFC-A80A9CFBD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362" y="598516"/>
            <a:ext cx="10969336" cy="59186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65138" indent="-465138">
              <a:buNone/>
            </a:pPr>
            <a:r>
              <a:rPr lang="en-US" sz="3300" dirty="0"/>
              <a:t>4. </a:t>
            </a:r>
            <a:r>
              <a:rPr lang="en-US" sz="3300" dirty="0" err="1"/>
              <a:t>Usahakan</a:t>
            </a:r>
            <a:r>
              <a:rPr lang="en-US" sz="3300" dirty="0"/>
              <a:t> </a:t>
            </a:r>
            <a:r>
              <a:rPr lang="en-US" sz="3300" dirty="0" err="1"/>
              <a:t>jawaban</a:t>
            </a:r>
            <a:r>
              <a:rPr lang="en-US" sz="3300" dirty="0"/>
              <a:t> </a:t>
            </a:r>
            <a:r>
              <a:rPr lang="en-US" sz="3300" dirty="0" err="1"/>
              <a:t>setiap</a:t>
            </a:r>
            <a:r>
              <a:rPr lang="en-US" sz="3300" dirty="0"/>
              <a:t> </a:t>
            </a:r>
            <a:r>
              <a:rPr lang="en-US" sz="3300" dirty="0" err="1"/>
              <a:t>standar</a:t>
            </a:r>
            <a:r>
              <a:rPr lang="en-US" sz="3300" dirty="0"/>
              <a:t>, </a:t>
            </a:r>
            <a:r>
              <a:rPr lang="en-US" sz="3300" dirty="0" err="1"/>
              <a:t>melebihi</a:t>
            </a:r>
            <a:r>
              <a:rPr lang="en-US" sz="3300" dirty="0"/>
              <a:t> yang </a:t>
            </a:r>
            <a:r>
              <a:rPr lang="en-US" sz="3300" dirty="0" err="1"/>
              <a:t>ditetapkan</a:t>
            </a:r>
            <a:r>
              <a:rPr lang="en-US" sz="3300" dirty="0"/>
              <a:t> </a:t>
            </a:r>
            <a:r>
              <a:rPr lang="en-US" sz="3300" dirty="0" err="1"/>
              <a:t>untuk</a:t>
            </a:r>
            <a:r>
              <a:rPr lang="en-US" sz="3300" dirty="0"/>
              <a:t> </a:t>
            </a:r>
            <a:r>
              <a:rPr lang="en-US" sz="3300" dirty="0" err="1"/>
              <a:t>nasional</a:t>
            </a:r>
            <a:r>
              <a:rPr lang="en-US" sz="3300" dirty="0"/>
              <a:t>; </a:t>
            </a:r>
            <a:r>
              <a:rPr lang="en-US" sz="3300" dirty="0" err="1"/>
              <a:t>karena</a:t>
            </a:r>
            <a:r>
              <a:rPr lang="en-US" sz="3300" dirty="0"/>
              <a:t> </a:t>
            </a:r>
            <a:r>
              <a:rPr lang="en-US" sz="3300" dirty="0" err="1"/>
              <a:t>standar</a:t>
            </a:r>
            <a:r>
              <a:rPr lang="en-US" sz="3300" dirty="0"/>
              <a:t> </a:t>
            </a:r>
            <a:r>
              <a:rPr lang="en-US" sz="3300" dirty="0" err="1"/>
              <a:t>nasional</a:t>
            </a:r>
            <a:r>
              <a:rPr lang="en-US" sz="3300" dirty="0"/>
              <a:t> </a:t>
            </a:r>
            <a:r>
              <a:rPr lang="en-US" sz="3300" dirty="0" err="1"/>
              <a:t>hanya</a:t>
            </a:r>
            <a:r>
              <a:rPr lang="en-US" sz="3300" dirty="0"/>
              <a:t> </a:t>
            </a:r>
            <a:r>
              <a:rPr lang="en-US" sz="3300" dirty="0" err="1"/>
              <a:t>memperoleh</a:t>
            </a:r>
            <a:r>
              <a:rPr lang="en-US" sz="3300" dirty="0"/>
              <a:t> </a:t>
            </a:r>
            <a:r>
              <a:rPr lang="en-US" sz="3300" dirty="0" err="1"/>
              <a:t>skor</a:t>
            </a:r>
            <a:r>
              <a:rPr lang="en-US" sz="3300" dirty="0"/>
              <a:t> 2 (</a:t>
            </a:r>
            <a:r>
              <a:rPr lang="en-US" sz="3300" dirty="0" err="1"/>
              <a:t>standar</a:t>
            </a:r>
            <a:r>
              <a:rPr lang="en-US" sz="3300" dirty="0"/>
              <a:t> minimal).</a:t>
            </a:r>
          </a:p>
          <a:p>
            <a:pPr marL="465138" indent="-465138">
              <a:buNone/>
            </a:pPr>
            <a:r>
              <a:rPr lang="en-US" sz="3300" dirty="0"/>
              <a:t>5. </a:t>
            </a:r>
            <a:r>
              <a:rPr lang="en-US" sz="3300" dirty="0" err="1"/>
              <a:t>Usahakan</a:t>
            </a:r>
            <a:r>
              <a:rPr lang="en-US" sz="3300" dirty="0"/>
              <a:t> </a:t>
            </a:r>
            <a:r>
              <a:rPr lang="en-US" sz="3300" dirty="0" err="1"/>
              <a:t>setiap</a:t>
            </a:r>
            <a:r>
              <a:rPr lang="en-US" sz="3300" dirty="0"/>
              <a:t> </a:t>
            </a:r>
            <a:r>
              <a:rPr lang="en-US" sz="3300" dirty="0" err="1"/>
              <a:t>uraian</a:t>
            </a:r>
            <a:r>
              <a:rPr lang="en-US" sz="3300" dirty="0"/>
              <a:t> </a:t>
            </a:r>
            <a:r>
              <a:rPr lang="en-US" sz="3300" dirty="0" err="1"/>
              <a:t>menjawab</a:t>
            </a:r>
            <a:r>
              <a:rPr lang="en-US" sz="3300" dirty="0"/>
              <a:t> 5W 1H. </a:t>
            </a:r>
            <a:r>
              <a:rPr lang="en-US" sz="3300" dirty="0" err="1"/>
              <a:t>Indikatornya</a:t>
            </a:r>
            <a:r>
              <a:rPr lang="en-US" sz="3300" dirty="0"/>
              <a:t> </a:t>
            </a:r>
            <a:r>
              <a:rPr lang="en-US" sz="3300" dirty="0" err="1"/>
              <a:t>ada</a:t>
            </a:r>
            <a:r>
              <a:rPr lang="en-US" sz="3300" dirty="0"/>
              <a:t> </a:t>
            </a:r>
            <a:r>
              <a:rPr lang="en-US" sz="3300" dirty="0" err="1"/>
              <a:t>nama</a:t>
            </a:r>
            <a:r>
              <a:rPr lang="en-US" sz="3300" dirty="0"/>
              <a:t> orang, </a:t>
            </a:r>
            <a:r>
              <a:rPr lang="en-US" sz="3300" dirty="0" err="1"/>
              <a:t>nama</a:t>
            </a:r>
            <a:r>
              <a:rPr lang="en-US" sz="3300" dirty="0"/>
              <a:t> </a:t>
            </a:r>
            <a:r>
              <a:rPr lang="en-US" sz="3300" dirty="0" err="1"/>
              <a:t>tempat</a:t>
            </a:r>
            <a:r>
              <a:rPr lang="en-US" sz="3300" dirty="0"/>
              <a:t>, </a:t>
            </a:r>
            <a:r>
              <a:rPr lang="en-US" sz="3300" dirty="0" err="1"/>
              <a:t>istilah</a:t>
            </a:r>
            <a:r>
              <a:rPr lang="en-US" sz="3300" dirty="0"/>
              <a:t>, dan </a:t>
            </a:r>
            <a:r>
              <a:rPr lang="en-US" sz="3300" dirty="0" err="1"/>
              <a:t>angka-angka</a:t>
            </a:r>
            <a:r>
              <a:rPr lang="en-US" sz="3300" dirty="0"/>
              <a:t>.</a:t>
            </a:r>
          </a:p>
          <a:p>
            <a:pPr marL="465138" indent="-465138">
              <a:buNone/>
            </a:pPr>
            <a:r>
              <a:rPr lang="en-US" sz="3300" dirty="0"/>
              <a:t>6. </a:t>
            </a:r>
            <a:r>
              <a:rPr lang="en-US" sz="3300" dirty="0" err="1"/>
              <a:t>Usahakan</a:t>
            </a:r>
            <a:r>
              <a:rPr lang="en-US" sz="3300" dirty="0"/>
              <a:t> </a:t>
            </a:r>
            <a:r>
              <a:rPr lang="en-US" sz="3300" dirty="0" err="1"/>
              <a:t>setiap</a:t>
            </a:r>
            <a:r>
              <a:rPr lang="en-US" sz="3300" dirty="0"/>
              <a:t> </a:t>
            </a:r>
            <a:r>
              <a:rPr lang="en-US" sz="3300" dirty="0" err="1"/>
              <a:t>jawaban</a:t>
            </a:r>
            <a:r>
              <a:rPr lang="en-US" sz="3300" dirty="0"/>
              <a:t> </a:t>
            </a:r>
            <a:r>
              <a:rPr lang="en-US" sz="3300" dirty="0" err="1"/>
              <a:t>fokus</a:t>
            </a:r>
            <a:r>
              <a:rPr lang="en-US" sz="3300" dirty="0"/>
              <a:t> </a:t>
            </a:r>
            <a:r>
              <a:rPr lang="en-US" sz="3300" dirty="0" err="1"/>
              <a:t>kepada</a:t>
            </a:r>
            <a:r>
              <a:rPr lang="en-US" sz="3300" dirty="0"/>
              <a:t> </a:t>
            </a:r>
            <a:r>
              <a:rPr lang="en-US" sz="3300" dirty="0" err="1"/>
              <a:t>penilaian</a:t>
            </a:r>
            <a:r>
              <a:rPr lang="en-US" sz="3300" dirty="0"/>
              <a:t> yang </a:t>
            </a:r>
            <a:r>
              <a:rPr lang="en-US" sz="3300" dirty="0" err="1"/>
              <a:t>tercantum</a:t>
            </a:r>
            <a:r>
              <a:rPr lang="en-US" sz="3300" dirty="0"/>
              <a:t> </a:t>
            </a:r>
            <a:r>
              <a:rPr lang="en-US" sz="3300" dirty="0" err="1"/>
              <a:t>dalam</a:t>
            </a:r>
            <a:r>
              <a:rPr lang="en-US" sz="3300" dirty="0"/>
              <a:t> </a:t>
            </a:r>
            <a:r>
              <a:rPr lang="en-US" sz="3300" dirty="0" err="1"/>
              <a:t>matriks</a:t>
            </a:r>
            <a:r>
              <a:rPr lang="en-US" sz="3300" dirty="0"/>
              <a:t>. </a:t>
            </a:r>
            <a:r>
              <a:rPr lang="en-US" sz="3300" dirty="0" err="1"/>
              <a:t>Cermati</a:t>
            </a:r>
            <a:r>
              <a:rPr lang="en-US" sz="3300" dirty="0"/>
              <a:t> </a:t>
            </a:r>
            <a:r>
              <a:rPr lang="en-US" sz="3300" dirty="0" err="1"/>
              <a:t>redaksinya</a:t>
            </a:r>
            <a:r>
              <a:rPr lang="en-US" sz="3300" dirty="0"/>
              <a:t>.</a:t>
            </a:r>
          </a:p>
          <a:p>
            <a:pPr marL="465138" indent="-465138">
              <a:buNone/>
            </a:pPr>
            <a:r>
              <a:rPr lang="en-US" sz="3300" dirty="0"/>
              <a:t>7. </a:t>
            </a:r>
            <a:r>
              <a:rPr lang="en-US" sz="3300" dirty="0" err="1"/>
              <a:t>Uraian</a:t>
            </a:r>
            <a:r>
              <a:rPr lang="en-US" sz="3300" dirty="0"/>
              <a:t> </a:t>
            </a:r>
            <a:r>
              <a:rPr lang="en-US" sz="3300" dirty="0" err="1"/>
              <a:t>hendaknya</a:t>
            </a:r>
            <a:r>
              <a:rPr lang="en-US" sz="3300" dirty="0"/>
              <a:t> </a:t>
            </a:r>
            <a:r>
              <a:rPr lang="en-US" sz="3300" dirty="0" err="1"/>
              <a:t>ringkas</a:t>
            </a:r>
            <a:r>
              <a:rPr lang="en-US" sz="3300" dirty="0"/>
              <a:t>, </a:t>
            </a:r>
            <a:r>
              <a:rPr lang="en-US" sz="3300" dirty="0" err="1"/>
              <a:t>jelas</a:t>
            </a:r>
            <a:r>
              <a:rPr lang="en-US" sz="3300" dirty="0"/>
              <a:t>, </a:t>
            </a:r>
            <a:r>
              <a:rPr lang="en-US" sz="3300" dirty="0" err="1"/>
              <a:t>sarat</a:t>
            </a:r>
            <a:r>
              <a:rPr lang="en-US" sz="3300" dirty="0"/>
              <a:t> data dan </a:t>
            </a:r>
            <a:r>
              <a:rPr lang="en-US" sz="3300" dirty="0" err="1"/>
              <a:t>sumber</a:t>
            </a:r>
            <a:r>
              <a:rPr lang="en-US" sz="3300" dirty="0"/>
              <a:t> data. </a:t>
            </a:r>
          </a:p>
          <a:p>
            <a:pPr marL="465138" indent="-465138">
              <a:buNone/>
            </a:pPr>
            <a:r>
              <a:rPr lang="en-US" sz="3300" dirty="0"/>
              <a:t>8. </a:t>
            </a:r>
            <a:r>
              <a:rPr lang="en-US" sz="3300" dirty="0" err="1"/>
              <a:t>Jangan</a:t>
            </a:r>
            <a:r>
              <a:rPr lang="en-US" sz="3300" dirty="0"/>
              <a:t> </a:t>
            </a:r>
            <a:r>
              <a:rPr lang="en-US" sz="3300" dirty="0" err="1"/>
              <a:t>sampai</a:t>
            </a:r>
            <a:r>
              <a:rPr lang="en-US" sz="3300" dirty="0"/>
              <a:t> </a:t>
            </a:r>
            <a:r>
              <a:rPr lang="en-US" sz="3300" dirty="0" err="1"/>
              <a:t>ada</a:t>
            </a:r>
            <a:r>
              <a:rPr lang="en-US" sz="3300" dirty="0"/>
              <a:t> </a:t>
            </a:r>
            <a:r>
              <a:rPr lang="en-US" sz="3300" dirty="0" err="1"/>
              <a:t>nomor</a:t>
            </a:r>
            <a:r>
              <a:rPr lang="en-US" sz="3300" dirty="0"/>
              <a:t> </a:t>
            </a:r>
            <a:r>
              <a:rPr lang="en-US" sz="3300" dirty="0" err="1"/>
              <a:t>instrumen</a:t>
            </a:r>
            <a:r>
              <a:rPr lang="en-US" sz="3300" dirty="0"/>
              <a:t> yang </a:t>
            </a:r>
            <a:r>
              <a:rPr lang="en-US" sz="3300" dirty="0" err="1"/>
              <a:t>tertinggal</a:t>
            </a:r>
            <a:r>
              <a:rPr lang="en-US" sz="3300" dirty="0"/>
              <a:t>.</a:t>
            </a:r>
          </a:p>
          <a:p>
            <a:pPr marL="465138" indent="-465138">
              <a:buNone/>
            </a:pPr>
            <a:r>
              <a:rPr lang="en-US" sz="3300" dirty="0"/>
              <a:t>9. </a:t>
            </a:r>
            <a:r>
              <a:rPr lang="en-US" sz="3300" dirty="0" err="1"/>
              <a:t>Lakukan</a:t>
            </a:r>
            <a:r>
              <a:rPr lang="en-US" sz="3300" dirty="0"/>
              <a:t> </a:t>
            </a:r>
            <a:r>
              <a:rPr lang="en-US" sz="3300" dirty="0" err="1"/>
              <a:t>simulasi</a:t>
            </a:r>
            <a:r>
              <a:rPr lang="en-US" sz="3300" dirty="0"/>
              <a:t> </a:t>
            </a:r>
            <a:r>
              <a:rPr lang="en-US" sz="3300" dirty="0" err="1"/>
              <a:t>sebelum</a:t>
            </a:r>
            <a:r>
              <a:rPr lang="en-US" sz="3300" dirty="0"/>
              <a:t> </a:t>
            </a:r>
            <a:r>
              <a:rPr lang="en-US" sz="3300" dirty="0" err="1"/>
              <a:t>resmi</a:t>
            </a:r>
            <a:r>
              <a:rPr lang="en-US" sz="3300" dirty="0"/>
              <a:t> </a:t>
            </a:r>
            <a:r>
              <a:rPr lang="en-US" sz="3300" dirty="0" err="1"/>
              <a:t>didaftarkan</a:t>
            </a:r>
            <a:r>
              <a:rPr lang="en-US" sz="3300" dirty="0"/>
              <a:t> </a:t>
            </a:r>
            <a:r>
              <a:rPr lang="en-US" sz="3300" dirty="0" err="1"/>
              <a:t>ke</a:t>
            </a:r>
            <a:r>
              <a:rPr lang="en-US" sz="3300" dirty="0"/>
              <a:t> </a:t>
            </a:r>
            <a:r>
              <a:rPr lang="en-US" sz="3300" dirty="0" err="1"/>
              <a:t>Sapto</a:t>
            </a:r>
            <a:r>
              <a:rPr lang="en-US" sz="3300" dirty="0"/>
              <a:t> agar </a:t>
            </a:r>
            <a:r>
              <a:rPr lang="en-US" sz="3300" dirty="0" err="1"/>
              <a:t>diketahui</a:t>
            </a:r>
            <a:r>
              <a:rPr lang="en-US" sz="3300" dirty="0"/>
              <a:t> </a:t>
            </a:r>
            <a:r>
              <a:rPr lang="en-US" sz="3300" dirty="0" err="1"/>
              <a:t>perkiraan</a:t>
            </a:r>
            <a:r>
              <a:rPr lang="en-US" sz="3300" dirty="0"/>
              <a:t> </a:t>
            </a:r>
            <a:r>
              <a:rPr lang="en-US" sz="3300" dirty="0" err="1"/>
              <a:t>nilai</a:t>
            </a:r>
            <a:r>
              <a:rPr lang="en-US" sz="3300" dirty="0"/>
              <a:t> yang </a:t>
            </a:r>
            <a:r>
              <a:rPr lang="en-US" sz="3300" dirty="0" err="1"/>
              <a:t>akan</a:t>
            </a:r>
            <a:r>
              <a:rPr lang="en-US" sz="3300" dirty="0"/>
              <a:t> </a:t>
            </a:r>
            <a:r>
              <a:rPr lang="en-US" sz="3300" dirty="0" err="1"/>
              <a:t>diperoleh</a:t>
            </a:r>
            <a:r>
              <a:rPr lang="en-US" sz="3300" dirty="0"/>
              <a:t>.</a:t>
            </a:r>
          </a:p>
          <a:p>
            <a:pPr marL="0" indent="0">
              <a:buNone/>
            </a:pPr>
            <a:endParaRPr lang="en-US" sz="3300" dirty="0"/>
          </a:p>
          <a:p>
            <a:pPr marL="0" indent="0">
              <a:buNone/>
            </a:pPr>
            <a:endParaRPr lang="en-US" sz="3300" dirty="0"/>
          </a:p>
        </p:txBody>
      </p:sp>
    </p:spTree>
    <p:extLst>
      <p:ext uri="{BB962C8B-B14F-4D97-AF65-F5344CB8AC3E}">
        <p14:creationId xmlns:p14="http://schemas.microsoft.com/office/powerpoint/2010/main" val="35302923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8855A-7F9C-4728-B686-2060E9F0E7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396" y="859467"/>
            <a:ext cx="10515600" cy="4351338"/>
          </a:xfrm>
        </p:spPr>
        <p:txBody>
          <a:bodyPr>
            <a:normAutofit/>
          </a:bodyPr>
          <a:lstStyle/>
          <a:p>
            <a:pPr marL="517525" indent="-517525">
              <a:buNone/>
            </a:pPr>
            <a:r>
              <a:rPr lang="en-US" sz="3600" dirty="0"/>
              <a:t>9. 	</a:t>
            </a:r>
            <a:r>
              <a:rPr lang="en-US" sz="3600" dirty="0">
                <a:solidFill>
                  <a:srgbClr val="FF0000"/>
                </a:solidFill>
              </a:rPr>
              <a:t>Kesimpulan Hasil </a:t>
            </a:r>
            <a:r>
              <a:rPr lang="en-US" sz="3600" dirty="0" err="1">
                <a:solidFill>
                  <a:srgbClr val="FF0000"/>
                </a:solidFill>
              </a:rPr>
              <a:t>Evaluasi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Ketercapaian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Standar</a:t>
            </a:r>
            <a:r>
              <a:rPr lang="en-US" sz="3600" dirty="0">
                <a:solidFill>
                  <a:srgbClr val="FF0000"/>
                </a:solidFill>
              </a:rPr>
              <a:t> Tata </a:t>
            </a:r>
            <a:r>
              <a:rPr lang="en-US" sz="3600" dirty="0" err="1">
                <a:solidFill>
                  <a:srgbClr val="FF0000"/>
                </a:solidFill>
              </a:rPr>
              <a:t>Pamong</a:t>
            </a:r>
            <a:r>
              <a:rPr lang="en-US" sz="3600" dirty="0">
                <a:solidFill>
                  <a:srgbClr val="FF0000"/>
                </a:solidFill>
              </a:rPr>
              <a:t>, Tata </a:t>
            </a:r>
            <a:r>
              <a:rPr lang="en-US" sz="3600" dirty="0" err="1">
                <a:solidFill>
                  <a:srgbClr val="FF0000"/>
                </a:solidFill>
              </a:rPr>
              <a:t>kelola</a:t>
            </a:r>
            <a:r>
              <a:rPr lang="en-US" sz="3600" dirty="0">
                <a:solidFill>
                  <a:srgbClr val="FF0000"/>
                </a:solidFill>
              </a:rPr>
              <a:t> dan </a:t>
            </a:r>
            <a:r>
              <a:rPr lang="en-US" sz="3600" dirty="0" err="1">
                <a:solidFill>
                  <a:srgbClr val="FF0000"/>
                </a:solidFill>
              </a:rPr>
              <a:t>Kerjasama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serta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Tindak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Lanjut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sz="3600" dirty="0" err="1"/>
              <a:t>Berisi</a:t>
            </a:r>
            <a:r>
              <a:rPr lang="en-US" sz="3600" dirty="0"/>
              <a:t> </a:t>
            </a:r>
            <a:r>
              <a:rPr lang="en-US" sz="3600" dirty="0" err="1"/>
              <a:t>ringkasan</a:t>
            </a:r>
            <a:r>
              <a:rPr lang="en-US" sz="3600" dirty="0"/>
              <a:t> </a:t>
            </a:r>
            <a:r>
              <a:rPr lang="en-US" sz="3600" dirty="0" err="1"/>
              <a:t>dari</a:t>
            </a:r>
            <a:r>
              <a:rPr lang="en-US" sz="3600" dirty="0"/>
              <a:t>: </a:t>
            </a:r>
            <a:r>
              <a:rPr lang="en-US" sz="3600" dirty="0" err="1"/>
              <a:t>pemosisian</a:t>
            </a:r>
            <a:r>
              <a:rPr lang="en-US" sz="3600" dirty="0"/>
              <a:t>, </a:t>
            </a:r>
            <a:r>
              <a:rPr lang="en-US" sz="3600" dirty="0" err="1"/>
              <a:t>masalah</a:t>
            </a:r>
            <a:r>
              <a:rPr lang="en-US" sz="3600" dirty="0"/>
              <a:t> dan </a:t>
            </a:r>
            <a:r>
              <a:rPr lang="en-US" sz="3600" dirty="0" err="1"/>
              <a:t>akar</a:t>
            </a:r>
            <a:r>
              <a:rPr lang="en-US" sz="3600" dirty="0"/>
              <a:t> </a:t>
            </a:r>
            <a:r>
              <a:rPr lang="en-US" sz="3600" dirty="0" err="1"/>
              <a:t>masalah</a:t>
            </a:r>
            <a:r>
              <a:rPr lang="en-US" sz="3600" dirty="0"/>
              <a:t>, </a:t>
            </a:r>
            <a:r>
              <a:rPr lang="en-US" sz="3600" dirty="0" err="1"/>
              <a:t>serta</a:t>
            </a:r>
            <a:r>
              <a:rPr lang="en-US" sz="3600" dirty="0"/>
              <a:t> </a:t>
            </a:r>
            <a:r>
              <a:rPr lang="en-US" sz="3600" dirty="0" err="1"/>
              <a:t>rencana</a:t>
            </a:r>
            <a:r>
              <a:rPr lang="en-US" sz="3600" dirty="0"/>
              <a:t> </a:t>
            </a:r>
            <a:r>
              <a:rPr lang="en-US" sz="3600" dirty="0" err="1"/>
              <a:t>perbaikan</a:t>
            </a:r>
            <a:r>
              <a:rPr lang="en-US" sz="3600" dirty="0"/>
              <a:t> dan </a:t>
            </a:r>
            <a:r>
              <a:rPr lang="en-US" sz="3600" dirty="0" err="1"/>
              <a:t>pengembangan</a:t>
            </a:r>
            <a:r>
              <a:rPr lang="en-US" sz="3600" dirty="0"/>
              <a:t> tata </a:t>
            </a:r>
            <a:r>
              <a:rPr lang="en-US" sz="3600" dirty="0" err="1"/>
              <a:t>pamong</a:t>
            </a:r>
            <a:r>
              <a:rPr lang="en-US" sz="3600" dirty="0"/>
              <a:t>, tata </a:t>
            </a:r>
            <a:r>
              <a:rPr lang="en-US" sz="3600" dirty="0" err="1"/>
              <a:t>kelola</a:t>
            </a:r>
            <a:r>
              <a:rPr lang="en-US" sz="3600" dirty="0"/>
              <a:t> dan </a:t>
            </a:r>
            <a:r>
              <a:rPr lang="en-US" sz="3600" dirty="0" err="1"/>
              <a:t>kerjasama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079243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139" y="216131"/>
            <a:ext cx="11222181" cy="1296785"/>
          </a:xfr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65138" indent="-465138"/>
            <a:r>
              <a:rPr lang="en-ID" sz="3600" dirty="0"/>
              <a:t>4. C.2 Tata </a:t>
            </a:r>
            <a:r>
              <a:rPr lang="en-ID" sz="3600" dirty="0" err="1"/>
              <a:t>Pamong</a:t>
            </a:r>
            <a:r>
              <a:rPr lang="en-ID" sz="3600" dirty="0"/>
              <a:t>, Tata </a:t>
            </a:r>
            <a:r>
              <a:rPr lang="en-ID" sz="3600" dirty="0" err="1"/>
              <a:t>Kelola</a:t>
            </a:r>
            <a:r>
              <a:rPr lang="en-ID" sz="3600" dirty="0"/>
              <a:t> </a:t>
            </a:r>
            <a:r>
              <a:rPr lang="en-ID" sz="3600" dirty="0" err="1"/>
              <a:t>dan</a:t>
            </a:r>
            <a:r>
              <a:rPr lang="en-ID" sz="3600" dirty="0"/>
              <a:t> </a:t>
            </a:r>
            <a:r>
              <a:rPr lang="en-ID" sz="3600" dirty="0" err="1"/>
              <a:t>Kerjasama</a:t>
            </a:r>
            <a:r>
              <a:rPr lang="en-ID" sz="3600" dirty="0"/>
              <a:t> C.2.4 </a:t>
            </a:r>
            <a:r>
              <a:rPr lang="en-ID" sz="3600" dirty="0" err="1"/>
              <a:t>Indikator</a:t>
            </a:r>
            <a:r>
              <a:rPr lang="en-ID" sz="3600" dirty="0"/>
              <a:t> </a:t>
            </a:r>
            <a:r>
              <a:rPr lang="en-ID" sz="3600" dirty="0" err="1"/>
              <a:t>Kinerja</a:t>
            </a:r>
            <a:r>
              <a:rPr lang="en-ID" sz="3600" dirty="0"/>
              <a:t> </a:t>
            </a:r>
            <a:r>
              <a:rPr lang="en-ID" sz="3600" dirty="0" err="1"/>
              <a:t>Utama</a:t>
            </a:r>
            <a:r>
              <a:rPr lang="en-ID" sz="3600" dirty="0"/>
              <a:t> C.2.4.a) </a:t>
            </a:r>
            <a:r>
              <a:rPr lang="en-ID" sz="3600" dirty="0" err="1"/>
              <a:t>Sistem</a:t>
            </a:r>
            <a:r>
              <a:rPr lang="en-ID" sz="3600" dirty="0"/>
              <a:t> Tata </a:t>
            </a:r>
            <a:r>
              <a:rPr lang="en-ID" sz="3600" dirty="0" err="1"/>
              <a:t>Pamong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139" y="1512916"/>
            <a:ext cx="11222182" cy="4979959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465138" indent="-465138">
              <a:buNone/>
            </a:pPr>
            <a:r>
              <a:rPr lang="en-US" sz="2000" dirty="0"/>
              <a:t>A. 	</a:t>
            </a:r>
            <a:r>
              <a:rPr lang="en-US" sz="2000" dirty="0" err="1"/>
              <a:t>Perguruan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 </a:t>
            </a:r>
            <a:r>
              <a:rPr lang="en-US" sz="2000" dirty="0" err="1"/>
              <a:t>memiliki</a:t>
            </a:r>
            <a:r>
              <a:rPr lang="en-US" sz="2000" dirty="0"/>
              <a:t> </a:t>
            </a:r>
            <a:r>
              <a:rPr lang="en-US" sz="2000" dirty="0" err="1"/>
              <a:t>dokumen</a:t>
            </a:r>
            <a:r>
              <a:rPr lang="en-US" sz="2000" dirty="0"/>
              <a:t> formal </a:t>
            </a:r>
            <a:r>
              <a:rPr lang="en-US" sz="2000" dirty="0" err="1"/>
              <a:t>sistem</a:t>
            </a:r>
            <a:r>
              <a:rPr lang="en-US" sz="2000" dirty="0"/>
              <a:t> tata </a:t>
            </a:r>
            <a:r>
              <a:rPr lang="en-US" sz="2000" dirty="0" err="1"/>
              <a:t>pamong</a:t>
            </a:r>
            <a:r>
              <a:rPr lang="en-US" sz="2000" dirty="0"/>
              <a:t> yang </a:t>
            </a:r>
            <a:r>
              <a:rPr lang="en-US" sz="2000" dirty="0" err="1"/>
              <a:t>dijabarkan</a:t>
            </a:r>
            <a:r>
              <a:rPr lang="en-US" sz="2000" dirty="0"/>
              <a:t> </a:t>
            </a:r>
            <a:r>
              <a:rPr lang="en-US" sz="2000" dirty="0" err="1"/>
              <a:t>ke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berbagai</a:t>
            </a:r>
            <a:r>
              <a:rPr lang="en-US" sz="2000" dirty="0"/>
              <a:t> </a:t>
            </a:r>
            <a:r>
              <a:rPr lang="en-US" sz="2000" dirty="0" err="1"/>
              <a:t>kebijakan</a:t>
            </a:r>
            <a:r>
              <a:rPr lang="en-US" sz="2000" dirty="0"/>
              <a:t> dan </a:t>
            </a:r>
            <a:r>
              <a:rPr lang="en-US" sz="2000" dirty="0" err="1"/>
              <a:t>peraturan</a:t>
            </a:r>
            <a:r>
              <a:rPr lang="en-US" sz="2000" dirty="0"/>
              <a:t> yang </a:t>
            </a:r>
            <a:r>
              <a:rPr lang="en-US" sz="2000" dirty="0" err="1"/>
              <a:t>digunakan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konsisten</a:t>
            </a:r>
            <a:r>
              <a:rPr lang="en-US" sz="2000" dirty="0"/>
              <a:t>, </a:t>
            </a:r>
            <a:r>
              <a:rPr lang="en-US" sz="2000" dirty="0" err="1"/>
              <a:t>efektif</a:t>
            </a:r>
            <a:r>
              <a:rPr lang="en-US" sz="2000" dirty="0"/>
              <a:t>, dan </a:t>
            </a:r>
            <a:r>
              <a:rPr lang="en-US" sz="2000" dirty="0" err="1"/>
              <a:t>efisien</a:t>
            </a:r>
            <a:r>
              <a:rPr lang="en-US" sz="2000" dirty="0"/>
              <a:t> </a:t>
            </a:r>
            <a:r>
              <a:rPr lang="en-US" sz="2000" dirty="0" err="1"/>
              <a:t>sesuai</a:t>
            </a:r>
            <a:r>
              <a:rPr lang="en-US" sz="2000" dirty="0"/>
              <a:t> </a:t>
            </a:r>
            <a:r>
              <a:rPr lang="en-US" sz="2000" dirty="0" err="1"/>
              <a:t>konteks</a:t>
            </a:r>
            <a:r>
              <a:rPr lang="en-US" sz="2000" dirty="0"/>
              <a:t> </a:t>
            </a:r>
            <a:r>
              <a:rPr lang="en-US" sz="2000" dirty="0" err="1"/>
              <a:t>institusi</a:t>
            </a:r>
            <a:r>
              <a:rPr lang="en-US" sz="2000" dirty="0"/>
              <a:t> </a:t>
            </a:r>
            <a:r>
              <a:rPr lang="en-US" sz="2000" dirty="0" err="1"/>
              <a:t>serta</a:t>
            </a:r>
            <a:r>
              <a:rPr lang="en-US" sz="2000" dirty="0"/>
              <a:t> </a:t>
            </a:r>
            <a:r>
              <a:rPr lang="en-US" sz="2000" dirty="0" err="1"/>
              <a:t>menjamin</a:t>
            </a:r>
            <a:r>
              <a:rPr lang="en-US" sz="2000" dirty="0"/>
              <a:t> </a:t>
            </a:r>
            <a:r>
              <a:rPr lang="en-US" sz="2000" dirty="0" err="1"/>
              <a:t>akuntabilitas</a:t>
            </a:r>
            <a:r>
              <a:rPr lang="en-US" sz="2000" dirty="0"/>
              <a:t>, </a:t>
            </a:r>
            <a:r>
              <a:rPr lang="en-US" sz="2000" dirty="0" err="1"/>
              <a:t>keberlanjutan</a:t>
            </a:r>
            <a:r>
              <a:rPr lang="en-US" sz="2000" dirty="0"/>
              <a:t>, </a:t>
            </a:r>
            <a:r>
              <a:rPr lang="en-US" sz="2000" dirty="0" err="1"/>
              <a:t>transparansi</a:t>
            </a:r>
            <a:r>
              <a:rPr lang="en-US" sz="2000" dirty="0"/>
              <a:t>, dan </a:t>
            </a:r>
            <a:r>
              <a:rPr lang="en-US" sz="2000" dirty="0" err="1"/>
              <a:t>mitigasi</a:t>
            </a:r>
            <a:r>
              <a:rPr lang="en-US" sz="2000" dirty="0"/>
              <a:t> </a:t>
            </a:r>
            <a:r>
              <a:rPr lang="en-US" sz="2000" dirty="0" err="1"/>
              <a:t>potensi</a:t>
            </a:r>
            <a:r>
              <a:rPr lang="en-US" sz="2000" dirty="0"/>
              <a:t> </a:t>
            </a:r>
            <a:r>
              <a:rPr lang="en-US" sz="2000" dirty="0" err="1"/>
              <a:t>risiko</a:t>
            </a:r>
            <a:r>
              <a:rPr lang="en-US" sz="2000" dirty="0"/>
              <a:t>.</a:t>
            </a:r>
          </a:p>
          <a:p>
            <a:pPr marL="465138" indent="-465138">
              <a:buNone/>
            </a:pPr>
            <a:r>
              <a:rPr lang="en-ID" sz="2000" dirty="0"/>
              <a:t>B. 	</a:t>
            </a:r>
            <a:r>
              <a:rPr lang="en-ID" sz="2000" dirty="0" err="1"/>
              <a:t>Perguruan</a:t>
            </a:r>
            <a:r>
              <a:rPr lang="en-ID" sz="2000" dirty="0"/>
              <a:t> </a:t>
            </a:r>
            <a:r>
              <a:rPr lang="en-ID" sz="2000" dirty="0" err="1"/>
              <a:t>tinggi</a:t>
            </a:r>
            <a:r>
              <a:rPr lang="en-ID" sz="2000" dirty="0"/>
              <a:t> </a:t>
            </a:r>
            <a:r>
              <a:rPr lang="en-ID" sz="2000" dirty="0" err="1"/>
              <a:t>memiliki</a:t>
            </a:r>
            <a:r>
              <a:rPr lang="en-ID" sz="2000" dirty="0"/>
              <a:t> </a:t>
            </a:r>
            <a:r>
              <a:rPr lang="en-ID" sz="2000" dirty="0" err="1"/>
              <a:t>bukti</a:t>
            </a:r>
            <a:r>
              <a:rPr lang="en-ID" sz="2000" dirty="0"/>
              <a:t> yang sahih (</a:t>
            </a:r>
            <a:r>
              <a:rPr lang="en-ID" sz="2000" dirty="0" err="1"/>
              <a:t>dokumen</a:t>
            </a:r>
            <a:r>
              <a:rPr lang="en-ID" sz="2000" dirty="0"/>
              <a:t> formal </a:t>
            </a:r>
            <a:r>
              <a:rPr lang="en-ID" sz="2000" dirty="0" err="1"/>
              <a:t>kebijakan</a:t>
            </a:r>
            <a:r>
              <a:rPr lang="en-ID" sz="2000" dirty="0"/>
              <a:t> dan </a:t>
            </a:r>
            <a:r>
              <a:rPr lang="en-ID" sz="2000" dirty="0" err="1"/>
              <a:t>peraturan</a:t>
            </a:r>
            <a:r>
              <a:rPr lang="en-ID" sz="2000" dirty="0"/>
              <a:t>) </a:t>
            </a:r>
            <a:r>
              <a:rPr lang="en-ID" sz="2000" dirty="0" err="1"/>
              <a:t>guna</a:t>
            </a:r>
            <a:r>
              <a:rPr lang="en-ID" sz="2000" dirty="0"/>
              <a:t> </a:t>
            </a:r>
            <a:r>
              <a:rPr lang="en-ID" sz="2000" dirty="0" err="1"/>
              <a:t>menjamin</a:t>
            </a:r>
            <a:r>
              <a:rPr lang="en-ID" sz="2000" dirty="0"/>
              <a:t> </a:t>
            </a:r>
            <a:r>
              <a:rPr lang="en-ID" sz="2000" dirty="0" err="1"/>
              <a:t>integritas</a:t>
            </a:r>
            <a:r>
              <a:rPr lang="en-ID" sz="2000" dirty="0"/>
              <a:t> dan </a:t>
            </a:r>
            <a:r>
              <a:rPr lang="en-ID" sz="2000" dirty="0" err="1"/>
              <a:t>kualitas</a:t>
            </a:r>
            <a:r>
              <a:rPr lang="en-ID" sz="2000" dirty="0"/>
              <a:t> </a:t>
            </a:r>
            <a:r>
              <a:rPr lang="en-ID" sz="2000" dirty="0" err="1"/>
              <a:t>institusi</a:t>
            </a:r>
            <a:r>
              <a:rPr lang="en-ID" sz="2000" dirty="0"/>
              <a:t> yang </a:t>
            </a:r>
            <a:r>
              <a:rPr lang="en-ID" sz="2000" dirty="0" err="1"/>
              <a:t>dilaksanakan</a:t>
            </a:r>
            <a:r>
              <a:rPr lang="en-ID" sz="2000" dirty="0"/>
              <a:t> </a:t>
            </a:r>
            <a:r>
              <a:rPr lang="en-ID" sz="2000" dirty="0" err="1"/>
              <a:t>secara</a:t>
            </a:r>
            <a:r>
              <a:rPr lang="en-ID" sz="2000" dirty="0"/>
              <a:t> </a:t>
            </a:r>
            <a:r>
              <a:rPr lang="en-ID" sz="2000" dirty="0" err="1"/>
              <a:t>konsisten</a:t>
            </a:r>
            <a:r>
              <a:rPr lang="en-ID" sz="2000" dirty="0"/>
              <a:t>, </a:t>
            </a:r>
            <a:r>
              <a:rPr lang="en-ID" sz="2000" dirty="0" err="1"/>
              <a:t>efektif</a:t>
            </a:r>
            <a:r>
              <a:rPr lang="en-ID" sz="2000" dirty="0"/>
              <a:t> dan </a:t>
            </a:r>
            <a:r>
              <a:rPr lang="en-ID" sz="2000" dirty="0" err="1"/>
              <a:t>efisien</a:t>
            </a:r>
            <a:r>
              <a:rPr lang="en-ID" sz="2000" dirty="0"/>
              <a:t>.</a:t>
            </a:r>
          </a:p>
          <a:p>
            <a:pPr marL="465138" indent="-465138">
              <a:buNone/>
            </a:pPr>
            <a:r>
              <a:rPr lang="en-ID" sz="2000" dirty="0"/>
              <a:t>C. 	</a:t>
            </a:r>
            <a:r>
              <a:rPr lang="en-ID" sz="2000" dirty="0" err="1"/>
              <a:t>Perguruan</a:t>
            </a:r>
            <a:r>
              <a:rPr lang="en-ID" sz="2000" dirty="0"/>
              <a:t> </a:t>
            </a:r>
            <a:r>
              <a:rPr lang="en-ID" sz="2000" dirty="0" err="1"/>
              <a:t>tinggi</a:t>
            </a:r>
            <a:r>
              <a:rPr lang="en-ID" sz="2000" dirty="0"/>
              <a:t> </a:t>
            </a:r>
            <a:r>
              <a:rPr lang="en-ID" sz="2000" dirty="0" err="1"/>
              <a:t>memiliki</a:t>
            </a:r>
            <a:r>
              <a:rPr lang="en-ID" sz="2000" dirty="0"/>
              <a:t> </a:t>
            </a:r>
            <a:r>
              <a:rPr lang="en-ID" sz="2000" dirty="0" err="1"/>
              <a:t>dokumen</a:t>
            </a:r>
            <a:r>
              <a:rPr lang="en-ID" sz="2000" dirty="0"/>
              <a:t> formal </a:t>
            </a:r>
            <a:r>
              <a:rPr lang="en-ID" sz="2000" dirty="0" err="1"/>
              <a:t>struktur</a:t>
            </a:r>
            <a:r>
              <a:rPr lang="en-ID" sz="2000" dirty="0"/>
              <a:t> </a:t>
            </a:r>
            <a:r>
              <a:rPr lang="en-ID" sz="2000" dirty="0" err="1"/>
              <a:t>organisasi</a:t>
            </a:r>
            <a:r>
              <a:rPr lang="en-ID" sz="2000" dirty="0"/>
              <a:t> dan tata </a:t>
            </a:r>
            <a:r>
              <a:rPr lang="en-ID" sz="2000" dirty="0" err="1"/>
              <a:t>kerja</a:t>
            </a:r>
            <a:r>
              <a:rPr lang="en-ID" sz="2000" dirty="0"/>
              <a:t> </a:t>
            </a:r>
            <a:r>
              <a:rPr lang="en-ID" sz="2000" dirty="0" err="1"/>
              <a:t>institusi</a:t>
            </a:r>
            <a:r>
              <a:rPr lang="en-ID" sz="2000" dirty="0"/>
              <a:t> yang </a:t>
            </a:r>
            <a:r>
              <a:rPr lang="en-ID" sz="2000" dirty="0" err="1"/>
              <a:t>dilengkapi</a:t>
            </a:r>
            <a:r>
              <a:rPr lang="en-ID" sz="2000" dirty="0"/>
              <a:t> </a:t>
            </a:r>
            <a:r>
              <a:rPr lang="en-ID" sz="2000" dirty="0" err="1"/>
              <a:t>tugas</a:t>
            </a:r>
            <a:r>
              <a:rPr lang="en-ID" sz="2000" dirty="0"/>
              <a:t> dan </a:t>
            </a:r>
            <a:r>
              <a:rPr lang="en-ID" sz="2000" dirty="0" err="1"/>
              <a:t>fungsi</a:t>
            </a:r>
            <a:r>
              <a:rPr lang="en-ID" sz="2000" dirty="0"/>
              <a:t> </a:t>
            </a:r>
            <a:r>
              <a:rPr lang="en-ID" sz="2000" dirty="0" err="1"/>
              <a:t>guna</a:t>
            </a:r>
            <a:r>
              <a:rPr lang="en-ID" sz="2000" dirty="0"/>
              <a:t> </a:t>
            </a:r>
            <a:r>
              <a:rPr lang="en-ID" sz="2000" dirty="0" err="1"/>
              <a:t>menjamin</a:t>
            </a:r>
            <a:r>
              <a:rPr lang="en-ID" sz="2000" dirty="0"/>
              <a:t> </a:t>
            </a:r>
            <a:r>
              <a:rPr lang="en-ID" sz="2000" dirty="0" err="1"/>
              <a:t>terlaksananya</a:t>
            </a:r>
            <a:r>
              <a:rPr lang="en-ID" sz="2000" dirty="0"/>
              <a:t> </a:t>
            </a:r>
            <a:r>
              <a:rPr lang="en-ID" sz="2000" dirty="0" err="1"/>
              <a:t>fungsi</a:t>
            </a:r>
            <a:r>
              <a:rPr lang="en-ID" sz="2000" dirty="0"/>
              <a:t> </a:t>
            </a:r>
            <a:r>
              <a:rPr lang="en-ID" sz="2000" dirty="0" err="1"/>
              <a:t>perguruan</a:t>
            </a:r>
            <a:r>
              <a:rPr lang="en-ID" sz="2000" dirty="0"/>
              <a:t> </a:t>
            </a:r>
            <a:r>
              <a:rPr lang="en-ID" sz="2000" dirty="0" err="1"/>
              <a:t>tinggi</a:t>
            </a:r>
            <a:r>
              <a:rPr lang="en-ID" sz="2000" dirty="0"/>
              <a:t> </a:t>
            </a:r>
            <a:r>
              <a:rPr lang="en-ID" sz="2000" dirty="0" err="1"/>
              <a:t>secara</a:t>
            </a:r>
            <a:r>
              <a:rPr lang="en-ID" sz="2000" dirty="0"/>
              <a:t> </a:t>
            </a:r>
            <a:r>
              <a:rPr lang="en-ID" sz="2000" dirty="0" err="1"/>
              <a:t>konsisten</a:t>
            </a:r>
            <a:r>
              <a:rPr lang="en-ID" sz="2000" dirty="0"/>
              <a:t>, </a:t>
            </a:r>
            <a:r>
              <a:rPr lang="en-ID" sz="2000" dirty="0" err="1"/>
              <a:t>efektif</a:t>
            </a:r>
            <a:r>
              <a:rPr lang="en-ID" sz="2000" dirty="0"/>
              <a:t>, dan </a:t>
            </a:r>
            <a:r>
              <a:rPr lang="en-ID" sz="2000" dirty="0" err="1"/>
              <a:t>efisien</a:t>
            </a:r>
            <a:r>
              <a:rPr lang="en-ID" sz="2000" dirty="0"/>
              <a:t>.</a:t>
            </a:r>
          </a:p>
          <a:p>
            <a:pPr marL="465138" indent="-465138">
              <a:buNone/>
            </a:pPr>
            <a:r>
              <a:rPr lang="en-ID" sz="2000" dirty="0"/>
              <a:t>D. 	</a:t>
            </a:r>
            <a:r>
              <a:rPr lang="en-ID" sz="2000" dirty="0" err="1"/>
              <a:t>Perguruan</a:t>
            </a:r>
            <a:r>
              <a:rPr lang="en-ID" sz="2000" dirty="0"/>
              <a:t> </a:t>
            </a:r>
            <a:r>
              <a:rPr lang="en-ID" sz="2000" dirty="0" err="1"/>
              <a:t>tinggi</a:t>
            </a:r>
            <a:r>
              <a:rPr lang="en-ID" sz="2000" dirty="0"/>
              <a:t> </a:t>
            </a:r>
            <a:r>
              <a:rPr lang="en-ID" sz="2000" dirty="0" err="1"/>
              <a:t>memiliki</a:t>
            </a:r>
            <a:r>
              <a:rPr lang="en-ID" sz="2000" dirty="0"/>
              <a:t> </a:t>
            </a:r>
            <a:r>
              <a:rPr lang="en-ID" sz="2000" dirty="0" err="1"/>
              <a:t>bukti</a:t>
            </a:r>
            <a:r>
              <a:rPr lang="en-ID" sz="2000" dirty="0"/>
              <a:t> yang sahih </a:t>
            </a:r>
            <a:r>
              <a:rPr lang="en-ID" sz="2000" dirty="0" err="1"/>
              <a:t>terkait</a:t>
            </a:r>
            <a:r>
              <a:rPr lang="en-ID" sz="2000" dirty="0"/>
              <a:t> </a:t>
            </a:r>
            <a:r>
              <a:rPr lang="en-ID" sz="2000" dirty="0" err="1"/>
              <a:t>praktik</a:t>
            </a:r>
            <a:r>
              <a:rPr lang="en-ID" sz="2000" dirty="0"/>
              <a:t> </a:t>
            </a:r>
            <a:r>
              <a:rPr lang="en-ID" sz="2000" dirty="0" err="1"/>
              <a:t>baik</a:t>
            </a:r>
            <a:r>
              <a:rPr lang="en-ID" sz="2000" dirty="0"/>
              <a:t> </a:t>
            </a:r>
            <a:r>
              <a:rPr lang="en-ID" sz="2000" dirty="0" err="1"/>
              <a:t>perwujudan</a:t>
            </a:r>
            <a:r>
              <a:rPr lang="en-ID" sz="2000" dirty="0"/>
              <a:t> GUG </a:t>
            </a:r>
            <a:r>
              <a:rPr lang="en-ID" sz="2000" dirty="0" err="1"/>
              <a:t>mencakup</a:t>
            </a:r>
            <a:r>
              <a:rPr lang="en-ID" sz="2000" dirty="0"/>
              <a:t> </a:t>
            </a:r>
            <a:r>
              <a:rPr lang="en-ID" sz="2000" dirty="0" err="1"/>
              <a:t>aspek</a:t>
            </a:r>
            <a:r>
              <a:rPr lang="en-ID" sz="2000" dirty="0"/>
              <a:t>: </a:t>
            </a:r>
            <a:r>
              <a:rPr lang="en-ID" sz="2000" dirty="0" err="1"/>
              <a:t>kredibilitas</a:t>
            </a:r>
            <a:r>
              <a:rPr lang="en-ID" sz="2000" dirty="0"/>
              <a:t>, </a:t>
            </a:r>
            <a:r>
              <a:rPr lang="en-ID" sz="2000" dirty="0" err="1"/>
              <a:t>transparansi</a:t>
            </a:r>
            <a:r>
              <a:rPr lang="en-ID" sz="2000" dirty="0"/>
              <a:t>, </a:t>
            </a:r>
            <a:r>
              <a:rPr lang="en-ID" sz="2000" dirty="0" err="1"/>
              <a:t>akuntabilitas</a:t>
            </a:r>
            <a:r>
              <a:rPr lang="en-ID" sz="2000" dirty="0"/>
              <a:t>, </a:t>
            </a:r>
            <a:r>
              <a:rPr lang="en-ID" sz="2000" dirty="0" err="1"/>
              <a:t>tanggung</a:t>
            </a:r>
            <a:r>
              <a:rPr lang="en-ID" sz="2000" dirty="0"/>
              <a:t> </a:t>
            </a:r>
            <a:r>
              <a:rPr lang="en-ID" sz="2000" dirty="0" err="1"/>
              <a:t>jawab</a:t>
            </a:r>
            <a:r>
              <a:rPr lang="en-ID" sz="2000" dirty="0"/>
              <a:t>, </a:t>
            </a:r>
            <a:r>
              <a:rPr lang="en-ID" sz="2000" dirty="0" err="1"/>
              <a:t>keadilan</a:t>
            </a:r>
            <a:r>
              <a:rPr lang="en-ID" sz="2000" dirty="0"/>
              <a:t>, dan </a:t>
            </a:r>
            <a:r>
              <a:rPr lang="en-ID" sz="2000" dirty="0" err="1"/>
              <a:t>manajemen</a:t>
            </a:r>
            <a:r>
              <a:rPr lang="en-ID" sz="2000" dirty="0"/>
              <a:t> </a:t>
            </a:r>
            <a:r>
              <a:rPr lang="en-ID" sz="2000" dirty="0" err="1"/>
              <a:t>risiko</a:t>
            </a:r>
            <a:r>
              <a:rPr lang="en-ID" sz="2000" dirty="0"/>
              <a:t> </a:t>
            </a:r>
            <a:r>
              <a:rPr lang="en-ID" sz="2000" dirty="0" err="1"/>
              <a:t>secara</a:t>
            </a:r>
            <a:r>
              <a:rPr lang="en-ID" sz="2000" dirty="0"/>
              <a:t> </a:t>
            </a:r>
            <a:r>
              <a:rPr lang="en-ID" sz="2000" dirty="0" err="1"/>
              <a:t>konsisten</a:t>
            </a:r>
            <a:r>
              <a:rPr lang="en-ID" sz="2000" dirty="0"/>
              <a:t>, </a:t>
            </a:r>
            <a:r>
              <a:rPr lang="en-ID" sz="2000" dirty="0" err="1"/>
              <a:t>efektif</a:t>
            </a:r>
            <a:r>
              <a:rPr lang="en-ID" sz="2000" dirty="0"/>
              <a:t>, dan </a:t>
            </a:r>
            <a:r>
              <a:rPr lang="en-ID" sz="2000" dirty="0" err="1"/>
              <a:t>efisien</a:t>
            </a:r>
            <a:r>
              <a:rPr lang="en-ID" sz="2000" dirty="0"/>
              <a:t>. </a:t>
            </a:r>
            <a:r>
              <a:rPr lang="en-ID" sz="2000" dirty="0" err="1"/>
              <a:t>Perguruan</a:t>
            </a:r>
            <a:r>
              <a:rPr lang="en-ID" sz="2000" dirty="0"/>
              <a:t> </a:t>
            </a:r>
            <a:r>
              <a:rPr lang="en-ID" sz="2000" dirty="0" err="1"/>
              <a:t>tinggi</a:t>
            </a:r>
            <a:r>
              <a:rPr lang="en-ID" sz="2000" dirty="0"/>
              <a:t> </a:t>
            </a:r>
            <a:r>
              <a:rPr lang="en-ID" sz="2000" dirty="0" err="1"/>
              <a:t>mengumumkan</a:t>
            </a:r>
            <a:r>
              <a:rPr lang="en-ID" sz="2000" dirty="0"/>
              <a:t> </a:t>
            </a:r>
            <a:r>
              <a:rPr lang="en-ID" sz="2000" dirty="0" err="1"/>
              <a:t>ringkasan</a:t>
            </a:r>
            <a:r>
              <a:rPr lang="en-ID" sz="2000" dirty="0"/>
              <a:t> </a:t>
            </a:r>
            <a:r>
              <a:rPr lang="en-ID" sz="2000" dirty="0" err="1"/>
              <a:t>laporan</a:t>
            </a:r>
            <a:r>
              <a:rPr lang="en-ID" sz="2000" dirty="0"/>
              <a:t> </a:t>
            </a:r>
            <a:r>
              <a:rPr lang="en-ID" sz="2000" dirty="0" err="1"/>
              <a:t>tahunan</a:t>
            </a:r>
            <a:r>
              <a:rPr lang="en-ID" sz="2000" dirty="0"/>
              <a:t> </a:t>
            </a:r>
            <a:r>
              <a:rPr lang="en-ID" sz="2000" dirty="0" err="1"/>
              <a:t>kepada</a:t>
            </a:r>
            <a:r>
              <a:rPr lang="en-ID" sz="2000" dirty="0"/>
              <a:t> </a:t>
            </a:r>
            <a:r>
              <a:rPr lang="en-ID" sz="2000" dirty="0" err="1"/>
              <a:t>masyarakat</a:t>
            </a:r>
            <a:r>
              <a:rPr lang="en-ID" sz="2000" dirty="0"/>
              <a:t>. </a:t>
            </a:r>
          </a:p>
          <a:p>
            <a:pPr marL="465138" indent="-465138">
              <a:buNone/>
            </a:pPr>
            <a:r>
              <a:rPr lang="en-ID" sz="2000" dirty="0"/>
              <a:t>E. 	</a:t>
            </a:r>
            <a:r>
              <a:rPr lang="en-ID" sz="2000" dirty="0" err="1"/>
              <a:t>Perguruan</a:t>
            </a:r>
            <a:r>
              <a:rPr lang="en-ID" sz="2000" dirty="0"/>
              <a:t> </a:t>
            </a:r>
            <a:r>
              <a:rPr lang="en-ID" sz="2000" dirty="0" err="1"/>
              <a:t>tinggi</a:t>
            </a:r>
            <a:r>
              <a:rPr lang="en-ID" sz="2000" dirty="0"/>
              <a:t> </a:t>
            </a:r>
            <a:r>
              <a:rPr lang="en-ID" sz="2000" dirty="0" err="1"/>
              <a:t>memiliki</a:t>
            </a:r>
            <a:r>
              <a:rPr lang="en-ID" sz="2000" dirty="0"/>
              <a:t> </a:t>
            </a:r>
            <a:r>
              <a:rPr lang="en-ID" sz="2000" dirty="0" err="1"/>
              <a:t>lembaga</a:t>
            </a:r>
            <a:r>
              <a:rPr lang="en-ID" sz="2000" dirty="0"/>
              <a:t> yang </a:t>
            </a:r>
            <a:r>
              <a:rPr lang="en-ID" sz="2000" dirty="0" err="1"/>
              <a:t>sepenuhnya</a:t>
            </a:r>
            <a:r>
              <a:rPr lang="en-ID" sz="2000" dirty="0"/>
              <a:t> </a:t>
            </a:r>
            <a:r>
              <a:rPr lang="en-ID" sz="2000" dirty="0" err="1"/>
              <a:t>melaksanakan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fungsi</a:t>
            </a:r>
            <a:r>
              <a:rPr lang="en-ID" sz="2000" dirty="0"/>
              <a:t> yang </a:t>
            </a:r>
            <a:r>
              <a:rPr lang="en-ID" sz="2000" dirty="0" err="1"/>
              <a:t>berjalan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en-ID" sz="2000" dirty="0"/>
              <a:t> </a:t>
            </a:r>
            <a:r>
              <a:rPr lang="en-ID" sz="2000" dirty="0" err="1"/>
              <a:t>penegakan</a:t>
            </a:r>
            <a:r>
              <a:rPr lang="en-ID" sz="2000" dirty="0"/>
              <a:t> </a:t>
            </a:r>
            <a:r>
              <a:rPr lang="en-ID" sz="2000" dirty="0" err="1"/>
              <a:t>kode</a:t>
            </a:r>
            <a:r>
              <a:rPr lang="en-ID" sz="2000" dirty="0"/>
              <a:t> </a:t>
            </a:r>
            <a:r>
              <a:rPr lang="en-ID" sz="2000" dirty="0" err="1"/>
              <a:t>etik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menjamin</a:t>
            </a:r>
            <a:r>
              <a:rPr lang="en-ID" sz="2000" dirty="0"/>
              <a:t> tata </a:t>
            </a:r>
            <a:r>
              <a:rPr lang="en-ID" sz="2000" dirty="0" err="1"/>
              <a:t>nilai</a:t>
            </a:r>
            <a:r>
              <a:rPr lang="en-ID" sz="2000" dirty="0"/>
              <a:t> dan </a:t>
            </a:r>
            <a:r>
              <a:rPr lang="en-ID" sz="2000" dirty="0" err="1"/>
              <a:t>integritas</a:t>
            </a:r>
            <a:r>
              <a:rPr lang="en-ID" sz="2000" dirty="0"/>
              <a:t> </a:t>
            </a:r>
            <a:r>
              <a:rPr lang="en-ID" sz="2000" dirty="0" err="1"/>
              <a:t>secara</a:t>
            </a:r>
            <a:r>
              <a:rPr lang="en-ID" sz="2000" dirty="0"/>
              <a:t> </a:t>
            </a:r>
            <a:r>
              <a:rPr lang="en-ID" sz="2000" dirty="0" err="1"/>
              <a:t>konsisten</a:t>
            </a:r>
            <a:r>
              <a:rPr lang="en-ID" sz="2000" dirty="0"/>
              <a:t>, </a:t>
            </a:r>
            <a:r>
              <a:rPr lang="en-ID" sz="2000" dirty="0" err="1"/>
              <a:t>efektif</a:t>
            </a:r>
            <a:r>
              <a:rPr lang="en-ID" sz="2000" dirty="0"/>
              <a:t>, dan </a:t>
            </a:r>
            <a:r>
              <a:rPr lang="en-ID" sz="2000" dirty="0" err="1"/>
              <a:t>efisien</a:t>
            </a:r>
            <a:r>
              <a:rPr lang="en-ID" sz="2000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901215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265" y="133004"/>
            <a:ext cx="11061470" cy="104740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5. C.2.4.b) </a:t>
            </a:r>
            <a:r>
              <a:rPr lang="en-ID" dirty="0" err="1"/>
              <a:t>Kepemimpinan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265" y="1180408"/>
            <a:ext cx="11122429" cy="531246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65138" indent="-465138">
              <a:buNone/>
            </a:pPr>
            <a:r>
              <a:rPr lang="en-ID" dirty="0"/>
              <a:t>A. 	</a:t>
            </a: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 formal </a:t>
            </a:r>
            <a:r>
              <a:rPr lang="en-ID" dirty="0" err="1"/>
              <a:t>penetapan</a:t>
            </a:r>
            <a:r>
              <a:rPr lang="en-ID" dirty="0"/>
              <a:t> </a:t>
            </a:r>
            <a:r>
              <a:rPr lang="en-ID" dirty="0" err="1"/>
              <a:t>personil</a:t>
            </a:r>
            <a:r>
              <a:rPr lang="en-ID" dirty="0"/>
              <a:t> pada </a:t>
            </a:r>
            <a:r>
              <a:rPr lang="en-ID" dirty="0" err="1"/>
              <a:t>berbagai</a:t>
            </a:r>
            <a:r>
              <a:rPr lang="en-ID" dirty="0"/>
              <a:t> </a:t>
            </a:r>
            <a:r>
              <a:rPr lang="en-ID" dirty="0" err="1"/>
              <a:t>tingkat</a:t>
            </a:r>
            <a:r>
              <a:rPr lang="en-ID" dirty="0"/>
              <a:t>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tugas</a:t>
            </a:r>
            <a:r>
              <a:rPr lang="en-ID" dirty="0"/>
              <a:t> dan </a:t>
            </a:r>
            <a:r>
              <a:rPr lang="en-ID" dirty="0" err="1"/>
              <a:t>tanggung</a:t>
            </a:r>
            <a:r>
              <a:rPr lang="en-ID" dirty="0"/>
              <a:t> </a:t>
            </a:r>
            <a:r>
              <a:rPr lang="en-ID" dirty="0" err="1"/>
              <a:t>jawab</a:t>
            </a:r>
            <a:r>
              <a:rPr lang="en-ID" dirty="0"/>
              <a:t> yang </a:t>
            </a:r>
            <a:r>
              <a:rPr lang="en-ID" dirty="0" err="1"/>
              <a:t>jelas</a:t>
            </a:r>
            <a:r>
              <a:rPr lang="en-ID" dirty="0"/>
              <a:t>, </a:t>
            </a:r>
            <a:r>
              <a:rPr lang="en-ID" dirty="0" err="1"/>
              <a:t>rinci</a:t>
            </a:r>
            <a:r>
              <a:rPr lang="en-ID" dirty="0"/>
              <a:t>, dan </a:t>
            </a:r>
            <a:r>
              <a:rPr lang="en-ID" dirty="0" err="1"/>
              <a:t>konsisten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pencapaian</a:t>
            </a:r>
            <a:r>
              <a:rPr lang="en-ID" dirty="0"/>
              <a:t> </a:t>
            </a:r>
            <a:r>
              <a:rPr lang="en-ID" dirty="0" err="1"/>
              <a:t>visi</a:t>
            </a:r>
            <a:r>
              <a:rPr lang="en-ID" dirty="0"/>
              <a:t>, </a:t>
            </a:r>
            <a:r>
              <a:rPr lang="en-ID" dirty="0" err="1"/>
              <a:t>misi</a:t>
            </a:r>
            <a:r>
              <a:rPr lang="en-ID" dirty="0"/>
              <a:t> dan </a:t>
            </a:r>
            <a:r>
              <a:rPr lang="en-ID" dirty="0" err="1"/>
              <a:t>budaya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strategis</a:t>
            </a:r>
            <a:r>
              <a:rPr lang="en-ID" dirty="0"/>
              <a:t> </a:t>
            </a:r>
            <a:r>
              <a:rPr lang="en-ID" dirty="0" err="1"/>
              <a:t>institusi</a:t>
            </a:r>
            <a:r>
              <a:rPr lang="en-ID" dirty="0"/>
              <a:t>.</a:t>
            </a:r>
          </a:p>
          <a:p>
            <a:pPr marL="465138" indent="-465138">
              <a:buNone/>
            </a:pPr>
            <a:r>
              <a:rPr lang="en-ID" dirty="0"/>
              <a:t>B. 	</a:t>
            </a: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bukti</a:t>
            </a:r>
            <a:r>
              <a:rPr lang="en-ID" dirty="0"/>
              <a:t> yang </a:t>
            </a:r>
            <a:r>
              <a:rPr lang="en-ID" dirty="0" err="1"/>
              <a:t>terdokumentasi</a:t>
            </a:r>
            <a:r>
              <a:rPr lang="en-ID" dirty="0"/>
              <a:t> dan sahih </a:t>
            </a:r>
            <a:r>
              <a:rPr lang="en-ID" dirty="0" err="1"/>
              <a:t>terkait</a:t>
            </a:r>
            <a:r>
              <a:rPr lang="en-ID" dirty="0"/>
              <a:t> </a:t>
            </a:r>
            <a:r>
              <a:rPr lang="en-ID" dirty="0" err="1"/>
              <a:t>terjalinnya</a:t>
            </a:r>
            <a:r>
              <a:rPr lang="en-ID" dirty="0"/>
              <a:t> </a:t>
            </a:r>
            <a:r>
              <a:rPr lang="en-ID" dirty="0" err="1"/>
              <a:t>komunikasi</a:t>
            </a:r>
            <a:r>
              <a:rPr lang="en-ID" dirty="0"/>
              <a:t> yang </a:t>
            </a:r>
            <a:r>
              <a:rPr lang="en-ID" dirty="0" err="1"/>
              <a:t>baik</a:t>
            </a:r>
            <a:r>
              <a:rPr lang="en-ID" dirty="0"/>
              <a:t> </a:t>
            </a:r>
            <a:r>
              <a:rPr lang="en-ID" dirty="0" err="1"/>
              <a:t>antara</a:t>
            </a:r>
            <a:r>
              <a:rPr lang="en-ID" dirty="0"/>
              <a:t> </a:t>
            </a:r>
            <a:r>
              <a:rPr lang="en-ID" dirty="0" err="1"/>
              <a:t>pimpinan</a:t>
            </a:r>
            <a:r>
              <a:rPr lang="en-ID" dirty="0"/>
              <a:t> dan stakeholders internal yang </a:t>
            </a:r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terprogram</a:t>
            </a:r>
            <a:r>
              <a:rPr lang="en-ID" dirty="0"/>
              <a:t> dan </a:t>
            </a:r>
            <a:r>
              <a:rPr lang="en-ID" dirty="0" err="1"/>
              <a:t>intensif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mendorong</a:t>
            </a:r>
            <a:r>
              <a:rPr lang="en-ID" dirty="0"/>
              <a:t> </a:t>
            </a:r>
            <a:r>
              <a:rPr lang="en-ID" dirty="0" err="1"/>
              <a:t>tercapainya</a:t>
            </a:r>
            <a:r>
              <a:rPr lang="en-ID" dirty="0"/>
              <a:t> </a:t>
            </a:r>
            <a:r>
              <a:rPr lang="en-ID" dirty="0" err="1"/>
              <a:t>visi</a:t>
            </a:r>
            <a:r>
              <a:rPr lang="en-ID" dirty="0"/>
              <a:t>, </a:t>
            </a:r>
            <a:r>
              <a:rPr lang="en-ID" dirty="0" err="1"/>
              <a:t>misi</a:t>
            </a:r>
            <a:r>
              <a:rPr lang="en-ID" dirty="0"/>
              <a:t>, </a:t>
            </a:r>
            <a:r>
              <a:rPr lang="en-ID" dirty="0" err="1"/>
              <a:t>budaya</a:t>
            </a:r>
            <a:r>
              <a:rPr lang="en-ID" dirty="0"/>
              <a:t>, dan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strategis</a:t>
            </a:r>
            <a:r>
              <a:rPr lang="en-ID" dirty="0"/>
              <a:t> </a:t>
            </a:r>
            <a:r>
              <a:rPr lang="en-ID" dirty="0" err="1"/>
              <a:t>institusi</a:t>
            </a:r>
            <a:r>
              <a:rPr lang="en-ID" dirty="0"/>
              <a:t>.</a:t>
            </a:r>
          </a:p>
          <a:p>
            <a:pPr marL="465138" indent="-465138">
              <a:buNone/>
            </a:pPr>
            <a:r>
              <a:rPr lang="en-ID" dirty="0"/>
              <a:t>C. 	</a:t>
            </a: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bukti</a:t>
            </a:r>
            <a:r>
              <a:rPr lang="en-ID" dirty="0"/>
              <a:t> yang </a:t>
            </a:r>
            <a:r>
              <a:rPr lang="en-ID" dirty="0" err="1"/>
              <a:t>terdokumentasi</a:t>
            </a:r>
            <a:r>
              <a:rPr lang="en-ID" dirty="0"/>
              <a:t> dan sahih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telaah</a:t>
            </a:r>
            <a:r>
              <a:rPr lang="en-ID" dirty="0"/>
              <a:t> yang </a:t>
            </a:r>
            <a:r>
              <a:rPr lang="en-ID" dirty="0" err="1"/>
              <a:t>komprehensif</a:t>
            </a:r>
            <a:r>
              <a:rPr lang="en-ID" dirty="0"/>
              <a:t> dan </a:t>
            </a:r>
            <a:r>
              <a:rPr lang="en-ID" dirty="0" err="1"/>
              <a:t>perbaikan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efektif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pelaksanaan</a:t>
            </a:r>
            <a:r>
              <a:rPr lang="en-ID" dirty="0"/>
              <a:t> </a:t>
            </a:r>
            <a:r>
              <a:rPr lang="en-ID" dirty="0" err="1"/>
              <a:t>kepemimpinan</a:t>
            </a:r>
            <a:r>
              <a:rPr lang="en-ID" dirty="0"/>
              <a:t> dan </a:t>
            </a:r>
            <a:r>
              <a:rPr lang="en-ID" dirty="0" err="1"/>
              <a:t>personil</a:t>
            </a:r>
            <a:r>
              <a:rPr lang="en-ID" dirty="0"/>
              <a:t> pada </a:t>
            </a:r>
            <a:r>
              <a:rPr lang="en-ID" dirty="0" err="1"/>
              <a:t>berbagai</a:t>
            </a:r>
            <a:r>
              <a:rPr lang="en-ID" dirty="0"/>
              <a:t> </a:t>
            </a:r>
            <a:r>
              <a:rPr lang="en-ID" dirty="0" err="1"/>
              <a:t>tingkatan</a:t>
            </a:r>
            <a:r>
              <a:rPr lang="en-ID" dirty="0"/>
              <a:t>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mencapai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yang </a:t>
            </a:r>
            <a:r>
              <a:rPr lang="en-ID" dirty="0" err="1"/>
              <a:t>direncanakan</a:t>
            </a:r>
            <a:r>
              <a:rPr lang="en-ID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9624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6255"/>
            <a:ext cx="10515600" cy="74814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ID" dirty="0"/>
              <a:t>6. C.2.4.c) </a:t>
            </a:r>
            <a:r>
              <a:rPr lang="en-ID" dirty="0" err="1"/>
              <a:t>Pengelolaan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514350" indent="-514350">
              <a:buAutoNum type="alphaUcPeriod"/>
            </a:pP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bukti</a:t>
            </a:r>
            <a:r>
              <a:rPr lang="en-ID" dirty="0"/>
              <a:t> formal </a:t>
            </a:r>
            <a:r>
              <a:rPr lang="en-ID" dirty="0" err="1"/>
              <a:t>keberfungsian</a:t>
            </a:r>
            <a:r>
              <a:rPr lang="en-ID" dirty="0"/>
              <a:t> </a:t>
            </a: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pengelolaan</a:t>
            </a:r>
            <a:r>
              <a:rPr lang="en-ID" dirty="0"/>
              <a:t> </a:t>
            </a:r>
            <a:r>
              <a:rPr lang="en-ID" dirty="0" err="1"/>
              <a:t>fungsional</a:t>
            </a:r>
            <a:r>
              <a:rPr lang="en-ID" dirty="0"/>
              <a:t> dan </a:t>
            </a:r>
            <a:r>
              <a:rPr lang="en-ID" dirty="0" err="1"/>
              <a:t>operasional</a:t>
            </a:r>
            <a:r>
              <a:rPr lang="en-ID" dirty="0"/>
              <a:t> </a:t>
            </a: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yang </a:t>
            </a:r>
            <a:r>
              <a:rPr lang="en-ID" dirty="0" err="1"/>
              <a:t>mencakup</a:t>
            </a:r>
            <a:r>
              <a:rPr lang="en-ID" dirty="0"/>
              <a:t> 5 </a:t>
            </a:r>
            <a:r>
              <a:rPr lang="en-ID" dirty="0" err="1"/>
              <a:t>aspek</a:t>
            </a:r>
            <a:r>
              <a:rPr lang="en-ID" dirty="0"/>
              <a:t> 1) </a:t>
            </a:r>
            <a:r>
              <a:rPr lang="en-ID" dirty="0" err="1"/>
              <a:t>perencanaan</a:t>
            </a:r>
            <a:r>
              <a:rPr lang="en-ID" dirty="0"/>
              <a:t> (planning), 2) </a:t>
            </a:r>
            <a:r>
              <a:rPr lang="en-ID" dirty="0" err="1"/>
              <a:t>pengorganisasian</a:t>
            </a:r>
            <a:r>
              <a:rPr lang="en-ID" dirty="0"/>
              <a:t> (organizing), 3) </a:t>
            </a:r>
            <a:r>
              <a:rPr lang="en-ID" dirty="0" err="1"/>
              <a:t>penempatan</a:t>
            </a:r>
            <a:r>
              <a:rPr lang="en-ID" dirty="0"/>
              <a:t> </a:t>
            </a:r>
            <a:r>
              <a:rPr lang="en-ID" dirty="0" err="1"/>
              <a:t>personil</a:t>
            </a:r>
            <a:r>
              <a:rPr lang="en-ID" dirty="0"/>
              <a:t> (staffing), 4) </a:t>
            </a:r>
            <a:r>
              <a:rPr lang="en-ID" dirty="0" err="1"/>
              <a:t>pengarahan</a:t>
            </a:r>
            <a:r>
              <a:rPr lang="en-ID" dirty="0"/>
              <a:t> (leading), dan 5) </a:t>
            </a:r>
            <a:r>
              <a:rPr lang="en-ID" dirty="0" err="1"/>
              <a:t>pengawasan</a:t>
            </a:r>
            <a:r>
              <a:rPr lang="en-ID" dirty="0"/>
              <a:t> (controlling). yang </a:t>
            </a:r>
            <a:r>
              <a:rPr lang="en-ID" dirty="0" err="1"/>
              <a:t>dilaksanakan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konsisten</a:t>
            </a:r>
            <a:r>
              <a:rPr lang="en-ID" dirty="0"/>
              <a:t>, </a:t>
            </a:r>
            <a:r>
              <a:rPr lang="en-ID" dirty="0" err="1"/>
              <a:t>efektif</a:t>
            </a:r>
            <a:r>
              <a:rPr lang="en-ID" dirty="0"/>
              <a:t>, dan </a:t>
            </a:r>
            <a:r>
              <a:rPr lang="en-ID" dirty="0" err="1"/>
              <a:t>efisien</a:t>
            </a:r>
            <a:r>
              <a:rPr lang="en-ID" dirty="0"/>
              <a:t>.</a:t>
            </a:r>
          </a:p>
          <a:p>
            <a:pPr marL="514350" indent="-514350">
              <a:buAutoNum type="alphaUcPeriod"/>
            </a:pP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 formal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pedoman</a:t>
            </a:r>
            <a:r>
              <a:rPr lang="en-ID" dirty="0"/>
              <a:t> </a:t>
            </a:r>
            <a:r>
              <a:rPr lang="en-ID" dirty="0" err="1"/>
              <a:t>pengelolaan</a:t>
            </a:r>
            <a:r>
              <a:rPr lang="en-ID" dirty="0"/>
              <a:t> yang </a:t>
            </a:r>
            <a:r>
              <a:rPr lang="en-ID" dirty="0" err="1"/>
              <a:t>rinci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kesesuaian</a:t>
            </a:r>
            <a:r>
              <a:rPr lang="en-ID" dirty="0"/>
              <a:t> </a:t>
            </a:r>
            <a:r>
              <a:rPr lang="en-ID" dirty="0" err="1"/>
              <a:t>antar</a:t>
            </a:r>
            <a:r>
              <a:rPr lang="en-ID" dirty="0"/>
              <a:t> 11 </a:t>
            </a:r>
            <a:r>
              <a:rPr lang="en-ID" dirty="0" err="1"/>
              <a:t>aspek</a:t>
            </a:r>
            <a:r>
              <a:rPr lang="en-ID" dirty="0"/>
              <a:t> (1) </a:t>
            </a:r>
            <a:r>
              <a:rPr lang="en-ID" dirty="0" err="1"/>
              <a:t>pendidikan</a:t>
            </a:r>
            <a:r>
              <a:rPr lang="en-ID" dirty="0"/>
              <a:t>, 2) </a:t>
            </a:r>
            <a:r>
              <a:rPr lang="en-ID" dirty="0" err="1"/>
              <a:t>pengembangan</a:t>
            </a:r>
            <a:r>
              <a:rPr lang="en-ID" dirty="0"/>
              <a:t> </a:t>
            </a:r>
            <a:r>
              <a:rPr lang="en-ID" dirty="0" err="1"/>
              <a:t>suasana</a:t>
            </a:r>
            <a:r>
              <a:rPr lang="en-ID" dirty="0"/>
              <a:t> </a:t>
            </a:r>
            <a:r>
              <a:rPr lang="en-ID" dirty="0" err="1"/>
              <a:t>akademik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otonomi</a:t>
            </a:r>
            <a:r>
              <a:rPr lang="en-ID" dirty="0"/>
              <a:t> </a:t>
            </a:r>
            <a:r>
              <a:rPr lang="en-ID" dirty="0" err="1"/>
              <a:t>keilmuan</a:t>
            </a:r>
            <a:r>
              <a:rPr lang="en-ID" dirty="0"/>
              <a:t>, 3) </a:t>
            </a:r>
            <a:r>
              <a:rPr lang="en-ID" dirty="0" err="1"/>
              <a:t>kemahasiswaan</a:t>
            </a:r>
            <a:r>
              <a:rPr lang="en-ID" dirty="0"/>
              <a:t>, 4) </a:t>
            </a:r>
            <a:r>
              <a:rPr lang="en-ID" dirty="0" err="1"/>
              <a:t>penelitian</a:t>
            </a:r>
            <a:r>
              <a:rPr lang="en-ID" dirty="0"/>
              <a:t>, 5) </a:t>
            </a:r>
            <a:r>
              <a:rPr lang="en-ID" dirty="0" err="1"/>
              <a:t>PkM</a:t>
            </a:r>
            <a:r>
              <a:rPr lang="en-ID" dirty="0"/>
              <a:t>, 6) SDM, 7) </a:t>
            </a:r>
            <a:r>
              <a:rPr lang="en-ID" dirty="0" err="1"/>
              <a:t>keuangan</a:t>
            </a:r>
            <a:r>
              <a:rPr lang="en-ID" dirty="0"/>
              <a:t>, 8) </a:t>
            </a:r>
            <a:r>
              <a:rPr lang="en-ID" dirty="0" err="1"/>
              <a:t>sarana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prasarana</a:t>
            </a:r>
            <a:r>
              <a:rPr lang="en-ID" dirty="0"/>
              <a:t>, 9) </a:t>
            </a: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informasi</a:t>
            </a:r>
            <a:r>
              <a:rPr lang="en-ID" dirty="0"/>
              <a:t>, 10) </a:t>
            </a: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penjaminan</a:t>
            </a:r>
            <a:r>
              <a:rPr lang="en-ID" dirty="0"/>
              <a:t> </a:t>
            </a:r>
            <a:r>
              <a:rPr lang="en-ID" dirty="0" err="1"/>
              <a:t>mutu</a:t>
            </a:r>
            <a:r>
              <a:rPr lang="en-ID" dirty="0"/>
              <a:t>, </a:t>
            </a:r>
            <a:r>
              <a:rPr lang="en-ID" dirty="0" err="1"/>
              <a:t>dan</a:t>
            </a:r>
            <a:r>
              <a:rPr lang="en-ID" dirty="0"/>
              <a:t> 11) </a:t>
            </a:r>
            <a:r>
              <a:rPr lang="en-ID" dirty="0" err="1"/>
              <a:t>kerjasama</a:t>
            </a:r>
            <a:r>
              <a:rPr lang="en-ID" dirty="0"/>
              <a:t>)</a:t>
            </a:r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dan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penerapan</a:t>
            </a:r>
            <a:r>
              <a:rPr lang="en-US" dirty="0"/>
              <a:t> yang </a:t>
            </a:r>
            <a:r>
              <a:rPr lang="en-US" dirty="0" err="1"/>
              <a:t>konsisten</a:t>
            </a:r>
            <a:r>
              <a:rPr lang="en-US" dirty="0"/>
              <a:t>, </a:t>
            </a:r>
            <a:r>
              <a:rPr lang="en-US" dirty="0" err="1"/>
              <a:t>efektif</a:t>
            </a:r>
            <a:r>
              <a:rPr lang="en-US" dirty="0"/>
              <a:t>, dan </a:t>
            </a:r>
            <a:r>
              <a:rPr lang="en-US" dirty="0" err="1"/>
              <a:t>efisien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11 </a:t>
            </a:r>
            <a:r>
              <a:rPr lang="en-US" dirty="0" err="1"/>
              <a:t>aspek</a:t>
            </a:r>
            <a:r>
              <a:rPr lang="en-US" dirty="0"/>
              <a:t>.</a:t>
            </a:r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dan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dan </a:t>
            </a:r>
            <a:r>
              <a:rPr lang="en-US" dirty="0" err="1"/>
              <a:t>penetapannya</a:t>
            </a:r>
            <a:r>
              <a:rPr lang="en-US" dirty="0"/>
              <a:t>, yang </a:t>
            </a:r>
            <a:r>
              <a:rPr lang="en-US" dirty="0" err="1"/>
              <a:t>mencakup</a:t>
            </a:r>
            <a:r>
              <a:rPr lang="en-US" dirty="0"/>
              <a:t> 5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dan </a:t>
            </a:r>
            <a:r>
              <a:rPr lang="en-US" dirty="0" err="1"/>
              <a:t>penetapannya</a:t>
            </a:r>
            <a:r>
              <a:rPr lang="en-US" dirty="0"/>
              <a:t>, yang </a:t>
            </a:r>
            <a:r>
              <a:rPr lang="en-US" dirty="0" err="1"/>
              <a:t>mencakup</a:t>
            </a:r>
            <a:r>
              <a:rPr lang="en-US" dirty="0"/>
              <a:t> 5 </a:t>
            </a:r>
            <a:r>
              <a:rPr lang="en-US" dirty="0" err="1"/>
              <a:t>aspek</a:t>
            </a:r>
            <a:r>
              <a:rPr lang="en-US" dirty="0"/>
              <a:t> 1)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keterlibatan</a:t>
            </a:r>
            <a:r>
              <a:rPr lang="en-US" dirty="0"/>
              <a:t>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, 2) </a:t>
            </a:r>
            <a:r>
              <a:rPr lang="en-US" dirty="0" err="1"/>
              <a:t>mengacu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renstra</a:t>
            </a:r>
            <a:r>
              <a:rPr lang="en-US" dirty="0"/>
              <a:t> </a:t>
            </a:r>
            <a:r>
              <a:rPr lang="en-US" dirty="0" err="1"/>
              <a:t>periode</a:t>
            </a:r>
            <a:r>
              <a:rPr lang="en-US" dirty="0"/>
              <a:t> </a:t>
            </a:r>
            <a:r>
              <a:rPr lang="en-US" dirty="0" err="1"/>
              <a:t>sebelumnya</a:t>
            </a:r>
            <a:r>
              <a:rPr lang="en-US" dirty="0"/>
              <a:t>, 3) </a:t>
            </a:r>
            <a:r>
              <a:rPr lang="en-US" dirty="0" err="1"/>
              <a:t>mengacu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VMTS </a:t>
            </a:r>
            <a:r>
              <a:rPr lang="en-US" dirty="0" err="1"/>
              <a:t>institusi</a:t>
            </a:r>
            <a:r>
              <a:rPr lang="en-US" dirty="0"/>
              <a:t>, 4) </a:t>
            </a:r>
            <a:r>
              <a:rPr lang="en-US" dirty="0" err="1"/>
              <a:t>dilakukannya</a:t>
            </a:r>
            <a:r>
              <a:rPr lang="en-US" dirty="0"/>
              <a:t>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internal dan </a:t>
            </a:r>
            <a:r>
              <a:rPr lang="en-US" dirty="0" err="1"/>
              <a:t>eksternal</a:t>
            </a:r>
            <a:r>
              <a:rPr lang="en-US" dirty="0"/>
              <a:t>, dan 5) </a:t>
            </a:r>
            <a:r>
              <a:rPr lang="en-US" dirty="0" err="1"/>
              <a:t>disahkan</a:t>
            </a:r>
            <a:r>
              <a:rPr lang="en-US" dirty="0"/>
              <a:t> oleh organ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kewenangan</a:t>
            </a:r>
            <a:r>
              <a:rPr lang="en-US" dirty="0"/>
              <a:t> dan </a:t>
            </a:r>
            <a:r>
              <a:rPr lang="en-US" dirty="0" err="1"/>
              <a:t>ada</a:t>
            </a:r>
            <a:r>
              <a:rPr lang="en-US" dirty="0"/>
              <a:t> benchmark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sejenis</a:t>
            </a:r>
            <a:r>
              <a:rPr lang="en-US" dirty="0"/>
              <a:t>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internasional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1951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5159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br>
              <a:rPr lang="en-ID" dirty="0"/>
            </a:br>
            <a:r>
              <a:rPr lang="en-ID" dirty="0"/>
              <a:t>7. C.2.4.d) </a:t>
            </a: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Penjaminan</a:t>
            </a:r>
            <a:r>
              <a:rPr lang="en-ID" dirty="0"/>
              <a:t> </a:t>
            </a:r>
            <a:r>
              <a:rPr lang="en-ID" dirty="0" err="1"/>
              <a:t>Mutu</a:t>
            </a:r>
            <a:br>
              <a:rPr lang="en-ID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30284"/>
            <a:ext cx="10515600" cy="5262591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514350" indent="-514350">
              <a:buAutoNum type="alphaUcPeriod"/>
            </a:pP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telah</a:t>
            </a:r>
            <a:r>
              <a:rPr lang="en-ID" dirty="0"/>
              <a:t> </a:t>
            </a:r>
            <a:r>
              <a:rPr lang="en-ID" dirty="0" err="1"/>
              <a:t>menjalankan</a:t>
            </a:r>
            <a:r>
              <a:rPr lang="en-ID" dirty="0"/>
              <a:t> SPMI yang </a:t>
            </a:r>
            <a:r>
              <a:rPr lang="en-ID" dirty="0" err="1"/>
              <a:t>dibuktikan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keberadaan</a:t>
            </a:r>
            <a:r>
              <a:rPr lang="en-ID" dirty="0"/>
              <a:t> 5 </a:t>
            </a:r>
            <a:r>
              <a:rPr lang="en-ID" dirty="0" err="1"/>
              <a:t>aspek</a:t>
            </a:r>
            <a:r>
              <a:rPr lang="en-ID" dirty="0"/>
              <a:t> (1) organ/</a:t>
            </a:r>
            <a:r>
              <a:rPr lang="en-ID" dirty="0" err="1"/>
              <a:t>fungsi</a:t>
            </a:r>
            <a:r>
              <a:rPr lang="en-ID" dirty="0"/>
              <a:t> SPMI, 2) </a:t>
            </a:r>
            <a:r>
              <a:rPr lang="en-ID" dirty="0" err="1"/>
              <a:t>dokumen</a:t>
            </a:r>
            <a:r>
              <a:rPr lang="en-ID" dirty="0"/>
              <a:t> SPMI, 3) auditor internal, 4) </a:t>
            </a:r>
            <a:r>
              <a:rPr lang="en-ID" dirty="0" err="1"/>
              <a:t>hasil</a:t>
            </a:r>
            <a:r>
              <a:rPr lang="en-ID" dirty="0"/>
              <a:t> audit, </a:t>
            </a:r>
            <a:r>
              <a:rPr lang="en-ID" dirty="0" err="1"/>
              <a:t>dan</a:t>
            </a:r>
            <a:r>
              <a:rPr lang="en-ID" dirty="0"/>
              <a:t> 5) </a:t>
            </a:r>
            <a:r>
              <a:rPr lang="en-ID" dirty="0" err="1"/>
              <a:t>bukti</a:t>
            </a:r>
            <a:r>
              <a:rPr lang="en-ID" dirty="0"/>
              <a:t> </a:t>
            </a:r>
            <a:r>
              <a:rPr lang="en-ID" dirty="0" err="1"/>
              <a:t>tindak</a:t>
            </a:r>
            <a:r>
              <a:rPr lang="en-ID" dirty="0"/>
              <a:t> </a:t>
            </a:r>
            <a:r>
              <a:rPr lang="en-ID" dirty="0" err="1"/>
              <a:t>lanjut</a:t>
            </a:r>
            <a:r>
              <a:rPr lang="en-ID" dirty="0"/>
              <a:t>),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standar</a:t>
            </a:r>
            <a:r>
              <a:rPr lang="en-ID" dirty="0"/>
              <a:t> yang </a:t>
            </a:r>
            <a:r>
              <a:rPr lang="en-ID" dirty="0" err="1"/>
              <a:t>melampaui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SNDIKTI,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menerapkan</a:t>
            </a:r>
            <a:r>
              <a:rPr lang="en-ID" dirty="0"/>
              <a:t> SPMI </a:t>
            </a:r>
            <a:r>
              <a:rPr lang="en-ID" dirty="0" err="1"/>
              <a:t>berbasis</a:t>
            </a:r>
            <a:r>
              <a:rPr lang="en-ID" dirty="0"/>
              <a:t> </a:t>
            </a:r>
            <a:r>
              <a:rPr lang="en-ID" dirty="0" err="1"/>
              <a:t>resiko</a:t>
            </a:r>
            <a:r>
              <a:rPr lang="en-ID" dirty="0"/>
              <a:t> (Risk Based Audit)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inovasi</a:t>
            </a:r>
            <a:r>
              <a:rPr lang="en-ID" dirty="0"/>
              <a:t> </a:t>
            </a:r>
            <a:r>
              <a:rPr lang="en-ID" dirty="0" err="1"/>
              <a:t>lainnya</a:t>
            </a:r>
            <a:r>
              <a:rPr lang="en-ID" dirty="0"/>
              <a:t>.</a:t>
            </a:r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praktik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di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rapat</a:t>
            </a:r>
            <a:r>
              <a:rPr lang="en-US" dirty="0"/>
              <a:t> </a:t>
            </a:r>
            <a:r>
              <a:rPr lang="en-US" dirty="0" err="1"/>
              <a:t>tinjauan</a:t>
            </a:r>
            <a:r>
              <a:rPr lang="en-US" dirty="0"/>
              <a:t> </a:t>
            </a:r>
            <a:r>
              <a:rPr lang="en-US" dirty="0" err="1"/>
              <a:t>manajemen</a:t>
            </a:r>
            <a:r>
              <a:rPr lang="en-US" dirty="0"/>
              <a:t>, yang </a:t>
            </a:r>
            <a:r>
              <a:rPr lang="en-US" dirty="0" err="1"/>
              <a:t>mengagendakan</a:t>
            </a:r>
            <a:r>
              <a:rPr lang="en-US" dirty="0"/>
              <a:t> </a:t>
            </a:r>
            <a:r>
              <a:rPr lang="en-US" dirty="0" err="1"/>
              <a:t>pembahasan</a:t>
            </a:r>
            <a:r>
              <a:rPr lang="en-US" dirty="0"/>
              <a:t> 7 </a:t>
            </a:r>
            <a:r>
              <a:rPr lang="en-US" dirty="0" err="1"/>
              <a:t>unsur</a:t>
            </a:r>
            <a:r>
              <a:rPr lang="en-US" dirty="0"/>
              <a:t> 1) </a:t>
            </a:r>
            <a:r>
              <a:rPr lang="en-US" dirty="0" err="1"/>
              <a:t>hasil</a:t>
            </a:r>
            <a:r>
              <a:rPr lang="en-US" dirty="0"/>
              <a:t> audit internal, 2) </a:t>
            </a:r>
            <a:r>
              <a:rPr lang="en-US" dirty="0" err="1"/>
              <a:t>umpan</a:t>
            </a:r>
            <a:r>
              <a:rPr lang="en-US" dirty="0"/>
              <a:t> </a:t>
            </a:r>
            <a:r>
              <a:rPr lang="en-US" dirty="0" err="1"/>
              <a:t>balik</a:t>
            </a:r>
            <a:r>
              <a:rPr lang="en-US" dirty="0"/>
              <a:t>, 3) </a:t>
            </a:r>
            <a:r>
              <a:rPr lang="en-US" dirty="0" err="1"/>
              <a:t>kinerja</a:t>
            </a:r>
            <a:r>
              <a:rPr lang="en-US" dirty="0"/>
              <a:t> proses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kesesuaian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, 4) status </a:t>
            </a:r>
            <a:r>
              <a:rPr lang="en-US" dirty="0" err="1"/>
              <a:t>tindakan</a:t>
            </a:r>
            <a:r>
              <a:rPr lang="en-US" dirty="0"/>
              <a:t> </a:t>
            </a:r>
            <a:r>
              <a:rPr lang="en-US" dirty="0" err="1"/>
              <a:t>pencegahan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, 5)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tinjauan</a:t>
            </a:r>
            <a:r>
              <a:rPr lang="en-US" dirty="0"/>
              <a:t> </a:t>
            </a:r>
            <a:r>
              <a:rPr lang="en-US" dirty="0" err="1"/>
              <a:t>sebelumnya</a:t>
            </a:r>
            <a:r>
              <a:rPr lang="en-US" dirty="0"/>
              <a:t>, 6) </a:t>
            </a:r>
            <a:r>
              <a:rPr lang="en-US" dirty="0" err="1"/>
              <a:t>perubahan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mempengaruhi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manajemen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7) </a:t>
            </a:r>
            <a:r>
              <a:rPr lang="en-US" dirty="0" err="1"/>
              <a:t>rekomendasi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peningkatan</a:t>
            </a:r>
            <a:r>
              <a:rPr lang="en-US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1737399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16492" cy="13255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565150" indent="-565150"/>
            <a:r>
              <a:rPr lang="en-ID" dirty="0"/>
              <a:t>8. </a:t>
            </a:r>
            <a:r>
              <a:rPr lang="en-ID" dirty="0" err="1"/>
              <a:t>Tabel</a:t>
            </a:r>
            <a:r>
              <a:rPr lang="en-ID" dirty="0"/>
              <a:t> 1.a LKPT </a:t>
            </a:r>
            <a:r>
              <a:rPr lang="en-ID" dirty="0" err="1"/>
              <a:t>Sertifikasi</a:t>
            </a:r>
            <a:r>
              <a:rPr lang="en-ID" dirty="0"/>
              <a:t>/</a:t>
            </a:r>
            <a:r>
              <a:rPr lang="en-ID" dirty="0" err="1"/>
              <a:t>Akreditasi</a:t>
            </a:r>
            <a:r>
              <a:rPr lang="en-ID" dirty="0"/>
              <a:t> </a:t>
            </a:r>
            <a:r>
              <a:rPr lang="en-ID" dirty="0" err="1"/>
              <a:t>Eksternal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16492" cy="466725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514350" indent="-514350">
              <a:buAutoNum type="alphaUcPeriod"/>
            </a:pPr>
            <a:r>
              <a:rPr lang="sv-SE" sz="4400" dirty="0"/>
              <a:t>Perolehan sertifikasi/akreditasi eksternal oleh lembaga internasional atau internasional bereputasi. Jika NK </a:t>
            </a:r>
            <a:r>
              <a:rPr lang="sv-SE" sz="4400" u="sng" dirty="0"/>
              <a:t>&gt;</a:t>
            </a:r>
            <a:r>
              <a:rPr lang="sv-SE" sz="4400" dirty="0"/>
              <a:t> 8 , maka Skor_A = 4 </a:t>
            </a:r>
          </a:p>
          <a:p>
            <a:pPr marL="514350" indent="-514350">
              <a:buAutoNum type="alphaUcPeriod"/>
            </a:pPr>
            <a:r>
              <a:rPr lang="sv-SE" sz="4400" dirty="0"/>
              <a:t>Perolehan akreditasi program studi oleh lembaga akreditasi internasional bereputasi. Jika P</a:t>
            </a:r>
            <a:r>
              <a:rPr lang="sv-SE" dirty="0"/>
              <a:t>AI</a:t>
            </a:r>
            <a:r>
              <a:rPr lang="sv-SE" sz="4400" dirty="0"/>
              <a:t> </a:t>
            </a:r>
            <a:r>
              <a:rPr lang="sv-SE" sz="4400" u="sng" dirty="0"/>
              <a:t>&gt;</a:t>
            </a:r>
            <a:r>
              <a:rPr lang="sv-SE" sz="4400" dirty="0"/>
              <a:t> 5% , maka Skor_B = 4</a:t>
            </a:r>
          </a:p>
          <a:p>
            <a:pPr marL="514350" indent="-514350">
              <a:buAutoNum type="alphaUcPeriod"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3060395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9. </a:t>
            </a:r>
            <a:r>
              <a:rPr lang="nn-NO" dirty="0"/>
              <a:t>Tabel 1.a LKPT Audit Eksternal Keuangan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nn-NO" sz="4800" dirty="0"/>
              <a:t>Pelaksanaan dan hasil audit eksternal keuangan di perguruan tinggi. </a:t>
            </a:r>
          </a:p>
          <a:p>
            <a:pPr marL="0" indent="0">
              <a:buNone/>
            </a:pPr>
            <a:r>
              <a:rPr lang="en-US" sz="4800" dirty="0">
                <a:solidFill>
                  <a:srgbClr val="FF0000"/>
                </a:solidFill>
              </a:rPr>
              <a:t>Audit </a:t>
            </a:r>
            <a:r>
              <a:rPr lang="en-US" sz="4800" dirty="0" err="1">
                <a:solidFill>
                  <a:srgbClr val="FF0000"/>
                </a:solidFill>
              </a:rPr>
              <a:t>eksternal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dilakukan</a:t>
            </a:r>
            <a:r>
              <a:rPr lang="en-US" sz="4800" dirty="0">
                <a:solidFill>
                  <a:srgbClr val="FF0000"/>
                </a:solidFill>
              </a:rPr>
              <a:t> oleh Kantor </a:t>
            </a:r>
            <a:r>
              <a:rPr lang="en-US" sz="4800" dirty="0" err="1">
                <a:solidFill>
                  <a:srgbClr val="FF0000"/>
                </a:solidFill>
              </a:rPr>
              <a:t>Akuntan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Publik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dengan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Opini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Wajar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Tanpa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Pengecualian</a:t>
            </a:r>
            <a:r>
              <a:rPr lang="en-US" sz="4800" dirty="0">
                <a:solidFill>
                  <a:srgbClr val="FF0000"/>
                </a:solidFill>
              </a:rPr>
              <a:t> (Unqualified Opinion).</a:t>
            </a:r>
          </a:p>
        </p:txBody>
      </p:sp>
    </p:spTree>
    <p:extLst>
      <p:ext uri="{BB962C8B-B14F-4D97-AF65-F5344CB8AC3E}">
        <p14:creationId xmlns:p14="http://schemas.microsoft.com/office/powerpoint/2010/main" val="34194361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10. </a:t>
            </a:r>
            <a:r>
              <a:rPr lang="en-ID" dirty="0" err="1"/>
              <a:t>Tabel</a:t>
            </a:r>
            <a:r>
              <a:rPr lang="en-ID" dirty="0"/>
              <a:t> 1.b LKPT </a:t>
            </a:r>
            <a:r>
              <a:rPr lang="en-ID" dirty="0" err="1"/>
              <a:t>Akreditasi</a:t>
            </a:r>
            <a:r>
              <a:rPr lang="en-ID" dirty="0"/>
              <a:t> Program </a:t>
            </a:r>
            <a:r>
              <a:rPr lang="en-ID" dirty="0" err="1"/>
              <a:t>Studi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6000" dirty="0"/>
              <a:t>Perolehan status terakreditasi program studi oleh BAN-PT atau Lembaga Akreditasi Mandiri (LAM). Jika N</a:t>
            </a:r>
            <a:r>
              <a:rPr lang="sv-SE" sz="3600" dirty="0"/>
              <a:t>SA</a:t>
            </a:r>
            <a:r>
              <a:rPr lang="sv-SE" sz="6000" dirty="0"/>
              <a:t> </a:t>
            </a:r>
            <a:r>
              <a:rPr lang="sv-SE" sz="6000" u="sng" dirty="0"/>
              <a:t>&gt;</a:t>
            </a:r>
            <a:r>
              <a:rPr lang="sv-SE" sz="6000" dirty="0"/>
              <a:t> 3,50, maka Skor = 4 .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5211330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1325563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11. C.2.4.d) </a:t>
            </a:r>
            <a:r>
              <a:rPr lang="en-ID" dirty="0" err="1"/>
              <a:t>Kerjasama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7808"/>
            <a:ext cx="10515600" cy="480986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AutoNum type="alphaUcPeriod"/>
            </a:pP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 </a:t>
            </a:r>
            <a:r>
              <a:rPr lang="en-US" sz="2200" dirty="0" err="1"/>
              <a:t>memiliki</a:t>
            </a:r>
            <a:r>
              <a:rPr lang="en-US" sz="2200" dirty="0"/>
              <a:t> </a:t>
            </a:r>
            <a:r>
              <a:rPr lang="en-US" sz="2200" dirty="0" err="1"/>
              <a:t>dokumen</a:t>
            </a:r>
            <a:r>
              <a:rPr lang="en-US" sz="2200" dirty="0"/>
              <a:t> formal </a:t>
            </a:r>
            <a:r>
              <a:rPr lang="en-US" sz="2200" dirty="0" err="1"/>
              <a:t>kebijakan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prosedur</a:t>
            </a:r>
            <a:r>
              <a:rPr lang="en-US" sz="2200" dirty="0"/>
              <a:t>, yang </a:t>
            </a:r>
            <a:r>
              <a:rPr lang="en-US" sz="2200" dirty="0" err="1"/>
              <a:t>komprehensif</a:t>
            </a:r>
            <a:r>
              <a:rPr lang="en-US" sz="2200" dirty="0"/>
              <a:t>, </a:t>
            </a:r>
            <a:r>
              <a:rPr lang="en-US" sz="2200" dirty="0" err="1"/>
              <a:t>rinci</a:t>
            </a:r>
            <a:r>
              <a:rPr lang="en-US" sz="2200" dirty="0"/>
              <a:t>, </a:t>
            </a:r>
            <a:r>
              <a:rPr lang="en-US" sz="2200" dirty="0" err="1"/>
              <a:t>terkini</a:t>
            </a:r>
            <a:r>
              <a:rPr lang="en-US" sz="2200" dirty="0"/>
              <a:t>,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mudah</a:t>
            </a:r>
            <a:r>
              <a:rPr lang="en-US" sz="2200" dirty="0"/>
              <a:t> </a:t>
            </a:r>
            <a:r>
              <a:rPr lang="en-US" sz="2200" dirty="0" err="1"/>
              <a:t>diakses</a:t>
            </a:r>
            <a:r>
              <a:rPr lang="en-US" sz="2200" dirty="0"/>
              <a:t> </a:t>
            </a:r>
            <a:r>
              <a:rPr lang="en-US" sz="2200" dirty="0" err="1"/>
              <a:t>oleh</a:t>
            </a:r>
            <a:r>
              <a:rPr lang="en-US" sz="2200" dirty="0"/>
              <a:t> </a:t>
            </a:r>
            <a:r>
              <a:rPr lang="en-US" sz="2200" dirty="0" err="1"/>
              <a:t>pemangku</a:t>
            </a:r>
            <a:r>
              <a:rPr lang="en-US" sz="2200" dirty="0"/>
              <a:t> </a:t>
            </a:r>
            <a:r>
              <a:rPr lang="en-US" sz="2200" dirty="0" err="1"/>
              <a:t>kepentingan</a:t>
            </a:r>
            <a:r>
              <a:rPr lang="en-US" sz="2200" dirty="0"/>
              <a:t>, </a:t>
            </a:r>
            <a:r>
              <a:rPr lang="en-US" sz="2200" dirty="0" err="1"/>
              <a:t>tentang</a:t>
            </a:r>
            <a:r>
              <a:rPr lang="en-US" sz="2200" dirty="0"/>
              <a:t> </a:t>
            </a:r>
            <a:r>
              <a:rPr lang="en-US" sz="2200" dirty="0" err="1"/>
              <a:t>pengembangan</a:t>
            </a:r>
            <a:r>
              <a:rPr lang="en-US" sz="2200" dirty="0"/>
              <a:t> </a:t>
            </a:r>
            <a:r>
              <a:rPr lang="en-US" sz="2200" dirty="0" err="1"/>
              <a:t>jejaring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kemitraan</a:t>
            </a:r>
            <a:r>
              <a:rPr lang="en-US" sz="2200" dirty="0"/>
              <a:t> (</a:t>
            </a:r>
            <a:r>
              <a:rPr lang="en-US" sz="2200" dirty="0" err="1"/>
              <a:t>dalam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luar</a:t>
            </a:r>
            <a:r>
              <a:rPr lang="en-US" sz="2200" dirty="0"/>
              <a:t> </a:t>
            </a:r>
            <a:r>
              <a:rPr lang="en-US" sz="2200" dirty="0" err="1"/>
              <a:t>negeri</a:t>
            </a:r>
            <a:r>
              <a:rPr lang="en-US" sz="2200" dirty="0"/>
              <a:t>) </a:t>
            </a:r>
            <a:r>
              <a:rPr lang="en-US" sz="2200" dirty="0" err="1"/>
              <a:t>termasuk</a:t>
            </a:r>
            <a:r>
              <a:rPr lang="en-US" sz="2200" dirty="0"/>
              <a:t> </a:t>
            </a:r>
            <a:r>
              <a:rPr lang="en-US" sz="2200" dirty="0" err="1"/>
              <a:t>bagaimana</a:t>
            </a:r>
            <a:r>
              <a:rPr lang="en-US" sz="2200" dirty="0"/>
              <a:t> </a:t>
            </a:r>
            <a:r>
              <a:rPr lang="en-US" sz="2200" dirty="0" err="1"/>
              <a:t>melakukan</a:t>
            </a:r>
            <a:r>
              <a:rPr lang="en-US" sz="2200" dirty="0"/>
              <a:t> monitoring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evaluasi</a:t>
            </a:r>
            <a:r>
              <a:rPr lang="en-US" sz="2200" dirty="0"/>
              <a:t> </a:t>
            </a:r>
            <a:r>
              <a:rPr lang="en-US" sz="2200" dirty="0" err="1"/>
              <a:t>kepuasan</a:t>
            </a:r>
            <a:r>
              <a:rPr lang="en-US" sz="2200" dirty="0"/>
              <a:t> </a:t>
            </a:r>
            <a:r>
              <a:rPr lang="en-US" sz="2200" dirty="0" err="1"/>
              <a:t>mitra</a:t>
            </a:r>
            <a:r>
              <a:rPr lang="en-US" sz="2200" dirty="0"/>
              <a:t> </a:t>
            </a:r>
            <a:r>
              <a:rPr lang="en-US" sz="2200" dirty="0" err="1"/>
              <a:t>kerjasama</a:t>
            </a:r>
            <a:r>
              <a:rPr lang="en-US" sz="2200" dirty="0"/>
              <a:t>. </a:t>
            </a:r>
          </a:p>
          <a:p>
            <a:pPr marL="514350" indent="-514350">
              <a:buAutoNum type="alphaUcPeriod"/>
            </a:pP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 </a:t>
            </a:r>
            <a:r>
              <a:rPr lang="en-US" sz="2200" dirty="0" err="1"/>
              <a:t>memiliki</a:t>
            </a:r>
            <a:r>
              <a:rPr lang="en-US" sz="2200" dirty="0"/>
              <a:t> </a:t>
            </a:r>
            <a:r>
              <a:rPr lang="en-US" sz="2200" dirty="0" err="1"/>
              <a:t>dokumen</a:t>
            </a:r>
            <a:r>
              <a:rPr lang="en-US" sz="2200" dirty="0"/>
              <a:t> </a:t>
            </a:r>
            <a:r>
              <a:rPr lang="en-US" sz="2200" dirty="0" err="1"/>
              <a:t>perencanaan</a:t>
            </a:r>
            <a:r>
              <a:rPr lang="en-US" sz="2200" dirty="0"/>
              <a:t> </a:t>
            </a:r>
            <a:r>
              <a:rPr lang="en-US" sz="2200" dirty="0" err="1"/>
              <a:t>pengembangan</a:t>
            </a:r>
            <a:r>
              <a:rPr lang="en-US" sz="2200" dirty="0"/>
              <a:t> </a:t>
            </a:r>
            <a:r>
              <a:rPr lang="en-US" sz="2200" dirty="0" err="1"/>
              <a:t>jejaring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kemitraan</a:t>
            </a:r>
            <a:r>
              <a:rPr lang="en-US" sz="2200" dirty="0"/>
              <a:t> yang </a:t>
            </a:r>
            <a:r>
              <a:rPr lang="en-US" sz="2200" dirty="0" err="1"/>
              <a:t>sahih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terarah</a:t>
            </a:r>
            <a:r>
              <a:rPr lang="en-US" sz="2200" dirty="0"/>
              <a:t> </a:t>
            </a:r>
            <a:r>
              <a:rPr lang="en-US" sz="2200" dirty="0" err="1"/>
              <a:t>guna</a:t>
            </a:r>
            <a:r>
              <a:rPr lang="en-US" sz="2200" dirty="0"/>
              <a:t> </a:t>
            </a:r>
            <a:r>
              <a:rPr lang="en-US" sz="2200" dirty="0" err="1"/>
              <a:t>mencapai</a:t>
            </a:r>
            <a:r>
              <a:rPr lang="en-US" sz="2200" dirty="0"/>
              <a:t> </a:t>
            </a:r>
            <a:r>
              <a:rPr lang="en-US" sz="2200" dirty="0" err="1"/>
              <a:t>visi</a:t>
            </a:r>
            <a:r>
              <a:rPr lang="en-US" sz="2200" dirty="0"/>
              <a:t>, </a:t>
            </a:r>
            <a:r>
              <a:rPr lang="en-US" sz="2200" dirty="0" err="1"/>
              <a:t>misi</a:t>
            </a:r>
            <a:r>
              <a:rPr lang="en-US" sz="2200" dirty="0"/>
              <a:t>,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tujuan</a:t>
            </a:r>
            <a:r>
              <a:rPr lang="en-US" sz="2200" dirty="0"/>
              <a:t> </a:t>
            </a:r>
            <a:r>
              <a:rPr lang="en-US" sz="2200" dirty="0" err="1"/>
              <a:t>strategis</a:t>
            </a:r>
            <a:r>
              <a:rPr lang="en-US" sz="2200" dirty="0"/>
              <a:t> </a:t>
            </a:r>
            <a:r>
              <a:rPr lang="en-US" sz="2200" dirty="0" err="1"/>
              <a:t>institusi</a:t>
            </a:r>
            <a:r>
              <a:rPr lang="en-US" sz="2200" dirty="0"/>
              <a:t>. </a:t>
            </a:r>
          </a:p>
          <a:p>
            <a:pPr marL="514350" indent="-514350">
              <a:buAutoNum type="alphaUcPeriod"/>
            </a:pP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 </a:t>
            </a:r>
            <a:r>
              <a:rPr lang="en-US" sz="2200" dirty="0" err="1"/>
              <a:t>memiliki</a:t>
            </a:r>
            <a:r>
              <a:rPr lang="en-US" sz="2200" dirty="0"/>
              <a:t> </a:t>
            </a:r>
            <a:r>
              <a:rPr lang="en-US" sz="2200" dirty="0" err="1"/>
              <a:t>jejaring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mitra</a:t>
            </a:r>
            <a:r>
              <a:rPr lang="en-US" sz="2200" dirty="0"/>
              <a:t> </a:t>
            </a:r>
            <a:r>
              <a:rPr lang="en-US" sz="2200" dirty="0" err="1"/>
              <a:t>kerjasama</a:t>
            </a:r>
            <a:r>
              <a:rPr lang="en-US" sz="2200" dirty="0"/>
              <a:t> yang </a:t>
            </a:r>
            <a:r>
              <a:rPr lang="en-US" sz="2200" dirty="0" err="1"/>
              <a:t>relevan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VMTS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bermanfaat</a:t>
            </a:r>
            <a:r>
              <a:rPr lang="en-US" sz="2200" dirty="0"/>
              <a:t> </a:t>
            </a:r>
            <a:r>
              <a:rPr lang="en-US" sz="2200" dirty="0" err="1"/>
              <a:t>bagi</a:t>
            </a:r>
            <a:r>
              <a:rPr lang="en-US" sz="2200" dirty="0"/>
              <a:t> </a:t>
            </a:r>
            <a:r>
              <a:rPr lang="en-US" sz="2200" dirty="0" err="1"/>
              <a:t>pengembangan</a:t>
            </a:r>
            <a:r>
              <a:rPr lang="en-US" sz="2200" dirty="0"/>
              <a:t> </a:t>
            </a:r>
            <a:r>
              <a:rPr lang="en-US" sz="2200" dirty="0" err="1"/>
              <a:t>tridharma</a:t>
            </a:r>
            <a:r>
              <a:rPr lang="en-US" sz="2200" dirty="0"/>
              <a:t> </a:t>
            </a:r>
            <a:r>
              <a:rPr lang="en-US" sz="2200" dirty="0" err="1"/>
              <a:t>institusi</a:t>
            </a:r>
            <a:r>
              <a:rPr lang="en-US" sz="2200" dirty="0"/>
              <a:t> yang </a:t>
            </a:r>
            <a:r>
              <a:rPr lang="en-US" sz="2200" dirty="0" err="1"/>
              <a:t>mencakup</a:t>
            </a:r>
            <a:r>
              <a:rPr lang="en-US" sz="2200" dirty="0"/>
              <a:t> </a:t>
            </a:r>
            <a:r>
              <a:rPr lang="en-US" sz="2200" dirty="0" err="1"/>
              <a:t>kerjasama</a:t>
            </a:r>
            <a:r>
              <a:rPr lang="en-US" sz="2200" dirty="0"/>
              <a:t> </a:t>
            </a:r>
            <a:r>
              <a:rPr lang="en-US" sz="2200" dirty="0" err="1"/>
              <a:t>lokal</a:t>
            </a:r>
            <a:r>
              <a:rPr lang="en-US" sz="2200" dirty="0"/>
              <a:t>/</a:t>
            </a:r>
            <a:r>
              <a:rPr lang="en-US" sz="2200" dirty="0" err="1"/>
              <a:t>wilayah</a:t>
            </a:r>
            <a:r>
              <a:rPr lang="en-US" sz="2200" dirty="0"/>
              <a:t>, </a:t>
            </a:r>
            <a:r>
              <a:rPr lang="en-US" sz="2200" dirty="0" err="1"/>
              <a:t>nasional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internasional</a:t>
            </a:r>
            <a:r>
              <a:rPr lang="en-US" sz="2200" dirty="0"/>
              <a:t>.</a:t>
            </a:r>
          </a:p>
          <a:p>
            <a:pPr marL="514350" indent="-514350">
              <a:buAutoNum type="alphaUcPeriod"/>
            </a:pP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 </a:t>
            </a:r>
            <a:r>
              <a:rPr lang="en-US" sz="2200" dirty="0" err="1"/>
              <a:t>memiliki</a:t>
            </a:r>
            <a:r>
              <a:rPr lang="en-US" sz="2200" dirty="0"/>
              <a:t> </a:t>
            </a:r>
            <a:r>
              <a:rPr lang="en-US" sz="2200" dirty="0" err="1"/>
              <a:t>bukti</a:t>
            </a:r>
            <a:r>
              <a:rPr lang="en-US" sz="2200" dirty="0"/>
              <a:t> monitoring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evaluasi</a:t>
            </a:r>
            <a:r>
              <a:rPr lang="en-US" sz="2200" dirty="0"/>
              <a:t> </a:t>
            </a:r>
            <a:r>
              <a:rPr lang="en-US" sz="2200" dirty="0" err="1"/>
              <a:t>pelaksanaan</a:t>
            </a:r>
            <a:r>
              <a:rPr lang="en-US" sz="2200" dirty="0"/>
              <a:t> program </a:t>
            </a:r>
            <a:r>
              <a:rPr lang="en-US" sz="2200" dirty="0" err="1"/>
              <a:t>kemitraan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tingkat</a:t>
            </a:r>
            <a:r>
              <a:rPr lang="en-US" sz="2200" dirty="0"/>
              <a:t> </a:t>
            </a:r>
            <a:r>
              <a:rPr lang="en-US" sz="2200" dirty="0" err="1"/>
              <a:t>kepuasan</a:t>
            </a:r>
            <a:r>
              <a:rPr lang="en-US" sz="2200" dirty="0"/>
              <a:t> </a:t>
            </a:r>
            <a:r>
              <a:rPr lang="en-US" sz="2200" dirty="0" err="1"/>
              <a:t>mitra</a:t>
            </a:r>
            <a:r>
              <a:rPr lang="en-US" sz="2200" dirty="0"/>
              <a:t> </a:t>
            </a:r>
            <a:r>
              <a:rPr lang="en-US" sz="2200" dirty="0" err="1"/>
              <a:t>kerjasama</a:t>
            </a:r>
            <a:r>
              <a:rPr lang="en-US" sz="2200" dirty="0"/>
              <a:t> yang </a:t>
            </a:r>
            <a:r>
              <a:rPr lang="en-US" sz="2200" dirty="0" err="1"/>
              <a:t>diukur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instrumen</a:t>
            </a:r>
            <a:r>
              <a:rPr lang="en-US" sz="2200" dirty="0"/>
              <a:t> yang </a:t>
            </a:r>
            <a:r>
              <a:rPr lang="en-US" sz="2200" dirty="0" err="1"/>
              <a:t>sahih</a:t>
            </a:r>
            <a:r>
              <a:rPr lang="en-US" sz="2200" dirty="0"/>
              <a:t>, </a:t>
            </a:r>
            <a:r>
              <a:rPr lang="en-US" sz="2200" dirty="0" err="1"/>
              <a:t>serta</a:t>
            </a:r>
            <a:r>
              <a:rPr lang="en-US" sz="2200" dirty="0"/>
              <a:t> </a:t>
            </a:r>
            <a:r>
              <a:rPr lang="en-US" sz="2200" dirty="0" err="1"/>
              <a:t>perbaikan</a:t>
            </a:r>
            <a:r>
              <a:rPr lang="en-US" sz="2200" dirty="0"/>
              <a:t> </a:t>
            </a:r>
            <a:r>
              <a:rPr lang="en-US" sz="2200" dirty="0" err="1"/>
              <a:t>mutu</a:t>
            </a:r>
            <a:r>
              <a:rPr lang="en-US" sz="2200" dirty="0"/>
              <a:t> </a:t>
            </a:r>
            <a:r>
              <a:rPr lang="en-US" sz="2200" dirty="0" err="1"/>
              <a:t>jejaring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kemitraan</a:t>
            </a:r>
            <a:r>
              <a:rPr lang="en-US" sz="2200" dirty="0"/>
              <a:t> yang </a:t>
            </a:r>
            <a:r>
              <a:rPr lang="en-US" sz="2200" dirty="0" err="1"/>
              <a:t>berkelanjutan</a:t>
            </a:r>
            <a:r>
              <a:rPr lang="en-US" sz="2200" dirty="0"/>
              <a:t>,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menjamin</a:t>
            </a:r>
            <a:r>
              <a:rPr lang="en-US" sz="2200" dirty="0"/>
              <a:t> </a:t>
            </a:r>
            <a:r>
              <a:rPr lang="en-US" sz="2200" dirty="0" err="1"/>
              <a:t>terwujudnya</a:t>
            </a:r>
            <a:r>
              <a:rPr lang="en-US" sz="2200" dirty="0"/>
              <a:t> </a:t>
            </a:r>
            <a:r>
              <a:rPr lang="en-US" sz="2200" dirty="0" err="1"/>
              <a:t>visi</a:t>
            </a:r>
            <a:r>
              <a:rPr lang="en-US" sz="2200" dirty="0"/>
              <a:t>, </a:t>
            </a:r>
            <a:r>
              <a:rPr lang="en-US" sz="2200" dirty="0" err="1"/>
              <a:t>terlaksananya</a:t>
            </a:r>
            <a:r>
              <a:rPr lang="en-US" sz="2200" dirty="0"/>
              <a:t> </a:t>
            </a:r>
            <a:r>
              <a:rPr lang="en-US" sz="2200" dirty="0" err="1"/>
              <a:t>misi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tercapainya</a:t>
            </a:r>
            <a:r>
              <a:rPr lang="en-US" sz="2200" dirty="0"/>
              <a:t> </a:t>
            </a:r>
            <a:r>
              <a:rPr lang="en-US" sz="2200" dirty="0" err="1"/>
              <a:t>tujuan</a:t>
            </a:r>
            <a:r>
              <a:rPr lang="en-US" sz="2200" dirty="0"/>
              <a:t> </a:t>
            </a:r>
            <a:r>
              <a:rPr lang="en-US" sz="2200" dirty="0" err="1"/>
              <a:t>strategis</a:t>
            </a:r>
            <a:r>
              <a:rPr lang="en-US" sz="2200" dirty="0"/>
              <a:t>.</a:t>
            </a:r>
          </a:p>
          <a:p>
            <a:pPr marL="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287312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78816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865188" indent="-865188"/>
            <a:r>
              <a:rPr lang="en-ID" dirty="0"/>
              <a:t>12. </a:t>
            </a:r>
            <a:r>
              <a:rPr lang="en-US" dirty="0" err="1"/>
              <a:t>Kerjasama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di </a:t>
            </a:r>
            <a:r>
              <a:rPr lang="en-US" dirty="0" err="1"/>
              <a:t>bidang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,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3 </a:t>
            </a:r>
            <a:r>
              <a:rPr lang="en-US" dirty="0" err="1"/>
              <a:t>tahun</a:t>
            </a:r>
            <a:r>
              <a:rPr lang="en-US" dirty="0"/>
              <a:t> </a:t>
            </a:r>
            <a:r>
              <a:rPr lang="en-US" dirty="0" err="1"/>
              <a:t>terakhir</a:t>
            </a:r>
            <a:r>
              <a:rPr lang="en-US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93076"/>
            <a:ext cx="10515600" cy="338388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6000" dirty="0"/>
              <a:t>Jika R</a:t>
            </a:r>
            <a:r>
              <a:rPr lang="sv-SE" sz="4000" dirty="0"/>
              <a:t>I</a:t>
            </a:r>
            <a:r>
              <a:rPr lang="sv-SE" sz="6000" dirty="0"/>
              <a:t> </a:t>
            </a:r>
            <a:r>
              <a:rPr lang="sv-SE" sz="6000" u="sng" dirty="0"/>
              <a:t>&gt;</a:t>
            </a:r>
            <a:r>
              <a:rPr lang="sv-SE" sz="6000" dirty="0"/>
              <a:t> a , maka Skor = 4 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746248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B6DEB-493B-4257-8DA5-260046C3A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7470"/>
            <a:ext cx="10844048" cy="13255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/>
              <a:t>BEBERAPA ISYARAT YANG PERLU DICERMATI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E7587F1-7DD1-494A-95BD-E1495249C9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3112672"/>
              </p:ext>
            </p:extLst>
          </p:nvPr>
        </p:nvGraphicFramePr>
        <p:xfrm>
          <a:off x="838200" y="1671145"/>
          <a:ext cx="10844048" cy="4979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477">
                  <a:extLst>
                    <a:ext uri="{9D8B030D-6E8A-4147-A177-3AD203B41FA5}">
                      <a16:colId xmlns:a16="http://schemas.microsoft.com/office/drawing/2014/main" val="2794961712"/>
                    </a:ext>
                  </a:extLst>
                </a:gridCol>
                <a:gridCol w="4145776">
                  <a:extLst>
                    <a:ext uri="{9D8B030D-6E8A-4147-A177-3AD203B41FA5}">
                      <a16:colId xmlns:a16="http://schemas.microsoft.com/office/drawing/2014/main" val="1078494643"/>
                    </a:ext>
                  </a:extLst>
                </a:gridCol>
                <a:gridCol w="5806795">
                  <a:extLst>
                    <a:ext uri="{9D8B030D-6E8A-4147-A177-3AD203B41FA5}">
                      <a16:colId xmlns:a16="http://schemas.microsoft.com/office/drawing/2014/main" val="792651604"/>
                    </a:ext>
                  </a:extLst>
                </a:gridCol>
              </a:tblGrid>
              <a:tr h="947000">
                <a:tc>
                  <a:txBody>
                    <a:bodyPr/>
                    <a:lstStyle/>
                    <a:p>
                      <a:r>
                        <a:rPr lang="en-US" sz="2800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Kata </a:t>
                      </a:r>
                      <a:r>
                        <a:rPr lang="en-US" sz="2800" dirty="0" err="1"/>
                        <a:t>dalam</a:t>
                      </a:r>
                      <a:r>
                        <a:rPr lang="en-US" sz="2800" dirty="0"/>
                        <a:t> Panduan 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/>
                        <a:t>Dokumen</a:t>
                      </a:r>
                      <a:r>
                        <a:rPr lang="en-US" sz="2800" dirty="0"/>
                        <a:t> yang </a:t>
                      </a:r>
                      <a:r>
                        <a:rPr lang="en-US" sz="2800" dirty="0" err="1"/>
                        <a:t>harus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dituliskan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dalam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jawaban</a:t>
                      </a:r>
                      <a:r>
                        <a:rPr lang="en-US" sz="2800" dirty="0"/>
                        <a:t> 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252447"/>
                  </a:ext>
                </a:extLst>
              </a:tr>
              <a:tr h="137467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Kebijakan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SK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Peraturan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Rektor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yang </a:t>
                      </a:r>
                      <a:r>
                        <a:rPr lang="en-US" sz="2800" dirty="0" err="1"/>
                        <a:t>relevan</a:t>
                      </a:r>
                      <a:r>
                        <a:rPr lang="en-US" sz="2800" dirty="0"/>
                        <a:t>. </a:t>
                      </a:r>
                      <a:r>
                        <a:rPr lang="en-US" sz="2800" dirty="0" err="1"/>
                        <a:t>Penunjukan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sumber</a:t>
                      </a:r>
                      <a:r>
                        <a:rPr lang="en-US" sz="2800" dirty="0"/>
                        <a:t> data: online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link.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308040"/>
                  </a:ext>
                </a:extLst>
              </a:tr>
              <a:tr h="265770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Dokumen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Bukti</a:t>
                      </a:r>
                      <a:r>
                        <a:rPr lang="en-US" sz="2800" dirty="0"/>
                        <a:t> formal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….sahih/yang sahih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Dokumen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resmi</a:t>
                      </a:r>
                      <a:r>
                        <a:rPr lang="en-US" sz="2800" dirty="0"/>
                        <a:t> yang </a:t>
                      </a:r>
                      <a:r>
                        <a:rPr lang="en-US" sz="2800" dirty="0" err="1"/>
                        <a:t>lengkap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berupa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sk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laporan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notulasi</a:t>
                      </a:r>
                      <a:r>
                        <a:rPr lang="en-US" sz="2800" dirty="0"/>
                        <a:t>, daftar </a:t>
                      </a:r>
                      <a:r>
                        <a:rPr lang="en-US" sz="2800" dirty="0" err="1"/>
                        <a:t>hadir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dll</a:t>
                      </a:r>
                      <a:r>
                        <a:rPr lang="en-US" sz="2800" dirty="0"/>
                        <a:t> yang </a:t>
                      </a:r>
                      <a:r>
                        <a:rPr lang="en-US" sz="2800" dirty="0" err="1"/>
                        <a:t>dilengkapi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dengan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tanda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tangan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stempel</a:t>
                      </a:r>
                      <a:r>
                        <a:rPr lang="en-US" sz="2800" dirty="0"/>
                        <a:t>, kop dan </a:t>
                      </a:r>
                      <a:r>
                        <a:rPr lang="en-US" sz="2800" dirty="0" err="1"/>
                        <a:t>lainnya</a:t>
                      </a:r>
                      <a:r>
                        <a:rPr lang="en-US" sz="2800" dirty="0"/>
                        <a:t> yang </a:t>
                      </a:r>
                      <a:r>
                        <a:rPr lang="en-US" sz="2800" dirty="0" err="1"/>
                        <a:t>relevan</a:t>
                      </a:r>
                      <a:r>
                        <a:rPr lang="en-US" sz="2800" dirty="0"/>
                        <a:t>. </a:t>
                      </a:r>
                      <a:r>
                        <a:rPr lang="en-US" sz="2800" dirty="0" err="1"/>
                        <a:t>Penunjukan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sumber</a:t>
                      </a:r>
                      <a:r>
                        <a:rPr lang="en-US" sz="2800" dirty="0"/>
                        <a:t> data: online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link.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11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29561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ID" dirty="0"/>
              <a:t>13. C.2.5 </a:t>
            </a:r>
            <a:r>
              <a:rPr lang="en-ID" dirty="0" err="1"/>
              <a:t>Indikator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 </a:t>
            </a:r>
            <a:r>
              <a:rPr lang="en-ID" dirty="0" err="1"/>
              <a:t>Tambahan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err="1"/>
              <a:t>Perguruan</a:t>
            </a:r>
            <a:r>
              <a:rPr lang="en-US" sz="4800" dirty="0"/>
              <a:t> </a:t>
            </a:r>
            <a:r>
              <a:rPr lang="en-US" sz="4800" dirty="0" err="1"/>
              <a:t>tinggi</a:t>
            </a:r>
            <a:r>
              <a:rPr lang="en-US" sz="4800" dirty="0"/>
              <a:t> </a:t>
            </a:r>
            <a:r>
              <a:rPr lang="en-US" sz="4800" dirty="0" err="1"/>
              <a:t>memiliki</a:t>
            </a:r>
            <a:r>
              <a:rPr lang="en-US" sz="4800" dirty="0"/>
              <a:t> </a:t>
            </a:r>
            <a:r>
              <a:rPr lang="en-US" sz="4800" dirty="0" err="1"/>
              <a:t>standar</a:t>
            </a:r>
            <a:r>
              <a:rPr lang="en-US" sz="4800" dirty="0"/>
              <a:t> </a:t>
            </a:r>
            <a:r>
              <a:rPr lang="en-US" sz="4800" dirty="0" err="1"/>
              <a:t>mutu</a:t>
            </a:r>
            <a:r>
              <a:rPr lang="en-US" sz="4800" dirty="0"/>
              <a:t> yang </a:t>
            </a:r>
            <a:r>
              <a:rPr lang="en-US" sz="4800" dirty="0" err="1"/>
              <a:t>melampaui</a:t>
            </a:r>
            <a:r>
              <a:rPr lang="en-US" sz="4800" dirty="0"/>
              <a:t> SN-DIKTI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memiliki</a:t>
            </a:r>
            <a:r>
              <a:rPr lang="en-US" sz="4800" dirty="0"/>
              <a:t> </a:t>
            </a:r>
            <a:r>
              <a:rPr lang="en-US" sz="4800" dirty="0" err="1"/>
              <a:t>daya</a:t>
            </a:r>
            <a:r>
              <a:rPr lang="en-US" sz="4800" dirty="0"/>
              <a:t> </a:t>
            </a:r>
            <a:r>
              <a:rPr lang="en-US" sz="4800" dirty="0" err="1"/>
              <a:t>saing</a:t>
            </a:r>
            <a:r>
              <a:rPr lang="en-US" sz="4800" dirty="0"/>
              <a:t> </a:t>
            </a:r>
            <a:r>
              <a:rPr lang="en-US" sz="4800" dirty="0" err="1"/>
              <a:t>internasional</a:t>
            </a:r>
            <a:r>
              <a:rPr lang="en-US" sz="4800" dirty="0"/>
              <a:t>. Data </a:t>
            </a:r>
            <a:r>
              <a:rPr lang="en-US" sz="4800" dirty="0" err="1"/>
              <a:t>indikator</a:t>
            </a:r>
            <a:r>
              <a:rPr lang="en-US" sz="4800" dirty="0"/>
              <a:t> </a:t>
            </a:r>
            <a:r>
              <a:rPr lang="en-US" sz="4800" dirty="0" err="1"/>
              <a:t>kinerja</a:t>
            </a:r>
            <a:r>
              <a:rPr lang="en-US" sz="4800" dirty="0"/>
              <a:t> </a:t>
            </a:r>
            <a:r>
              <a:rPr lang="en-US" sz="4800" dirty="0" err="1"/>
              <a:t>tambahan</a:t>
            </a:r>
            <a:r>
              <a:rPr lang="en-US" sz="4800" dirty="0"/>
              <a:t> </a:t>
            </a:r>
            <a:r>
              <a:rPr lang="en-US" sz="4800" dirty="0" err="1"/>
              <a:t>telah</a:t>
            </a:r>
            <a:r>
              <a:rPr lang="en-US" sz="4800" dirty="0"/>
              <a:t> </a:t>
            </a:r>
            <a:r>
              <a:rPr lang="en-US" sz="4800" dirty="0" err="1"/>
              <a:t>diukur</a:t>
            </a:r>
            <a:r>
              <a:rPr lang="en-US" sz="4800" dirty="0"/>
              <a:t>, </a:t>
            </a:r>
            <a:r>
              <a:rPr lang="en-US" sz="4800" dirty="0" err="1"/>
              <a:t>dimonitor</a:t>
            </a:r>
            <a:r>
              <a:rPr lang="en-US" sz="4800" dirty="0"/>
              <a:t>, </a:t>
            </a:r>
            <a:r>
              <a:rPr lang="en-US" sz="4800" dirty="0" err="1"/>
              <a:t>dikaji</a:t>
            </a:r>
            <a:r>
              <a:rPr lang="en-US" sz="4800" dirty="0"/>
              <a:t>, dan </a:t>
            </a:r>
            <a:r>
              <a:rPr lang="en-US" sz="4800" dirty="0" err="1"/>
              <a:t>dianalisis</a:t>
            </a:r>
            <a:r>
              <a:rPr lang="en-US" sz="4800" dirty="0"/>
              <a:t> </a:t>
            </a:r>
            <a:r>
              <a:rPr lang="en-US" sz="4800" dirty="0" err="1"/>
              <a:t>untuk</a:t>
            </a:r>
            <a:r>
              <a:rPr lang="en-US" sz="4800" dirty="0"/>
              <a:t> </a:t>
            </a:r>
            <a:r>
              <a:rPr lang="en-US" sz="4800" dirty="0" err="1"/>
              <a:t>perbaikan</a:t>
            </a:r>
            <a:r>
              <a:rPr lang="en-US" sz="4800" dirty="0"/>
              <a:t> </a:t>
            </a:r>
            <a:r>
              <a:rPr lang="en-US" sz="4800" dirty="0" err="1"/>
              <a:t>berkelanjutan</a:t>
            </a:r>
            <a:r>
              <a:rPr lang="en-US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038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14. C.2.6 </a:t>
            </a:r>
            <a:r>
              <a:rPr lang="en-ID" dirty="0" err="1"/>
              <a:t>Evaluasi</a:t>
            </a:r>
            <a:r>
              <a:rPr lang="en-ID" dirty="0"/>
              <a:t> </a:t>
            </a:r>
            <a:r>
              <a:rPr lang="en-ID" dirty="0" err="1"/>
              <a:t>Capaian</a:t>
            </a:r>
            <a:r>
              <a:rPr lang="en-ID" dirty="0"/>
              <a:t> </a:t>
            </a:r>
            <a:r>
              <a:rPr lang="en-ID" dirty="0" err="1"/>
              <a:t>Kinerja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 err="1"/>
              <a:t>Analisis</a:t>
            </a:r>
            <a:r>
              <a:rPr lang="en-US" sz="3400" dirty="0"/>
              <a:t> </a:t>
            </a:r>
            <a:r>
              <a:rPr lang="en-US" sz="3400" dirty="0" err="1"/>
              <a:t>pencapaian</a:t>
            </a:r>
            <a:r>
              <a:rPr lang="en-US" sz="3400" dirty="0"/>
              <a:t> </a:t>
            </a:r>
            <a:r>
              <a:rPr lang="en-US" sz="3400" dirty="0" err="1"/>
              <a:t>kinerja</a:t>
            </a:r>
            <a:r>
              <a:rPr lang="en-US" sz="3400" dirty="0"/>
              <a:t> </a:t>
            </a:r>
            <a:r>
              <a:rPr lang="en-US" sz="3400" dirty="0" err="1"/>
              <a:t>perguruan</a:t>
            </a:r>
            <a:r>
              <a:rPr lang="en-US" sz="3400" dirty="0"/>
              <a:t> </a:t>
            </a:r>
            <a:r>
              <a:rPr lang="en-US" sz="3400" dirty="0" err="1"/>
              <a:t>tinggi</a:t>
            </a:r>
            <a:r>
              <a:rPr lang="en-US" sz="3400" dirty="0"/>
              <a:t> yang </a:t>
            </a:r>
            <a:r>
              <a:rPr lang="en-US" sz="3400" dirty="0" err="1"/>
              <a:t>memenuhi</a:t>
            </a:r>
            <a:r>
              <a:rPr lang="en-US" sz="3400" dirty="0"/>
              <a:t> 2 </a:t>
            </a:r>
            <a:r>
              <a:rPr lang="en-US" sz="3400" dirty="0" err="1"/>
              <a:t>aspek</a:t>
            </a:r>
            <a:r>
              <a:rPr lang="en-US" sz="3400" dirty="0"/>
              <a:t> ( 1) </a:t>
            </a:r>
            <a:r>
              <a:rPr lang="en-US" sz="3400" dirty="0" err="1"/>
              <a:t>capaian</a:t>
            </a:r>
            <a:r>
              <a:rPr lang="en-US" sz="3400" dirty="0"/>
              <a:t> </a:t>
            </a:r>
            <a:r>
              <a:rPr lang="en-US" sz="3400" dirty="0" err="1"/>
              <a:t>kinerja</a:t>
            </a:r>
            <a:r>
              <a:rPr lang="en-US" sz="3400" dirty="0"/>
              <a:t> </a:t>
            </a:r>
            <a:r>
              <a:rPr lang="en-US" sz="3400" dirty="0" err="1"/>
              <a:t>harus</a:t>
            </a:r>
            <a:r>
              <a:rPr lang="en-US" sz="3400" dirty="0"/>
              <a:t> </a:t>
            </a:r>
            <a:r>
              <a:rPr lang="en-US" sz="3400" dirty="0" err="1"/>
              <a:t>diukur</a:t>
            </a:r>
            <a:r>
              <a:rPr lang="en-US" sz="3400" dirty="0"/>
              <a:t> </a:t>
            </a:r>
            <a:r>
              <a:rPr lang="en-US" sz="3400" dirty="0" err="1"/>
              <a:t>dengan</a:t>
            </a:r>
            <a:r>
              <a:rPr lang="en-US" sz="3400" dirty="0"/>
              <a:t> </a:t>
            </a:r>
            <a:r>
              <a:rPr lang="en-US" sz="3400" dirty="0" err="1"/>
              <a:t>metoda</a:t>
            </a:r>
            <a:r>
              <a:rPr lang="en-US" sz="3400" dirty="0"/>
              <a:t> yang </a:t>
            </a:r>
            <a:r>
              <a:rPr lang="en-US" sz="3400" dirty="0" err="1"/>
              <a:t>tepat</a:t>
            </a:r>
            <a:r>
              <a:rPr lang="en-US" sz="3400" dirty="0"/>
              <a:t>, </a:t>
            </a:r>
            <a:r>
              <a:rPr lang="en-US" sz="3400" dirty="0" err="1"/>
              <a:t>dan</a:t>
            </a:r>
            <a:r>
              <a:rPr lang="en-US" sz="3400" dirty="0"/>
              <a:t> </a:t>
            </a:r>
            <a:r>
              <a:rPr lang="en-US" sz="3400" dirty="0" err="1"/>
              <a:t>hasilnya</a:t>
            </a:r>
            <a:r>
              <a:rPr lang="en-US" sz="3400" dirty="0"/>
              <a:t> </a:t>
            </a:r>
            <a:r>
              <a:rPr lang="en-US" sz="3400" dirty="0" err="1"/>
              <a:t>dianalisis</a:t>
            </a:r>
            <a:r>
              <a:rPr lang="en-US" sz="3400" dirty="0"/>
              <a:t> </a:t>
            </a:r>
            <a:r>
              <a:rPr lang="en-US" sz="3400" dirty="0" err="1"/>
              <a:t>serta</a:t>
            </a:r>
            <a:r>
              <a:rPr lang="en-US" sz="3400" dirty="0"/>
              <a:t> </a:t>
            </a:r>
            <a:r>
              <a:rPr lang="en-US" sz="3400" dirty="0" err="1"/>
              <a:t>dievaluasi</a:t>
            </a:r>
            <a:r>
              <a:rPr lang="en-US" sz="3400" dirty="0"/>
              <a:t>, </a:t>
            </a:r>
            <a:r>
              <a:rPr lang="en-US" sz="3400" dirty="0" err="1"/>
              <a:t>dan</a:t>
            </a:r>
            <a:r>
              <a:rPr lang="en-US" sz="3400" dirty="0"/>
              <a:t> 2) </a:t>
            </a:r>
            <a:r>
              <a:rPr lang="en-US" sz="3400" dirty="0" err="1"/>
              <a:t>analisis</a:t>
            </a:r>
            <a:r>
              <a:rPr lang="en-US" sz="3400" dirty="0"/>
              <a:t> </a:t>
            </a:r>
            <a:r>
              <a:rPr lang="en-US" sz="3400" dirty="0" err="1"/>
              <a:t>terhadap</a:t>
            </a:r>
            <a:r>
              <a:rPr lang="en-US" sz="3400" dirty="0"/>
              <a:t> </a:t>
            </a:r>
            <a:r>
              <a:rPr lang="en-US" sz="3400" dirty="0" err="1"/>
              <a:t>capaian</a:t>
            </a:r>
            <a:r>
              <a:rPr lang="en-US" sz="3400" dirty="0"/>
              <a:t> </a:t>
            </a:r>
            <a:r>
              <a:rPr lang="en-US" sz="3400" dirty="0" err="1"/>
              <a:t>kinerja</a:t>
            </a:r>
            <a:r>
              <a:rPr lang="en-US" sz="3400" dirty="0"/>
              <a:t> </a:t>
            </a:r>
            <a:r>
              <a:rPr lang="en-US" sz="3400" dirty="0" err="1"/>
              <a:t>mencakup</a:t>
            </a:r>
            <a:r>
              <a:rPr lang="en-US" sz="3400" dirty="0"/>
              <a:t> </a:t>
            </a:r>
            <a:r>
              <a:rPr lang="en-US" sz="3400" dirty="0" err="1"/>
              <a:t>identifikasi</a:t>
            </a:r>
            <a:r>
              <a:rPr lang="en-US" sz="3400" dirty="0"/>
              <a:t> </a:t>
            </a:r>
            <a:r>
              <a:rPr lang="en-US" sz="3400" dirty="0" err="1"/>
              <a:t>akar</a:t>
            </a:r>
            <a:r>
              <a:rPr lang="en-US" sz="3400" dirty="0"/>
              <a:t> </a:t>
            </a:r>
            <a:r>
              <a:rPr lang="en-US" sz="3400" dirty="0" err="1"/>
              <a:t>masalah</a:t>
            </a:r>
            <a:r>
              <a:rPr lang="en-US" sz="3400" dirty="0"/>
              <a:t>, </a:t>
            </a:r>
            <a:r>
              <a:rPr lang="en-US" sz="3400" dirty="0" err="1"/>
              <a:t>faktor</a:t>
            </a:r>
            <a:r>
              <a:rPr lang="en-US" sz="3400" dirty="0"/>
              <a:t> </a:t>
            </a:r>
            <a:r>
              <a:rPr lang="en-US" sz="3400" dirty="0" err="1"/>
              <a:t>pendukung</a:t>
            </a:r>
            <a:r>
              <a:rPr lang="en-US" sz="3400" dirty="0"/>
              <a:t> </a:t>
            </a:r>
            <a:r>
              <a:rPr lang="en-US" sz="3400" dirty="0" err="1"/>
              <a:t>keberhasilan</a:t>
            </a:r>
            <a:r>
              <a:rPr lang="en-US" sz="3400" dirty="0"/>
              <a:t> </a:t>
            </a:r>
            <a:r>
              <a:rPr lang="en-US" sz="3400" dirty="0" err="1"/>
              <a:t>dan</a:t>
            </a:r>
            <a:r>
              <a:rPr lang="en-US" sz="3400" dirty="0"/>
              <a:t> </a:t>
            </a:r>
            <a:r>
              <a:rPr lang="en-US" sz="3400" dirty="0" err="1"/>
              <a:t>faktor</a:t>
            </a:r>
            <a:r>
              <a:rPr lang="en-US" sz="3400" dirty="0"/>
              <a:t> </a:t>
            </a:r>
            <a:r>
              <a:rPr lang="en-US" sz="3400" dirty="0" err="1"/>
              <a:t>penghambat</a:t>
            </a:r>
            <a:r>
              <a:rPr lang="en-US" sz="3400" dirty="0"/>
              <a:t> </a:t>
            </a:r>
            <a:r>
              <a:rPr lang="en-US" sz="3400" dirty="0" err="1"/>
              <a:t>ketercapaian</a:t>
            </a:r>
            <a:r>
              <a:rPr lang="en-US" sz="3400" dirty="0"/>
              <a:t> standard, </a:t>
            </a:r>
            <a:r>
              <a:rPr lang="en-US" sz="3400" dirty="0" err="1"/>
              <a:t>dan</a:t>
            </a:r>
            <a:r>
              <a:rPr lang="en-US" sz="3400" dirty="0"/>
              <a:t> </a:t>
            </a:r>
            <a:r>
              <a:rPr lang="en-US" sz="3400" dirty="0" err="1"/>
              <a:t>deskripsi</a:t>
            </a:r>
            <a:r>
              <a:rPr lang="en-US" sz="3400" dirty="0"/>
              <a:t> </a:t>
            </a:r>
            <a:r>
              <a:rPr lang="en-US" sz="3400" dirty="0" err="1"/>
              <a:t>singkat</a:t>
            </a:r>
            <a:r>
              <a:rPr lang="en-US" sz="3400" dirty="0"/>
              <a:t> </a:t>
            </a:r>
            <a:r>
              <a:rPr lang="en-US" sz="3400" dirty="0" err="1"/>
              <a:t>tindak</a:t>
            </a:r>
            <a:r>
              <a:rPr lang="en-US" sz="3400" dirty="0"/>
              <a:t> </a:t>
            </a:r>
            <a:r>
              <a:rPr lang="en-US" sz="3400" dirty="0" err="1"/>
              <a:t>lanjut</a:t>
            </a:r>
            <a:r>
              <a:rPr lang="en-US" sz="3400" dirty="0"/>
              <a:t> yang </a:t>
            </a:r>
            <a:r>
              <a:rPr lang="en-US" sz="3400" dirty="0" err="1"/>
              <a:t>akan</a:t>
            </a:r>
            <a:r>
              <a:rPr lang="en-US" sz="3400" dirty="0"/>
              <a:t> </a:t>
            </a:r>
            <a:r>
              <a:rPr lang="en-US" sz="3400" dirty="0" err="1"/>
              <a:t>dilakukan</a:t>
            </a:r>
            <a:r>
              <a:rPr lang="en-US" sz="3400" dirty="0"/>
              <a:t> </a:t>
            </a:r>
            <a:r>
              <a:rPr lang="en-US" sz="3400" dirty="0" err="1"/>
              <a:t>institusi</a:t>
            </a:r>
            <a:r>
              <a:rPr lang="en-US" sz="3400" dirty="0"/>
              <a:t>), </a:t>
            </a:r>
            <a:r>
              <a:rPr lang="en-US" sz="3400" dirty="0" err="1"/>
              <a:t>dilaksanakan</a:t>
            </a:r>
            <a:r>
              <a:rPr lang="en-US" sz="3400" dirty="0"/>
              <a:t> </a:t>
            </a:r>
            <a:r>
              <a:rPr lang="en-US" sz="3400" dirty="0" err="1"/>
              <a:t>setiap</a:t>
            </a:r>
            <a:r>
              <a:rPr lang="en-US" sz="3400" dirty="0"/>
              <a:t> </a:t>
            </a:r>
            <a:r>
              <a:rPr lang="en-US" sz="3400" dirty="0" err="1"/>
              <a:t>tahun</a:t>
            </a:r>
            <a:r>
              <a:rPr lang="en-US" sz="3400" dirty="0"/>
              <a:t> </a:t>
            </a:r>
            <a:r>
              <a:rPr lang="en-US" sz="3400" dirty="0" err="1"/>
              <a:t>dan</a:t>
            </a:r>
            <a:r>
              <a:rPr lang="en-US" sz="3400" dirty="0"/>
              <a:t> </a:t>
            </a:r>
            <a:r>
              <a:rPr lang="en-US" sz="3400" dirty="0" err="1"/>
              <a:t>hasilnya</a:t>
            </a:r>
            <a:r>
              <a:rPr lang="en-US" sz="3400" dirty="0"/>
              <a:t> </a:t>
            </a:r>
            <a:r>
              <a:rPr lang="en-US" sz="3400" dirty="0" err="1"/>
              <a:t>dipublikasikan</a:t>
            </a:r>
            <a:r>
              <a:rPr lang="en-US" sz="3400" dirty="0"/>
              <a:t> </a:t>
            </a:r>
            <a:r>
              <a:rPr lang="en-US" sz="3400" dirty="0" err="1"/>
              <a:t>kepada</a:t>
            </a:r>
            <a:r>
              <a:rPr lang="en-US" sz="3400" dirty="0"/>
              <a:t> para </a:t>
            </a:r>
            <a:r>
              <a:rPr lang="en-US" sz="3400" dirty="0" err="1"/>
              <a:t>pemangku</a:t>
            </a:r>
            <a:r>
              <a:rPr lang="en-US" sz="3400" dirty="0"/>
              <a:t> </a:t>
            </a:r>
            <a:r>
              <a:rPr lang="en-US" sz="3400" dirty="0" err="1"/>
              <a:t>kepentingan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12237970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828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ID" dirty="0"/>
              <a:t>15. C.2.7 </a:t>
            </a:r>
            <a:r>
              <a:rPr lang="en-ID" dirty="0" err="1"/>
              <a:t>Penjaminan</a:t>
            </a:r>
            <a:r>
              <a:rPr lang="en-ID" dirty="0"/>
              <a:t> </a:t>
            </a:r>
            <a:r>
              <a:rPr lang="en-ID" dirty="0" err="1"/>
              <a:t>Mutu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3412"/>
            <a:ext cx="10515600" cy="51794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err="1"/>
              <a:t>Perguruan</a:t>
            </a:r>
            <a:r>
              <a:rPr lang="en-US" sz="3600" dirty="0"/>
              <a:t> </a:t>
            </a:r>
            <a:r>
              <a:rPr lang="en-US" sz="3600" dirty="0" err="1"/>
              <a:t>tinggi</a:t>
            </a:r>
            <a:r>
              <a:rPr lang="en-US" sz="3600" dirty="0"/>
              <a:t> </a:t>
            </a:r>
            <a:r>
              <a:rPr lang="en-US" sz="3600" dirty="0" err="1"/>
              <a:t>telah</a:t>
            </a:r>
            <a:r>
              <a:rPr lang="en-US" sz="3600" dirty="0"/>
              <a:t> </a:t>
            </a:r>
            <a:r>
              <a:rPr lang="en-US" sz="3600" dirty="0" err="1"/>
              <a:t>melaksanakan</a:t>
            </a:r>
            <a:r>
              <a:rPr lang="en-US" sz="3600" dirty="0"/>
              <a:t> </a:t>
            </a:r>
            <a:r>
              <a:rPr lang="en-US" sz="3600" dirty="0" err="1"/>
              <a:t>sistem</a:t>
            </a:r>
            <a:r>
              <a:rPr lang="en-US" sz="3600" dirty="0"/>
              <a:t> </a:t>
            </a:r>
            <a:r>
              <a:rPr lang="en-US" sz="3600" dirty="0" err="1"/>
              <a:t>penjaminan</a:t>
            </a:r>
            <a:r>
              <a:rPr lang="en-US" sz="3600" dirty="0"/>
              <a:t> </a:t>
            </a:r>
            <a:r>
              <a:rPr lang="en-US" sz="3600" dirty="0" err="1"/>
              <a:t>mutu</a:t>
            </a:r>
            <a:r>
              <a:rPr lang="en-US" sz="3600" dirty="0"/>
              <a:t> yang </a:t>
            </a:r>
            <a:r>
              <a:rPr lang="en-US" sz="3600" dirty="0" err="1"/>
              <a:t>terbukti</a:t>
            </a:r>
            <a:r>
              <a:rPr lang="en-US" sz="3600" dirty="0"/>
              <a:t> </a:t>
            </a:r>
            <a:r>
              <a:rPr lang="en-US" sz="3600" dirty="0" err="1"/>
              <a:t>efektif</a:t>
            </a:r>
            <a:r>
              <a:rPr lang="en-US" sz="3600" dirty="0"/>
              <a:t> </a:t>
            </a:r>
            <a:r>
              <a:rPr lang="en-US" sz="3600" dirty="0" err="1"/>
              <a:t>memenuhi</a:t>
            </a:r>
            <a:r>
              <a:rPr lang="en-US" sz="3600" dirty="0"/>
              <a:t> 4 </a:t>
            </a:r>
            <a:r>
              <a:rPr lang="en-US" sz="3600" dirty="0" err="1"/>
              <a:t>aspek</a:t>
            </a:r>
            <a:r>
              <a:rPr lang="en-US" sz="3600" dirty="0"/>
              <a:t> (1) </a:t>
            </a:r>
            <a:r>
              <a:rPr lang="en-US" sz="3600" dirty="0" err="1"/>
              <a:t>keberadaan</a:t>
            </a:r>
            <a:r>
              <a:rPr lang="en-US" sz="3600" dirty="0"/>
              <a:t> </a:t>
            </a:r>
            <a:r>
              <a:rPr lang="en-US" sz="3600" dirty="0" err="1"/>
              <a:t>dokumen</a:t>
            </a:r>
            <a:r>
              <a:rPr lang="en-US" sz="3600" dirty="0"/>
              <a:t> formal </a:t>
            </a:r>
            <a:r>
              <a:rPr lang="en-US" sz="3600" dirty="0" err="1"/>
              <a:t>penetapan</a:t>
            </a:r>
            <a:r>
              <a:rPr lang="en-US" sz="3600" dirty="0"/>
              <a:t> </a:t>
            </a:r>
            <a:r>
              <a:rPr lang="en-US" sz="3600" dirty="0" err="1"/>
              <a:t>standar</a:t>
            </a:r>
            <a:r>
              <a:rPr lang="en-US" sz="3600" dirty="0"/>
              <a:t> </a:t>
            </a:r>
            <a:r>
              <a:rPr lang="en-US" sz="3600" dirty="0" err="1"/>
              <a:t>mutu</a:t>
            </a:r>
            <a:r>
              <a:rPr lang="en-US" sz="3600" dirty="0"/>
              <a:t>, 2) </a:t>
            </a:r>
            <a:r>
              <a:rPr lang="en-US" sz="3600" dirty="0" err="1"/>
              <a:t>standar</a:t>
            </a:r>
            <a:r>
              <a:rPr lang="en-US" sz="3600" dirty="0"/>
              <a:t> </a:t>
            </a:r>
            <a:r>
              <a:rPr lang="en-US" sz="3600" dirty="0" err="1"/>
              <a:t>mutu</a:t>
            </a:r>
            <a:r>
              <a:rPr lang="en-US" sz="3600" dirty="0"/>
              <a:t> </a:t>
            </a:r>
            <a:r>
              <a:rPr lang="en-US" sz="3600" dirty="0" err="1"/>
              <a:t>dilaksanakan</a:t>
            </a:r>
            <a:r>
              <a:rPr lang="en-US" sz="3600" dirty="0"/>
              <a:t> </a:t>
            </a:r>
            <a:r>
              <a:rPr lang="en-US" sz="3600" dirty="0" err="1"/>
              <a:t>secara</a:t>
            </a:r>
            <a:r>
              <a:rPr lang="en-US" sz="3600" dirty="0"/>
              <a:t> </a:t>
            </a:r>
            <a:r>
              <a:rPr lang="en-US" sz="3600" dirty="0" err="1"/>
              <a:t>konsisten</a:t>
            </a:r>
            <a:r>
              <a:rPr lang="en-US" sz="3600" dirty="0"/>
              <a:t>, 3) monitoring, </a:t>
            </a:r>
            <a:r>
              <a:rPr lang="en-US" sz="3600" dirty="0" err="1"/>
              <a:t>evaluasi</a:t>
            </a:r>
            <a:r>
              <a:rPr lang="en-US" sz="3600" dirty="0"/>
              <a:t> dan </a:t>
            </a:r>
            <a:r>
              <a:rPr lang="en-US" sz="3600" dirty="0" err="1"/>
              <a:t>pengendalian</a:t>
            </a:r>
            <a:r>
              <a:rPr lang="en-US" sz="3600" dirty="0"/>
              <a:t> </a:t>
            </a:r>
            <a:r>
              <a:rPr lang="en-US" sz="3600" dirty="0" err="1"/>
              <a:t>terhadap</a:t>
            </a:r>
            <a:r>
              <a:rPr lang="en-US" sz="3600" dirty="0"/>
              <a:t> </a:t>
            </a:r>
            <a:r>
              <a:rPr lang="en-US" sz="3600" dirty="0" err="1"/>
              <a:t>standar</a:t>
            </a:r>
            <a:r>
              <a:rPr lang="en-US" sz="3600" dirty="0"/>
              <a:t> </a:t>
            </a:r>
            <a:r>
              <a:rPr lang="en-US" sz="3600" dirty="0" err="1"/>
              <a:t>mutu</a:t>
            </a:r>
            <a:r>
              <a:rPr lang="en-US" sz="3600" dirty="0"/>
              <a:t> yang </a:t>
            </a:r>
            <a:r>
              <a:rPr lang="en-US" sz="3600" dirty="0" err="1"/>
              <a:t>telah</a:t>
            </a:r>
            <a:r>
              <a:rPr lang="en-US" sz="3600" dirty="0"/>
              <a:t> </a:t>
            </a:r>
            <a:r>
              <a:rPr lang="en-US" sz="3600" dirty="0" err="1"/>
              <a:t>ditetapkan</a:t>
            </a:r>
            <a:r>
              <a:rPr lang="en-US" sz="3600" dirty="0"/>
              <a:t>, dan 4) </a:t>
            </a:r>
            <a:r>
              <a:rPr lang="en-US" sz="3600" dirty="0" err="1"/>
              <a:t>hasilnya</a:t>
            </a:r>
            <a:r>
              <a:rPr lang="en-US" sz="3600" dirty="0"/>
              <a:t> </a:t>
            </a:r>
            <a:r>
              <a:rPr lang="en-US" sz="3600" dirty="0" err="1"/>
              <a:t>ditindak</a:t>
            </a:r>
            <a:r>
              <a:rPr lang="en-US" sz="3600" dirty="0"/>
              <a:t> </a:t>
            </a:r>
            <a:r>
              <a:rPr lang="en-US" sz="3600" dirty="0" err="1"/>
              <a:t>lanjuti</a:t>
            </a:r>
            <a:r>
              <a:rPr lang="en-US" sz="3600" dirty="0"/>
              <a:t> </a:t>
            </a:r>
            <a:r>
              <a:rPr lang="en-US" sz="3600" dirty="0" err="1"/>
              <a:t>untuk</a:t>
            </a:r>
            <a:r>
              <a:rPr lang="en-US" sz="3600" dirty="0"/>
              <a:t> </a:t>
            </a:r>
            <a:r>
              <a:rPr lang="en-US" sz="3600" dirty="0" err="1"/>
              <a:t>perbaikan</a:t>
            </a:r>
            <a:r>
              <a:rPr lang="en-US" sz="3600" dirty="0"/>
              <a:t> dan </a:t>
            </a:r>
            <a:r>
              <a:rPr lang="en-US" sz="3600" dirty="0" err="1"/>
              <a:t>peningkatan</a:t>
            </a:r>
            <a:r>
              <a:rPr lang="en-US" sz="3600" dirty="0"/>
              <a:t> </a:t>
            </a:r>
            <a:r>
              <a:rPr lang="en-US" sz="3600" dirty="0" err="1"/>
              <a:t>mutu</a:t>
            </a:r>
            <a:r>
              <a:rPr lang="en-US" sz="3600" dirty="0"/>
              <a:t>) dan </a:t>
            </a:r>
            <a:r>
              <a:rPr lang="en-US" sz="3600" dirty="0" err="1"/>
              <a:t>dilakukan</a:t>
            </a:r>
            <a:r>
              <a:rPr lang="en-US" sz="3600" dirty="0"/>
              <a:t> review </a:t>
            </a:r>
            <a:r>
              <a:rPr lang="en-US" sz="3600" dirty="0" err="1"/>
              <a:t>terhadap</a:t>
            </a:r>
            <a:r>
              <a:rPr lang="en-US" sz="3600" dirty="0"/>
              <a:t> </a:t>
            </a:r>
            <a:r>
              <a:rPr lang="en-US" sz="3600" dirty="0" err="1"/>
              <a:t>siklus</a:t>
            </a:r>
            <a:r>
              <a:rPr lang="en-US" sz="3600" dirty="0"/>
              <a:t> </a:t>
            </a:r>
            <a:r>
              <a:rPr lang="en-US" sz="3600" dirty="0" err="1"/>
              <a:t>penjaminan</a:t>
            </a:r>
            <a:r>
              <a:rPr lang="en-US" sz="3600" dirty="0"/>
              <a:t> </a:t>
            </a:r>
            <a:r>
              <a:rPr lang="en-US" sz="3600" dirty="0" err="1"/>
              <a:t>mutu</a:t>
            </a:r>
            <a:r>
              <a:rPr lang="en-US" sz="3600" dirty="0"/>
              <a:t> yang </a:t>
            </a:r>
            <a:r>
              <a:rPr lang="en-US" sz="3600" dirty="0" err="1"/>
              <a:t>melibatkan</a:t>
            </a:r>
            <a:r>
              <a:rPr lang="en-US" sz="3600" dirty="0"/>
              <a:t> reviewer </a:t>
            </a:r>
            <a:r>
              <a:rPr lang="en-US" sz="3600" dirty="0" err="1"/>
              <a:t>eksternal</a:t>
            </a:r>
            <a:r>
              <a:rPr lang="en-US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7599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16. C.2.8 </a:t>
            </a:r>
            <a:r>
              <a:rPr lang="en-ID" dirty="0" err="1"/>
              <a:t>Kepuasan</a:t>
            </a:r>
            <a:r>
              <a:rPr lang="en-ID" dirty="0"/>
              <a:t> </a:t>
            </a:r>
            <a:r>
              <a:rPr lang="en-ID" dirty="0" err="1"/>
              <a:t>pemangku</a:t>
            </a:r>
            <a:r>
              <a:rPr lang="en-ID" dirty="0"/>
              <a:t> </a:t>
            </a:r>
            <a:r>
              <a:rPr lang="en-ID" dirty="0" err="1"/>
              <a:t>kepentingan</a:t>
            </a:r>
            <a:r>
              <a:rPr lang="en-ID" dirty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dirty="0" err="1"/>
              <a:t>Perguruan</a:t>
            </a:r>
            <a:r>
              <a:rPr lang="en-US" sz="3000" dirty="0"/>
              <a:t> </a:t>
            </a:r>
            <a:r>
              <a:rPr lang="en-US" sz="3000" dirty="0" err="1"/>
              <a:t>tinggi</a:t>
            </a:r>
            <a:r>
              <a:rPr lang="en-US" sz="3000" dirty="0"/>
              <a:t> </a:t>
            </a:r>
            <a:r>
              <a:rPr lang="en-US" sz="3000" dirty="0" err="1"/>
              <a:t>melaksanakan</a:t>
            </a:r>
            <a:r>
              <a:rPr lang="en-US" sz="3000" dirty="0"/>
              <a:t> </a:t>
            </a:r>
            <a:r>
              <a:rPr lang="en-US" sz="3000" dirty="0" err="1"/>
              <a:t>pengukuran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</a:t>
            </a:r>
            <a:r>
              <a:rPr lang="en-US" sz="3000" dirty="0" err="1"/>
              <a:t>pemangku</a:t>
            </a:r>
            <a:r>
              <a:rPr lang="en-US" sz="3000" dirty="0"/>
              <a:t> </a:t>
            </a:r>
            <a:r>
              <a:rPr lang="en-US" sz="3000" dirty="0" err="1"/>
              <a:t>kepentingan</a:t>
            </a:r>
            <a:r>
              <a:rPr lang="en-US" sz="3000" dirty="0"/>
              <a:t> internal dan </a:t>
            </a:r>
            <a:r>
              <a:rPr lang="en-US" sz="3000" dirty="0" err="1"/>
              <a:t>eksternal</a:t>
            </a:r>
            <a:r>
              <a:rPr lang="en-US" sz="3000" dirty="0"/>
              <a:t> pada </a:t>
            </a:r>
            <a:r>
              <a:rPr lang="en-US" sz="3000" dirty="0" err="1"/>
              <a:t>masing-masing</a:t>
            </a:r>
            <a:r>
              <a:rPr lang="en-US" sz="3000" dirty="0"/>
              <a:t> </a:t>
            </a:r>
            <a:r>
              <a:rPr lang="en-US" sz="3000" dirty="0" err="1"/>
              <a:t>kriteria</a:t>
            </a:r>
            <a:r>
              <a:rPr lang="en-US" sz="3000" dirty="0"/>
              <a:t> yang </a:t>
            </a:r>
            <a:r>
              <a:rPr lang="en-US" sz="3000" dirty="0" err="1"/>
              <a:t>memenuhi</a:t>
            </a:r>
            <a:r>
              <a:rPr lang="en-US" sz="3000" dirty="0"/>
              <a:t> 4 </a:t>
            </a:r>
            <a:r>
              <a:rPr lang="en-US" sz="3000" dirty="0" err="1"/>
              <a:t>aspek</a:t>
            </a:r>
            <a:r>
              <a:rPr lang="en-US" sz="3000" dirty="0"/>
              <a:t> 1) </a:t>
            </a:r>
            <a:r>
              <a:rPr lang="en-US" sz="3000" dirty="0" err="1"/>
              <a:t>menggunakan</a:t>
            </a:r>
            <a:r>
              <a:rPr lang="en-US" sz="3000" dirty="0"/>
              <a:t> </a:t>
            </a:r>
            <a:r>
              <a:rPr lang="en-US" sz="3000" dirty="0" err="1"/>
              <a:t>instrumen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yang sahih, </a:t>
            </a:r>
            <a:r>
              <a:rPr lang="en-US" sz="3000" dirty="0" err="1"/>
              <a:t>andal</a:t>
            </a:r>
            <a:r>
              <a:rPr lang="en-US" sz="3000" dirty="0"/>
              <a:t>, </a:t>
            </a:r>
            <a:r>
              <a:rPr lang="en-US" sz="3000" dirty="0" err="1"/>
              <a:t>mudah</a:t>
            </a:r>
            <a:r>
              <a:rPr lang="en-US" sz="3000" dirty="0"/>
              <a:t> </a:t>
            </a:r>
            <a:r>
              <a:rPr lang="en-US" sz="3000" dirty="0" err="1"/>
              <a:t>digunakan</a:t>
            </a:r>
            <a:r>
              <a:rPr lang="en-US" sz="3000" dirty="0"/>
              <a:t>, 2) </a:t>
            </a:r>
            <a:r>
              <a:rPr lang="en-US" sz="3000" dirty="0" err="1"/>
              <a:t>dilaksanakan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berkala</a:t>
            </a:r>
            <a:r>
              <a:rPr lang="en-US" sz="3000" dirty="0"/>
              <a:t>, </a:t>
            </a:r>
            <a:r>
              <a:rPr lang="en-US" sz="3000" dirty="0" err="1"/>
              <a:t>serta</a:t>
            </a:r>
            <a:r>
              <a:rPr lang="en-US" sz="3000" dirty="0"/>
              <a:t> </a:t>
            </a:r>
            <a:r>
              <a:rPr lang="en-US" sz="3000" dirty="0" err="1"/>
              <a:t>datanya</a:t>
            </a:r>
            <a:r>
              <a:rPr lang="en-US" sz="3000" dirty="0"/>
              <a:t> </a:t>
            </a:r>
            <a:r>
              <a:rPr lang="en-US" sz="3000" dirty="0" err="1"/>
              <a:t>terekam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komprehensif</a:t>
            </a:r>
            <a:r>
              <a:rPr lang="en-US" sz="3000" dirty="0"/>
              <a:t>, 3) </a:t>
            </a:r>
            <a:r>
              <a:rPr lang="en-US" sz="3000" dirty="0" err="1"/>
              <a:t>dianalisis</a:t>
            </a:r>
            <a:r>
              <a:rPr lang="en-US" sz="3000" dirty="0"/>
              <a:t> </a:t>
            </a:r>
            <a:r>
              <a:rPr lang="en-US" sz="3000" dirty="0" err="1"/>
              <a:t>dengan</a:t>
            </a:r>
            <a:r>
              <a:rPr lang="en-US" sz="3000" dirty="0"/>
              <a:t> </a:t>
            </a:r>
            <a:r>
              <a:rPr lang="en-US" sz="3000" dirty="0" err="1"/>
              <a:t>metode</a:t>
            </a:r>
            <a:r>
              <a:rPr lang="en-US" sz="3000" dirty="0"/>
              <a:t> yang </a:t>
            </a:r>
            <a:r>
              <a:rPr lang="en-US" sz="3000" dirty="0" err="1"/>
              <a:t>tepat</a:t>
            </a:r>
            <a:r>
              <a:rPr lang="en-US" sz="3000" dirty="0"/>
              <a:t> </a:t>
            </a:r>
            <a:r>
              <a:rPr lang="en-US" sz="3000" dirty="0" err="1"/>
              <a:t>serta</a:t>
            </a:r>
            <a:r>
              <a:rPr lang="en-US" sz="3000" dirty="0"/>
              <a:t> </a:t>
            </a:r>
            <a:r>
              <a:rPr lang="en-US" sz="3000" dirty="0" err="1"/>
              <a:t>bermanfaat</a:t>
            </a:r>
            <a:r>
              <a:rPr lang="en-US" sz="3000" dirty="0"/>
              <a:t> </a:t>
            </a:r>
            <a:r>
              <a:rPr lang="en-US" sz="3000" dirty="0" err="1"/>
              <a:t>untuk</a:t>
            </a:r>
            <a:r>
              <a:rPr lang="en-US" sz="3000" dirty="0"/>
              <a:t> </a:t>
            </a:r>
            <a:r>
              <a:rPr lang="en-US" sz="3000" dirty="0" err="1"/>
              <a:t>pengambilan</a:t>
            </a:r>
            <a:r>
              <a:rPr lang="en-US" sz="3000" dirty="0"/>
              <a:t> </a:t>
            </a:r>
            <a:r>
              <a:rPr lang="en-US" sz="3000" dirty="0" err="1"/>
              <a:t>keputusan</a:t>
            </a:r>
            <a:r>
              <a:rPr lang="en-US" sz="3000" dirty="0"/>
              <a:t>, dan 4) </a:t>
            </a:r>
            <a:r>
              <a:rPr lang="en-US" sz="3000" dirty="0" err="1"/>
              <a:t>tingkat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dan </a:t>
            </a:r>
            <a:r>
              <a:rPr lang="en-US" sz="3000" dirty="0" err="1"/>
              <a:t>umpan</a:t>
            </a:r>
            <a:r>
              <a:rPr lang="en-US" sz="3000" dirty="0"/>
              <a:t> </a:t>
            </a:r>
            <a:r>
              <a:rPr lang="en-US" sz="3000" dirty="0" err="1"/>
              <a:t>balik</a:t>
            </a:r>
            <a:r>
              <a:rPr lang="en-US" sz="3000" dirty="0"/>
              <a:t> </a:t>
            </a:r>
            <a:r>
              <a:rPr lang="en-US" sz="3000" dirty="0" err="1"/>
              <a:t>ditindaklanjuti</a:t>
            </a:r>
            <a:r>
              <a:rPr lang="en-US" sz="3000" dirty="0"/>
              <a:t> </a:t>
            </a:r>
            <a:r>
              <a:rPr lang="en-US" sz="3000" dirty="0" err="1"/>
              <a:t>untuk</a:t>
            </a:r>
            <a:r>
              <a:rPr lang="en-US" sz="3000" dirty="0"/>
              <a:t> </a:t>
            </a:r>
            <a:r>
              <a:rPr lang="en-US" sz="3000" dirty="0" err="1"/>
              <a:t>perbaikan</a:t>
            </a:r>
            <a:r>
              <a:rPr lang="en-US" sz="3000" dirty="0"/>
              <a:t> dan </a:t>
            </a:r>
            <a:r>
              <a:rPr lang="en-US" sz="3000" dirty="0" err="1"/>
              <a:t>peningkatan</a:t>
            </a:r>
            <a:r>
              <a:rPr lang="en-US" sz="3000" dirty="0"/>
              <a:t> </a:t>
            </a:r>
            <a:r>
              <a:rPr lang="en-US" sz="3000" dirty="0" err="1"/>
              <a:t>mutu</a:t>
            </a:r>
            <a:r>
              <a:rPr lang="en-US" sz="3000" dirty="0"/>
              <a:t> </a:t>
            </a:r>
            <a:r>
              <a:rPr lang="en-US" sz="3000" dirty="0" err="1"/>
              <a:t>luaran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berkala</a:t>
            </a:r>
            <a:r>
              <a:rPr lang="en-US" sz="3000" dirty="0"/>
              <a:t> dan </a:t>
            </a:r>
            <a:r>
              <a:rPr lang="en-US" sz="3000" dirty="0" err="1"/>
              <a:t>tersistem</a:t>
            </a:r>
            <a:r>
              <a:rPr lang="en-US" sz="3000" dirty="0"/>
              <a:t>, </a:t>
            </a:r>
            <a:r>
              <a:rPr lang="en-US" sz="3000" dirty="0" err="1"/>
              <a:t>hasilnya</a:t>
            </a:r>
            <a:r>
              <a:rPr lang="en-US" sz="3000" dirty="0"/>
              <a:t> </a:t>
            </a:r>
            <a:r>
              <a:rPr lang="en-US" sz="3000" dirty="0" err="1"/>
              <a:t>dipublikasikan</a:t>
            </a:r>
            <a:r>
              <a:rPr lang="en-US" sz="3000" dirty="0"/>
              <a:t> </a:t>
            </a:r>
            <a:r>
              <a:rPr lang="en-US" sz="3000" dirty="0" err="1"/>
              <a:t>serta</a:t>
            </a:r>
            <a:r>
              <a:rPr lang="en-US" sz="3000" dirty="0"/>
              <a:t> </a:t>
            </a:r>
            <a:r>
              <a:rPr lang="en-US" sz="3000" dirty="0" err="1"/>
              <a:t>mudah</a:t>
            </a:r>
            <a:r>
              <a:rPr lang="en-US" sz="3000" dirty="0"/>
              <a:t> </a:t>
            </a:r>
            <a:r>
              <a:rPr lang="en-US" sz="3000" dirty="0" err="1"/>
              <a:t>diakses</a:t>
            </a:r>
            <a:r>
              <a:rPr lang="en-US" sz="3000" dirty="0"/>
              <a:t> oleh </a:t>
            </a:r>
            <a:r>
              <a:rPr lang="en-US" sz="3000" dirty="0" err="1"/>
              <a:t>kepentingan</a:t>
            </a:r>
            <a:r>
              <a:rPr lang="en-US" sz="3000" dirty="0"/>
              <a:t>, dan </a:t>
            </a:r>
            <a:r>
              <a:rPr lang="en-US" sz="3000" dirty="0" err="1"/>
              <a:t>dilakukan</a:t>
            </a:r>
            <a:r>
              <a:rPr lang="en-US" sz="3000" dirty="0"/>
              <a:t> review </a:t>
            </a:r>
            <a:r>
              <a:rPr lang="en-US" sz="3000" dirty="0" err="1"/>
              <a:t>terhadap</a:t>
            </a:r>
            <a:r>
              <a:rPr lang="en-US" sz="3000" dirty="0"/>
              <a:t> </a:t>
            </a:r>
            <a:r>
              <a:rPr lang="en-US" sz="3000" dirty="0" err="1"/>
              <a:t>pelaksanaan</a:t>
            </a:r>
            <a:r>
              <a:rPr lang="en-US" sz="3000" dirty="0"/>
              <a:t> </a:t>
            </a:r>
            <a:r>
              <a:rPr lang="en-US" sz="3000" dirty="0" err="1"/>
              <a:t>pengukuran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</a:t>
            </a:r>
            <a:r>
              <a:rPr lang="en-US" sz="3000" dirty="0" err="1"/>
              <a:t>pengguna</a:t>
            </a:r>
            <a:r>
              <a:rPr lang="en-US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1052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1CBA8-F085-466F-A0C1-50BA9511A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2241"/>
          </a:xfr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B0F0"/>
            </a:solidFill>
          </a:ln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C.3 </a:t>
            </a:r>
            <a:r>
              <a:rPr lang="en-US" b="1" dirty="0" err="1">
                <a:solidFill>
                  <a:srgbClr val="C00000"/>
                </a:solidFill>
              </a:rPr>
              <a:t>Mahasiswa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7CA2C-D3D1-487E-BF75-FCD91EDD3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442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Latar</a:t>
            </a:r>
            <a:r>
              <a:rPr lang="en-US" dirty="0"/>
              <a:t> </a:t>
            </a:r>
            <a:r>
              <a:rPr lang="en-US" dirty="0" err="1"/>
              <a:t>Belakang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Kebijakan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dan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4.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Utama a) </a:t>
            </a:r>
            <a:r>
              <a:rPr lang="en-US" dirty="0" err="1"/>
              <a:t>Kualitas</a:t>
            </a:r>
            <a:r>
              <a:rPr lang="en-US" dirty="0"/>
              <a:t> input </a:t>
            </a:r>
            <a:r>
              <a:rPr lang="en-US" dirty="0" err="1"/>
              <a:t>mahasiswa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</a:t>
            </a:r>
            <a:r>
              <a:rPr lang="en-US" dirty="0" err="1"/>
              <a:t>Kualitas</a:t>
            </a:r>
            <a:r>
              <a:rPr lang="en-US" dirty="0"/>
              <a:t> input </a:t>
            </a:r>
            <a:r>
              <a:rPr lang="en-US" dirty="0" err="1"/>
              <a:t>mahasiswa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b) </a:t>
            </a:r>
            <a:r>
              <a:rPr lang="en-US" dirty="0" err="1"/>
              <a:t>Layanan</a:t>
            </a:r>
            <a:r>
              <a:rPr lang="en-US" dirty="0"/>
              <a:t> </a:t>
            </a:r>
            <a:r>
              <a:rPr lang="en-US" dirty="0" err="1"/>
              <a:t>mahasiswa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5.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6.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7.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Mahasiswa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8.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9. Kesimpulan Hasil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74699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AA586-C3E3-47D2-B323-C2C7A7E04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366" y="514411"/>
            <a:ext cx="11059064" cy="6110676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2500" dirty="0" err="1">
                <a:solidFill>
                  <a:srgbClr val="FF0000"/>
                </a:solidFill>
              </a:rPr>
              <a:t>Latar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Belakang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sz="2500" dirty="0" err="1"/>
              <a:t>Bagian</a:t>
            </a:r>
            <a:r>
              <a:rPr lang="en-US" sz="2500" dirty="0"/>
              <a:t> </a:t>
            </a:r>
            <a:r>
              <a:rPr lang="en-US" sz="2500" dirty="0" err="1"/>
              <a:t>ini</a:t>
            </a:r>
            <a:r>
              <a:rPr lang="en-US" sz="2500" dirty="0"/>
              <a:t> </a:t>
            </a:r>
            <a:r>
              <a:rPr lang="en-US" sz="2500" dirty="0" err="1"/>
              <a:t>menjelaskan</a:t>
            </a:r>
            <a:r>
              <a:rPr lang="en-US" sz="2500" dirty="0"/>
              <a:t> </a:t>
            </a:r>
            <a:r>
              <a:rPr lang="en-US" sz="2500" dirty="0" err="1"/>
              <a:t>latar</a:t>
            </a:r>
            <a:r>
              <a:rPr lang="en-US" sz="2500" dirty="0"/>
              <a:t> </a:t>
            </a:r>
            <a:r>
              <a:rPr lang="en-US" sz="2500" dirty="0" err="1"/>
              <a:t>belakang</a:t>
            </a:r>
            <a:r>
              <a:rPr lang="en-US" sz="2500" dirty="0"/>
              <a:t>, </a:t>
            </a:r>
            <a:r>
              <a:rPr lang="en-US" sz="2500" dirty="0" err="1"/>
              <a:t>tujuan</a:t>
            </a:r>
            <a:r>
              <a:rPr lang="en-US" sz="2500" dirty="0"/>
              <a:t>, </a:t>
            </a:r>
            <a:r>
              <a:rPr lang="en-US" sz="2500" dirty="0" err="1"/>
              <a:t>rasional</a:t>
            </a:r>
            <a:r>
              <a:rPr lang="en-US" sz="2500" dirty="0"/>
              <a:t>, dan </a:t>
            </a:r>
            <a:r>
              <a:rPr lang="en-US" sz="2500" dirty="0" err="1"/>
              <a:t>mekanisme</a:t>
            </a:r>
            <a:r>
              <a:rPr lang="en-US" sz="2500" dirty="0"/>
              <a:t> </a:t>
            </a:r>
            <a:r>
              <a:rPr lang="en-US" sz="2500" dirty="0" err="1"/>
              <a:t>penetapan</a:t>
            </a:r>
            <a:r>
              <a:rPr lang="en-US" sz="2500" dirty="0"/>
              <a:t> </a:t>
            </a:r>
            <a:r>
              <a:rPr lang="en-US" sz="2500" dirty="0" err="1"/>
              <a:t>standar</a:t>
            </a:r>
            <a:r>
              <a:rPr lang="en-US" sz="2500" dirty="0"/>
              <a:t> </a:t>
            </a:r>
            <a:r>
              <a:rPr lang="en-US" sz="2500" dirty="0" err="1"/>
              <a:t>perguruan</a:t>
            </a:r>
            <a:r>
              <a:rPr lang="en-US" sz="2500" dirty="0"/>
              <a:t> </a:t>
            </a:r>
            <a:r>
              <a:rPr lang="en-US" sz="2500" dirty="0" err="1"/>
              <a:t>tinggi</a:t>
            </a:r>
            <a:r>
              <a:rPr lang="en-US" sz="2500" dirty="0"/>
              <a:t> </a:t>
            </a:r>
            <a:r>
              <a:rPr lang="en-US" sz="2500" dirty="0" err="1"/>
              <a:t>terkait</a:t>
            </a:r>
            <a:r>
              <a:rPr lang="en-US" sz="2500" dirty="0"/>
              <a:t> </a:t>
            </a:r>
            <a:r>
              <a:rPr lang="en-US" sz="2500" dirty="0" err="1"/>
              <a:t>mahasiswa</a:t>
            </a:r>
            <a:r>
              <a:rPr lang="en-US" sz="2500" dirty="0"/>
              <a:t> yang </a:t>
            </a:r>
            <a:r>
              <a:rPr lang="en-US" sz="2500" dirty="0" err="1"/>
              <a:t>mencakup</a:t>
            </a:r>
            <a:r>
              <a:rPr lang="en-US" sz="2500" dirty="0"/>
              <a:t> </a:t>
            </a:r>
            <a:r>
              <a:rPr lang="en-US" sz="2500" dirty="0" err="1"/>
              <a:t>sistem</a:t>
            </a:r>
            <a:r>
              <a:rPr lang="en-US" sz="2500" dirty="0"/>
              <a:t> </a:t>
            </a:r>
            <a:r>
              <a:rPr lang="en-US" sz="2500" dirty="0" err="1"/>
              <a:t>seleksi</a:t>
            </a:r>
            <a:r>
              <a:rPr lang="en-US" sz="2500" dirty="0"/>
              <a:t> dan </a:t>
            </a:r>
            <a:r>
              <a:rPr lang="en-US" sz="2500" dirty="0" err="1"/>
              <a:t>layanan</a:t>
            </a:r>
            <a:r>
              <a:rPr lang="en-US" sz="2500" dirty="0"/>
              <a:t> </a:t>
            </a:r>
            <a:r>
              <a:rPr lang="en-US" sz="2500" dirty="0" err="1"/>
              <a:t>mahasiswa</a:t>
            </a:r>
            <a:r>
              <a:rPr lang="en-US" sz="2500" dirty="0"/>
              <a:t>. </a:t>
            </a:r>
          </a:p>
          <a:p>
            <a:pPr marL="514350" indent="-514350">
              <a:buAutoNum type="arabicPeriod" startAt="2"/>
            </a:pPr>
            <a:r>
              <a:rPr lang="en-US" sz="2500" dirty="0" err="1">
                <a:solidFill>
                  <a:srgbClr val="FF0000"/>
                </a:solidFill>
              </a:rPr>
              <a:t>Kebijakan</a:t>
            </a:r>
            <a:endParaRPr lang="en-US" sz="2500" dirty="0">
              <a:solidFill>
                <a:srgbClr val="FF0000"/>
              </a:solidFill>
            </a:endParaRPr>
          </a:p>
          <a:p>
            <a:pPr marL="517525" indent="0">
              <a:buNone/>
            </a:pPr>
            <a:r>
              <a:rPr lang="en-US" sz="2500" dirty="0" err="1"/>
              <a:t>Berisi</a:t>
            </a:r>
            <a:r>
              <a:rPr lang="en-US" sz="2500" dirty="0"/>
              <a:t> </a:t>
            </a:r>
            <a:r>
              <a:rPr lang="en-US" sz="2500" dirty="0" err="1"/>
              <a:t>deskripsi</a:t>
            </a:r>
            <a:r>
              <a:rPr lang="en-US" sz="2500" dirty="0"/>
              <a:t> </a:t>
            </a:r>
            <a:r>
              <a:rPr lang="en-US" sz="2500" dirty="0" err="1"/>
              <a:t>dokumen</a:t>
            </a:r>
            <a:r>
              <a:rPr lang="en-US" sz="2500" dirty="0"/>
              <a:t> formal </a:t>
            </a:r>
            <a:r>
              <a:rPr lang="en-US" sz="2500" dirty="0" err="1"/>
              <a:t>kebijakan</a:t>
            </a:r>
            <a:r>
              <a:rPr lang="en-US" sz="2500" dirty="0"/>
              <a:t> yang </a:t>
            </a:r>
            <a:r>
              <a:rPr lang="en-US" sz="2500" dirty="0" err="1"/>
              <a:t>mencakup</a:t>
            </a:r>
            <a:r>
              <a:rPr lang="en-US" sz="2500" dirty="0"/>
              <a:t> </a:t>
            </a:r>
            <a:r>
              <a:rPr lang="en-US" sz="2500" dirty="0" err="1"/>
              <a:t>sistem</a:t>
            </a:r>
            <a:r>
              <a:rPr lang="en-US" sz="2500" dirty="0"/>
              <a:t> </a:t>
            </a:r>
            <a:r>
              <a:rPr lang="en-US" sz="2500" dirty="0" err="1"/>
              <a:t>penerimaan</a:t>
            </a:r>
            <a:r>
              <a:rPr lang="en-US" sz="2500" dirty="0"/>
              <a:t> </a:t>
            </a:r>
            <a:r>
              <a:rPr lang="en-US" sz="2500" dirty="0" err="1"/>
              <a:t>mahasiswa</a:t>
            </a:r>
            <a:r>
              <a:rPr lang="en-US" sz="2500" dirty="0"/>
              <a:t> </a:t>
            </a:r>
            <a:r>
              <a:rPr lang="en-US" sz="2500" dirty="0" err="1"/>
              <a:t>baru</a:t>
            </a:r>
            <a:r>
              <a:rPr lang="en-US" sz="2500" dirty="0"/>
              <a:t> dan </a:t>
            </a:r>
            <a:r>
              <a:rPr lang="en-US" sz="2500" dirty="0" err="1"/>
              <a:t>layanan</a:t>
            </a:r>
            <a:r>
              <a:rPr lang="en-US" sz="2500" dirty="0"/>
              <a:t> </a:t>
            </a:r>
            <a:r>
              <a:rPr lang="en-US" sz="2500" dirty="0" err="1"/>
              <a:t>mahasiswa</a:t>
            </a:r>
            <a:r>
              <a:rPr lang="en-US" sz="2500" dirty="0"/>
              <a:t> (</a:t>
            </a:r>
            <a:r>
              <a:rPr lang="en-US" sz="2500" dirty="0" err="1"/>
              <a:t>bimbingan</a:t>
            </a:r>
            <a:r>
              <a:rPr lang="en-US" sz="2500" dirty="0"/>
              <a:t> dan </a:t>
            </a:r>
            <a:r>
              <a:rPr lang="en-US" sz="2500" dirty="0" err="1"/>
              <a:t>konseling</a:t>
            </a:r>
            <a:r>
              <a:rPr lang="en-US" sz="2500" dirty="0"/>
              <a:t>, </a:t>
            </a:r>
            <a:r>
              <a:rPr lang="en-US" sz="2500" dirty="0" err="1"/>
              <a:t>pengembangan</a:t>
            </a:r>
            <a:r>
              <a:rPr lang="en-US" sz="2500" dirty="0"/>
              <a:t> </a:t>
            </a:r>
            <a:r>
              <a:rPr lang="en-US" sz="2500" dirty="0" err="1"/>
              <a:t>nalar</a:t>
            </a:r>
            <a:r>
              <a:rPr lang="en-US" sz="2500" dirty="0"/>
              <a:t>, </a:t>
            </a:r>
            <a:r>
              <a:rPr lang="en-US" sz="2500" dirty="0" err="1"/>
              <a:t>minat</a:t>
            </a:r>
            <a:r>
              <a:rPr lang="en-US" sz="2500" dirty="0"/>
              <a:t> dan </a:t>
            </a:r>
            <a:r>
              <a:rPr lang="en-US" sz="2500" dirty="0" err="1"/>
              <a:t>bakat</a:t>
            </a:r>
            <a:r>
              <a:rPr lang="en-US" sz="2500" dirty="0"/>
              <a:t>, </a:t>
            </a:r>
            <a:r>
              <a:rPr lang="en-US" sz="2500" dirty="0" err="1"/>
              <a:t>pengembangan</a:t>
            </a:r>
            <a:r>
              <a:rPr lang="en-US" sz="2500" dirty="0"/>
              <a:t> soft skills, </a:t>
            </a:r>
            <a:r>
              <a:rPr lang="en-US" sz="2500" dirty="0" err="1"/>
              <a:t>layanan</a:t>
            </a:r>
            <a:r>
              <a:rPr lang="en-US" sz="2500" dirty="0"/>
              <a:t> </a:t>
            </a:r>
            <a:r>
              <a:rPr lang="en-US" sz="2500" dirty="0" err="1"/>
              <a:t>beasiswa</a:t>
            </a:r>
            <a:r>
              <a:rPr lang="en-US" sz="2500" dirty="0"/>
              <a:t>, </a:t>
            </a:r>
            <a:r>
              <a:rPr lang="en-US" sz="2500" dirty="0" err="1"/>
              <a:t>bimbingan</a:t>
            </a:r>
            <a:r>
              <a:rPr lang="en-US" sz="2500" dirty="0"/>
              <a:t> </a:t>
            </a:r>
            <a:r>
              <a:rPr lang="en-US" sz="2500" dirty="0" err="1"/>
              <a:t>karir</a:t>
            </a:r>
            <a:r>
              <a:rPr lang="en-US" sz="2500" dirty="0"/>
              <a:t> dan </a:t>
            </a:r>
            <a:r>
              <a:rPr lang="en-US" sz="2500" dirty="0" err="1"/>
              <a:t>kewirausahaan</a:t>
            </a:r>
            <a:r>
              <a:rPr lang="en-US" sz="2500" dirty="0"/>
              <a:t>, dan </a:t>
            </a:r>
            <a:r>
              <a:rPr lang="en-US" sz="2500" dirty="0" err="1"/>
              <a:t>layanan</a:t>
            </a:r>
            <a:r>
              <a:rPr lang="en-US" sz="2500" dirty="0"/>
              <a:t> </a:t>
            </a:r>
            <a:r>
              <a:rPr lang="en-US" sz="2500" dirty="0" err="1"/>
              <a:t>kesehatan</a:t>
            </a:r>
            <a:r>
              <a:rPr lang="en-US" sz="2500" dirty="0"/>
              <a:t>). </a:t>
            </a:r>
          </a:p>
          <a:p>
            <a:pPr marL="514350" indent="-514350">
              <a:buAutoNum type="arabicPeriod" startAt="3"/>
            </a:pPr>
            <a:r>
              <a:rPr lang="en-US" sz="2500" dirty="0" err="1">
                <a:solidFill>
                  <a:srgbClr val="FF0000"/>
                </a:solidFill>
              </a:rPr>
              <a:t>Standar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Perguruan</a:t>
            </a:r>
            <a:r>
              <a:rPr lang="en-US" sz="2500" dirty="0">
                <a:solidFill>
                  <a:srgbClr val="FF0000"/>
                </a:solidFill>
              </a:rPr>
              <a:t> Tinggi dan </a:t>
            </a:r>
            <a:r>
              <a:rPr lang="en-US" sz="2500" dirty="0" err="1">
                <a:solidFill>
                  <a:srgbClr val="FF0000"/>
                </a:solidFill>
              </a:rPr>
              <a:t>Strategi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Pencapaian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Standar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2500" dirty="0" err="1"/>
              <a:t>Bagian</a:t>
            </a:r>
            <a:r>
              <a:rPr lang="en-US" sz="2500" dirty="0"/>
              <a:t> </a:t>
            </a:r>
            <a:r>
              <a:rPr lang="en-US" sz="2500" dirty="0" err="1"/>
              <a:t>ini</a:t>
            </a:r>
            <a:r>
              <a:rPr lang="en-US" sz="2500" dirty="0"/>
              <a:t> </a:t>
            </a:r>
            <a:r>
              <a:rPr lang="en-US" sz="2500" dirty="0" err="1"/>
              <a:t>menjelaskan</a:t>
            </a:r>
            <a:r>
              <a:rPr lang="en-US" sz="2500" dirty="0"/>
              <a:t> </a:t>
            </a:r>
            <a:r>
              <a:rPr lang="en-US" sz="2500" dirty="0" err="1"/>
              <a:t>standar</a:t>
            </a:r>
            <a:r>
              <a:rPr lang="en-US" sz="2500" dirty="0"/>
              <a:t> </a:t>
            </a:r>
            <a:r>
              <a:rPr lang="en-US" sz="2500" dirty="0" err="1"/>
              <a:t>perguruan</a:t>
            </a:r>
            <a:r>
              <a:rPr lang="en-US" sz="2500" dirty="0"/>
              <a:t> </a:t>
            </a:r>
            <a:r>
              <a:rPr lang="en-US" sz="2500" dirty="0" err="1"/>
              <a:t>tinggi</a:t>
            </a:r>
            <a:r>
              <a:rPr lang="en-US" sz="2500" dirty="0"/>
              <a:t> dan </a:t>
            </a:r>
            <a:r>
              <a:rPr lang="en-US" sz="2500" dirty="0" err="1"/>
              <a:t>strategi</a:t>
            </a:r>
            <a:r>
              <a:rPr lang="en-US" sz="2500" dirty="0"/>
              <a:t> </a:t>
            </a:r>
            <a:r>
              <a:rPr lang="en-US" sz="2500" dirty="0" err="1"/>
              <a:t>pencapaian</a:t>
            </a:r>
            <a:r>
              <a:rPr lang="en-US" sz="2500" dirty="0"/>
              <a:t> </a:t>
            </a:r>
            <a:r>
              <a:rPr lang="en-US" sz="2500" dirty="0" err="1"/>
              <a:t>standar</a:t>
            </a:r>
            <a:r>
              <a:rPr lang="en-US" sz="2500" dirty="0"/>
              <a:t> </a:t>
            </a:r>
            <a:r>
              <a:rPr lang="en-US" sz="2500" dirty="0" err="1"/>
              <a:t>terkait</a:t>
            </a:r>
            <a:r>
              <a:rPr lang="en-US" sz="2500" dirty="0"/>
              <a:t> </a:t>
            </a:r>
            <a:r>
              <a:rPr lang="en-US" sz="2500" dirty="0" err="1"/>
              <a:t>mahasiswa</a:t>
            </a:r>
            <a:r>
              <a:rPr lang="en-US" sz="2500" dirty="0"/>
              <a:t> yang </a:t>
            </a:r>
            <a:r>
              <a:rPr lang="en-US" sz="2500" dirty="0" err="1"/>
              <a:t>berisi</a:t>
            </a:r>
            <a:r>
              <a:rPr lang="en-US" sz="2500" dirty="0"/>
              <a:t>: </a:t>
            </a:r>
            <a:r>
              <a:rPr lang="en-US" sz="2500" dirty="0" err="1"/>
              <a:t>sistem</a:t>
            </a:r>
            <a:r>
              <a:rPr lang="en-US" sz="2500" dirty="0"/>
              <a:t> </a:t>
            </a:r>
            <a:r>
              <a:rPr lang="en-US" sz="2500" dirty="0" err="1"/>
              <a:t>seleksi</a:t>
            </a:r>
            <a:r>
              <a:rPr lang="en-US" sz="2500" dirty="0"/>
              <a:t> dan </a:t>
            </a:r>
            <a:r>
              <a:rPr lang="en-US" sz="2500" dirty="0" err="1"/>
              <a:t>layanan</a:t>
            </a:r>
            <a:r>
              <a:rPr lang="en-US" sz="2500" dirty="0"/>
              <a:t> </a:t>
            </a:r>
            <a:r>
              <a:rPr lang="en-US" sz="2500" dirty="0" err="1"/>
              <a:t>mahasiswa</a:t>
            </a:r>
            <a:r>
              <a:rPr lang="en-US" sz="2500" dirty="0"/>
              <a:t>. Pada </a:t>
            </a:r>
            <a:r>
              <a:rPr lang="en-US" sz="2500" dirty="0" err="1"/>
              <a:t>bagian</a:t>
            </a:r>
            <a:r>
              <a:rPr lang="en-US" sz="2500" dirty="0"/>
              <a:t> </a:t>
            </a:r>
            <a:r>
              <a:rPr lang="en-US" sz="2500" dirty="0" err="1"/>
              <a:t>ini</a:t>
            </a:r>
            <a:r>
              <a:rPr lang="en-US" sz="2500" dirty="0"/>
              <a:t> juga </a:t>
            </a:r>
            <a:r>
              <a:rPr lang="en-US" sz="2500" dirty="0" err="1"/>
              <a:t>harus</a:t>
            </a:r>
            <a:r>
              <a:rPr lang="en-US" sz="2500" dirty="0"/>
              <a:t> </a:t>
            </a:r>
            <a:r>
              <a:rPr lang="en-US" sz="2500" dirty="0" err="1"/>
              <a:t>diuraikan</a:t>
            </a:r>
            <a:r>
              <a:rPr lang="en-US" sz="2500" dirty="0"/>
              <a:t> </a:t>
            </a:r>
            <a:r>
              <a:rPr lang="en-US" sz="2500" dirty="0" err="1"/>
              <a:t>sumber</a:t>
            </a:r>
            <a:r>
              <a:rPr lang="en-US" sz="2500" dirty="0"/>
              <a:t> </a:t>
            </a:r>
            <a:r>
              <a:rPr lang="en-US" sz="2500" dirty="0" err="1"/>
              <a:t>daya</a:t>
            </a:r>
            <a:r>
              <a:rPr lang="en-US" sz="2500" dirty="0"/>
              <a:t> yang </a:t>
            </a:r>
            <a:r>
              <a:rPr lang="en-US" sz="2500" dirty="0" err="1"/>
              <a:t>akan</a:t>
            </a:r>
            <a:r>
              <a:rPr lang="en-US" sz="2500" dirty="0"/>
              <a:t> </a:t>
            </a:r>
            <a:r>
              <a:rPr lang="en-US" sz="2500" dirty="0" err="1"/>
              <a:t>dialokasikan</a:t>
            </a:r>
            <a:r>
              <a:rPr lang="en-US" sz="2500" dirty="0"/>
              <a:t> </a:t>
            </a:r>
            <a:r>
              <a:rPr lang="en-US" sz="2500" dirty="0" err="1"/>
              <a:t>untuk</a:t>
            </a:r>
            <a:r>
              <a:rPr lang="en-US" sz="2500" dirty="0"/>
              <a:t> </a:t>
            </a:r>
            <a:r>
              <a:rPr lang="en-US" sz="2500" dirty="0" err="1"/>
              <a:t>mencapai</a:t>
            </a:r>
            <a:r>
              <a:rPr lang="en-US" sz="2500" dirty="0"/>
              <a:t> </a:t>
            </a:r>
            <a:r>
              <a:rPr lang="en-US" sz="2500" dirty="0" err="1"/>
              <a:t>standar</a:t>
            </a:r>
            <a:r>
              <a:rPr lang="en-US" sz="2500" dirty="0"/>
              <a:t> yang </a:t>
            </a:r>
            <a:r>
              <a:rPr lang="en-US" sz="2500" dirty="0" err="1"/>
              <a:t>telah</a:t>
            </a:r>
            <a:r>
              <a:rPr lang="en-US" sz="2500" dirty="0"/>
              <a:t> </a:t>
            </a:r>
            <a:r>
              <a:rPr lang="en-US" sz="2500" dirty="0" err="1"/>
              <a:t>ditetapkan</a:t>
            </a:r>
            <a:r>
              <a:rPr lang="en-US" sz="2500" dirty="0"/>
              <a:t> </a:t>
            </a:r>
            <a:r>
              <a:rPr lang="en-US" sz="2500" dirty="0" err="1"/>
              <a:t>serta</a:t>
            </a:r>
            <a:r>
              <a:rPr lang="en-US" sz="2500" dirty="0"/>
              <a:t> </a:t>
            </a:r>
            <a:r>
              <a:rPr lang="en-US" sz="2500" dirty="0" err="1"/>
              <a:t>mekanisme</a:t>
            </a:r>
            <a:r>
              <a:rPr lang="en-US" sz="2500" dirty="0"/>
              <a:t> </a:t>
            </a:r>
            <a:r>
              <a:rPr lang="en-US" sz="2500" dirty="0" err="1"/>
              <a:t>kontrol</a:t>
            </a:r>
            <a:r>
              <a:rPr lang="en-US" sz="2500" dirty="0"/>
              <a:t> </a:t>
            </a:r>
            <a:r>
              <a:rPr lang="en-US" sz="2500" dirty="0" err="1"/>
              <a:t>pencapaiannya</a:t>
            </a:r>
            <a:r>
              <a:rPr lang="en-US" sz="2500" dirty="0"/>
              <a:t>. </a:t>
            </a:r>
          </a:p>
          <a:p>
            <a:pPr marL="0" indent="0">
              <a:buNone/>
            </a:pP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9180299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9C303-CFBD-4E25-BA44-61475A314E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849" y="307376"/>
            <a:ext cx="11145327" cy="62141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/>
              <a:t> 4. </a:t>
            </a:r>
            <a:r>
              <a:rPr lang="en-US" sz="2200" dirty="0" err="1">
                <a:solidFill>
                  <a:srgbClr val="FF0000"/>
                </a:solidFill>
              </a:rPr>
              <a:t>Indikator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Kinerja</a:t>
            </a:r>
            <a:r>
              <a:rPr lang="en-US" sz="2200" dirty="0">
                <a:solidFill>
                  <a:srgbClr val="FF0000"/>
                </a:solidFill>
              </a:rPr>
              <a:t> Utama</a:t>
            </a:r>
          </a:p>
          <a:p>
            <a:pPr marL="741363" indent="-447675">
              <a:buAutoNum type="alphaLcParenR"/>
            </a:pPr>
            <a:r>
              <a:rPr lang="en-US" sz="2200" dirty="0" err="1">
                <a:solidFill>
                  <a:srgbClr val="FF0000"/>
                </a:solidFill>
              </a:rPr>
              <a:t>Kualitas</a:t>
            </a:r>
            <a:r>
              <a:rPr lang="en-US" sz="2200" dirty="0">
                <a:solidFill>
                  <a:srgbClr val="FF0000"/>
                </a:solidFill>
              </a:rPr>
              <a:t> input </a:t>
            </a:r>
            <a:r>
              <a:rPr lang="en-US" sz="2200" dirty="0" err="1">
                <a:solidFill>
                  <a:srgbClr val="FF0000"/>
                </a:solidFill>
              </a:rPr>
              <a:t>mahasiswa</a:t>
            </a:r>
            <a:endParaRPr lang="en-US" sz="2200" dirty="0">
              <a:solidFill>
                <a:srgbClr val="FF0000"/>
              </a:solidFill>
            </a:endParaRPr>
          </a:p>
          <a:p>
            <a:pPr marL="741363" indent="0">
              <a:buNone/>
            </a:pPr>
            <a:r>
              <a:rPr lang="en-US" sz="2200" dirty="0"/>
              <a:t>Hasil </a:t>
            </a:r>
            <a:r>
              <a:rPr lang="en-US" sz="2200" dirty="0" err="1"/>
              <a:t>analisis</a:t>
            </a:r>
            <a:r>
              <a:rPr lang="en-US" sz="2200" dirty="0"/>
              <a:t> data: </a:t>
            </a:r>
          </a:p>
          <a:p>
            <a:pPr marL="1208088" indent="-466725">
              <a:buAutoNum type="arabicParenR"/>
            </a:pPr>
            <a:r>
              <a:rPr lang="en-US" sz="2200" dirty="0" err="1"/>
              <a:t>Seleksi</a:t>
            </a:r>
            <a:r>
              <a:rPr lang="en-US" sz="2200" dirty="0"/>
              <a:t> </a:t>
            </a:r>
            <a:r>
              <a:rPr lang="en-US" sz="2200" dirty="0" err="1"/>
              <a:t>Mahasiswa</a:t>
            </a:r>
            <a:r>
              <a:rPr lang="en-US" sz="2200" dirty="0"/>
              <a:t> </a:t>
            </a:r>
            <a:r>
              <a:rPr lang="en-US" sz="2200" dirty="0" err="1"/>
              <a:t>Baru</a:t>
            </a:r>
            <a:r>
              <a:rPr lang="en-US" sz="2200" dirty="0"/>
              <a:t>: </a:t>
            </a:r>
            <a:r>
              <a:rPr lang="en-US" sz="2200" dirty="0" err="1"/>
              <a:t>rasio</a:t>
            </a:r>
            <a:r>
              <a:rPr lang="en-US" sz="2200" dirty="0"/>
              <a:t> </a:t>
            </a:r>
            <a:r>
              <a:rPr lang="en-US" sz="2200" dirty="0" err="1"/>
              <a:t>jumlah</a:t>
            </a:r>
            <a:r>
              <a:rPr lang="en-US" sz="2200" dirty="0"/>
              <a:t> </a:t>
            </a:r>
            <a:r>
              <a:rPr lang="en-US" sz="2200" dirty="0" err="1"/>
              <a:t>pendaftar</a:t>
            </a:r>
            <a:r>
              <a:rPr lang="en-US" sz="2200" dirty="0"/>
              <a:t> </a:t>
            </a:r>
            <a:r>
              <a:rPr lang="en-US" sz="2200" dirty="0" err="1"/>
              <a:t>terhadap</a:t>
            </a:r>
            <a:r>
              <a:rPr lang="en-US" sz="2200" dirty="0"/>
              <a:t> </a:t>
            </a:r>
            <a:r>
              <a:rPr lang="en-US" sz="2200" dirty="0" err="1"/>
              <a:t>jumlah</a:t>
            </a:r>
            <a:r>
              <a:rPr lang="en-US" sz="2200" dirty="0"/>
              <a:t> </a:t>
            </a:r>
            <a:r>
              <a:rPr lang="en-US" sz="2200" dirty="0" err="1"/>
              <a:t>pendaftar</a:t>
            </a:r>
            <a:r>
              <a:rPr lang="en-US" sz="2200" dirty="0"/>
              <a:t> yang lulus </a:t>
            </a:r>
            <a:r>
              <a:rPr lang="en-US" sz="2200" dirty="0" err="1"/>
              <a:t>seleksi</a:t>
            </a:r>
            <a:r>
              <a:rPr lang="en-US" sz="2200" dirty="0"/>
              <a:t>, dan </a:t>
            </a:r>
            <a:r>
              <a:rPr lang="en-US" sz="2200" dirty="0" err="1"/>
              <a:t>persentase</a:t>
            </a:r>
            <a:r>
              <a:rPr lang="en-US" sz="2200" dirty="0"/>
              <a:t> </a:t>
            </a:r>
            <a:r>
              <a:rPr lang="en-US" sz="2200" dirty="0" err="1"/>
              <a:t>jumlah</a:t>
            </a:r>
            <a:r>
              <a:rPr lang="en-US" sz="2200" dirty="0"/>
              <a:t> </a:t>
            </a:r>
            <a:r>
              <a:rPr lang="en-US" sz="2200" dirty="0" err="1"/>
              <a:t>pendaftar</a:t>
            </a:r>
            <a:r>
              <a:rPr lang="en-US" sz="2200" dirty="0"/>
              <a:t> yang lulus </a:t>
            </a:r>
            <a:r>
              <a:rPr lang="en-US" sz="2200" dirty="0" err="1"/>
              <a:t>seleksi</a:t>
            </a:r>
            <a:r>
              <a:rPr lang="en-US" sz="2200" dirty="0"/>
              <a:t> </a:t>
            </a:r>
            <a:r>
              <a:rPr lang="en-US" sz="2200" dirty="0" err="1"/>
              <a:t>terhadap</a:t>
            </a:r>
            <a:r>
              <a:rPr lang="en-US" sz="2200" dirty="0"/>
              <a:t> </a:t>
            </a:r>
            <a:r>
              <a:rPr lang="en-US" sz="2200" dirty="0" err="1"/>
              <a:t>jumlah</a:t>
            </a:r>
            <a:r>
              <a:rPr lang="en-US" sz="2200" dirty="0"/>
              <a:t> yang </a:t>
            </a:r>
            <a:r>
              <a:rPr lang="en-US" sz="2200" dirty="0" err="1"/>
              <a:t>mendaftar</a:t>
            </a:r>
            <a:r>
              <a:rPr lang="en-US" sz="2200" dirty="0"/>
              <a:t> </a:t>
            </a:r>
            <a:r>
              <a:rPr lang="en-US" sz="2200" dirty="0" err="1"/>
              <a:t>ulang</a:t>
            </a:r>
            <a:r>
              <a:rPr lang="en-US" sz="2200" dirty="0"/>
              <a:t> (</a:t>
            </a:r>
            <a:r>
              <a:rPr lang="en-US" sz="2200" dirty="0" err="1"/>
              <a:t>Tabel</a:t>
            </a:r>
            <a:r>
              <a:rPr lang="en-US" sz="2200" dirty="0"/>
              <a:t> 2.a LKPT). </a:t>
            </a:r>
          </a:p>
          <a:p>
            <a:pPr marL="1208088" indent="-466725">
              <a:buAutoNum type="arabicParenR"/>
            </a:pPr>
            <a:r>
              <a:rPr lang="en-US" sz="2200" dirty="0" err="1"/>
              <a:t>Mahasiswa</a:t>
            </a:r>
            <a:r>
              <a:rPr lang="en-US" sz="2200" dirty="0"/>
              <a:t> </a:t>
            </a:r>
            <a:r>
              <a:rPr lang="en-US" sz="2200" dirty="0" err="1"/>
              <a:t>Asing</a:t>
            </a:r>
            <a:r>
              <a:rPr lang="en-US" sz="2200" dirty="0"/>
              <a:t>: </a:t>
            </a:r>
            <a:r>
              <a:rPr lang="en-US" sz="2200" dirty="0" err="1"/>
              <a:t>rasio</a:t>
            </a:r>
            <a:r>
              <a:rPr lang="en-US" sz="2200" dirty="0"/>
              <a:t> </a:t>
            </a:r>
            <a:r>
              <a:rPr lang="en-US" sz="2200" dirty="0" err="1"/>
              <a:t>jumlah</a:t>
            </a:r>
            <a:r>
              <a:rPr lang="en-US" sz="2200" dirty="0"/>
              <a:t> </a:t>
            </a:r>
            <a:r>
              <a:rPr lang="en-US" sz="2200" dirty="0" err="1"/>
              <a:t>mahasiswa</a:t>
            </a:r>
            <a:r>
              <a:rPr lang="en-US" sz="2200" dirty="0"/>
              <a:t> </a:t>
            </a:r>
            <a:r>
              <a:rPr lang="en-US" sz="2200" dirty="0" err="1"/>
              <a:t>asing</a:t>
            </a:r>
            <a:r>
              <a:rPr lang="en-US" sz="2200" dirty="0"/>
              <a:t> </a:t>
            </a:r>
            <a:r>
              <a:rPr lang="en-US" sz="2200" dirty="0" err="1"/>
              <a:t>terhadap</a:t>
            </a:r>
            <a:r>
              <a:rPr lang="en-US" sz="2200" dirty="0"/>
              <a:t> </a:t>
            </a:r>
            <a:r>
              <a:rPr lang="en-US" sz="2200" dirty="0" err="1"/>
              <a:t>jumlah</a:t>
            </a:r>
            <a:r>
              <a:rPr lang="en-US" sz="2200" dirty="0"/>
              <a:t> </a:t>
            </a:r>
            <a:r>
              <a:rPr lang="en-US" sz="2200" dirty="0" err="1"/>
              <a:t>seluruh</a:t>
            </a:r>
            <a:r>
              <a:rPr lang="en-US" sz="2200" dirty="0"/>
              <a:t> </a:t>
            </a:r>
            <a:r>
              <a:rPr lang="en-US" sz="2200" dirty="0" err="1"/>
              <a:t>mahasiswa</a:t>
            </a:r>
            <a:r>
              <a:rPr lang="en-US" sz="2200" dirty="0"/>
              <a:t> (</a:t>
            </a:r>
            <a:r>
              <a:rPr lang="en-US" sz="2200" dirty="0" err="1"/>
              <a:t>Tabel</a:t>
            </a:r>
            <a:r>
              <a:rPr lang="en-US" sz="2200" dirty="0"/>
              <a:t> 2.b. LKPT)</a:t>
            </a:r>
          </a:p>
          <a:p>
            <a:pPr marL="741363" indent="-447675">
              <a:buNone/>
            </a:pPr>
            <a:r>
              <a:rPr lang="en-US" sz="2200" dirty="0"/>
              <a:t>b) </a:t>
            </a:r>
            <a:r>
              <a:rPr lang="en-US" sz="2200" dirty="0">
                <a:solidFill>
                  <a:srgbClr val="FF0000"/>
                </a:solidFill>
              </a:rPr>
              <a:t>	</a:t>
            </a:r>
            <a:r>
              <a:rPr lang="en-US" sz="2200" dirty="0" err="1">
                <a:solidFill>
                  <a:srgbClr val="FF0000"/>
                </a:solidFill>
              </a:rPr>
              <a:t>Layanan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mahasiswa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</a:p>
          <a:p>
            <a:pPr marL="741363" indent="0">
              <a:buNone/>
            </a:pPr>
            <a:r>
              <a:rPr lang="en-US" sz="2200" dirty="0" err="1"/>
              <a:t>Layanan</a:t>
            </a:r>
            <a:r>
              <a:rPr lang="en-US" sz="2200" dirty="0"/>
              <a:t> </a:t>
            </a:r>
            <a:r>
              <a:rPr lang="en-US" sz="2200" dirty="0" err="1"/>
              <a:t>mahasiswa</a:t>
            </a:r>
            <a:r>
              <a:rPr lang="en-US" sz="2200" dirty="0"/>
              <a:t> yang </a:t>
            </a:r>
            <a:r>
              <a:rPr lang="en-US" sz="2200" dirty="0" err="1"/>
              <a:t>disediakan</a:t>
            </a:r>
            <a:r>
              <a:rPr lang="en-US" sz="2200" dirty="0"/>
              <a:t> oleh </a:t>
            </a: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seluruh</a:t>
            </a:r>
            <a:r>
              <a:rPr lang="en-US" sz="2200" dirty="0"/>
              <a:t> </a:t>
            </a:r>
            <a:r>
              <a:rPr lang="en-US" sz="2200" dirty="0" err="1"/>
              <a:t>mahasiswa</a:t>
            </a:r>
            <a:r>
              <a:rPr lang="en-US" sz="2200" dirty="0"/>
              <a:t> </a:t>
            </a:r>
            <a:r>
              <a:rPr lang="en-US" sz="2200" dirty="0" err="1"/>
              <a:t>dalam</a:t>
            </a:r>
            <a:r>
              <a:rPr lang="en-US" sz="2200" dirty="0"/>
              <a:t> </a:t>
            </a:r>
            <a:r>
              <a:rPr lang="en-US" sz="2200" dirty="0" err="1"/>
              <a:t>bentuk</a:t>
            </a:r>
            <a:r>
              <a:rPr lang="en-US" sz="2200" dirty="0"/>
              <a:t> </a:t>
            </a:r>
            <a:r>
              <a:rPr lang="en-US" sz="2200" dirty="0" err="1"/>
              <a:t>pembinaan</a:t>
            </a:r>
            <a:r>
              <a:rPr lang="en-US" sz="2200" dirty="0"/>
              <a:t>, </a:t>
            </a:r>
            <a:r>
              <a:rPr lang="en-US" sz="2200" dirty="0" err="1"/>
              <a:t>peningkatan</a:t>
            </a:r>
            <a:r>
              <a:rPr lang="en-US" sz="2200" dirty="0"/>
              <a:t> dan </a:t>
            </a:r>
            <a:r>
              <a:rPr lang="en-US" sz="2200" dirty="0" err="1"/>
              <a:t>pengembangan</a:t>
            </a:r>
            <a:r>
              <a:rPr lang="en-US" sz="2200" dirty="0"/>
              <a:t>: </a:t>
            </a:r>
          </a:p>
          <a:p>
            <a:pPr marL="1208088" indent="-514350">
              <a:buAutoNum type="arabicParenR"/>
            </a:pPr>
            <a:r>
              <a:rPr lang="en-US" sz="2200" dirty="0" err="1"/>
              <a:t>penalaran</a:t>
            </a:r>
            <a:r>
              <a:rPr lang="en-US" sz="2200" dirty="0"/>
              <a:t>, </a:t>
            </a:r>
            <a:r>
              <a:rPr lang="en-US" sz="2200" dirty="0" err="1"/>
              <a:t>termasuk</a:t>
            </a:r>
            <a:r>
              <a:rPr lang="en-US" sz="2200" dirty="0"/>
              <a:t> </a:t>
            </a:r>
            <a:r>
              <a:rPr lang="en-US" sz="2200" dirty="0" err="1"/>
              <a:t>softskills</a:t>
            </a:r>
            <a:r>
              <a:rPr lang="en-US" sz="2200" dirty="0"/>
              <a:t>, </a:t>
            </a:r>
          </a:p>
          <a:p>
            <a:pPr marL="1208088" indent="-514350">
              <a:buAutoNum type="arabicParenR"/>
            </a:pPr>
            <a:r>
              <a:rPr lang="en-US" sz="2200" dirty="0" err="1"/>
              <a:t>minat</a:t>
            </a:r>
            <a:r>
              <a:rPr lang="en-US" sz="2200" dirty="0"/>
              <a:t> dan </a:t>
            </a:r>
            <a:r>
              <a:rPr lang="en-US" sz="2200" dirty="0" err="1"/>
              <a:t>bakat</a:t>
            </a:r>
            <a:r>
              <a:rPr lang="en-US" sz="2200" dirty="0"/>
              <a:t>, </a:t>
            </a:r>
            <a:r>
              <a:rPr lang="en-US" sz="2200" dirty="0" err="1"/>
              <a:t>termasuk</a:t>
            </a:r>
            <a:r>
              <a:rPr lang="en-US" sz="2200" dirty="0"/>
              <a:t> </a:t>
            </a:r>
            <a:r>
              <a:rPr lang="en-US" sz="2200" dirty="0" err="1"/>
              <a:t>didalamnya</a:t>
            </a:r>
            <a:r>
              <a:rPr lang="en-US" sz="2200" dirty="0"/>
              <a:t> </a:t>
            </a:r>
            <a:r>
              <a:rPr lang="en-US" sz="2200" dirty="0" err="1"/>
              <a:t>pengembangan</a:t>
            </a:r>
            <a:r>
              <a:rPr lang="en-US" sz="2200" dirty="0"/>
              <a:t> </a:t>
            </a:r>
            <a:r>
              <a:rPr lang="en-US" sz="2200" dirty="0" err="1"/>
              <a:t>kegiatan</a:t>
            </a:r>
            <a:r>
              <a:rPr lang="en-US" sz="2200" dirty="0"/>
              <a:t> </a:t>
            </a:r>
            <a:r>
              <a:rPr lang="en-US" sz="2200" dirty="0" err="1"/>
              <a:t>mahasiswa</a:t>
            </a:r>
            <a:r>
              <a:rPr lang="en-US" sz="2200" dirty="0"/>
              <a:t> dan UKM,</a:t>
            </a:r>
          </a:p>
          <a:p>
            <a:pPr marL="1208088" indent="-514350">
              <a:buAutoNum type="arabicParenR"/>
            </a:pPr>
            <a:r>
              <a:rPr lang="en-US" sz="2200" dirty="0" err="1"/>
              <a:t>kesejahteraan</a:t>
            </a:r>
            <a:r>
              <a:rPr lang="en-US" sz="2200" dirty="0"/>
              <a:t>, yang </a:t>
            </a:r>
            <a:r>
              <a:rPr lang="en-US" sz="2200" dirty="0" err="1"/>
              <a:t>dapat</a:t>
            </a:r>
            <a:r>
              <a:rPr lang="en-US" sz="2200" dirty="0"/>
              <a:t> </a:t>
            </a:r>
            <a:r>
              <a:rPr lang="en-US" sz="2200" dirty="0" err="1"/>
              <a:t>meliputi</a:t>
            </a:r>
            <a:r>
              <a:rPr lang="en-US" sz="2200" dirty="0"/>
              <a:t> </a:t>
            </a:r>
            <a:r>
              <a:rPr lang="en-US" sz="2200" dirty="0" err="1"/>
              <a:t>bimbingan</a:t>
            </a:r>
            <a:r>
              <a:rPr lang="en-US" sz="2200" dirty="0"/>
              <a:t> </a:t>
            </a:r>
            <a:r>
              <a:rPr lang="en-US" sz="2200" dirty="0" err="1"/>
              <a:t>konseling</a:t>
            </a:r>
            <a:r>
              <a:rPr lang="en-US" sz="2200" dirty="0"/>
              <a:t>, </a:t>
            </a:r>
            <a:r>
              <a:rPr lang="en-US" sz="2200" dirty="0" err="1"/>
              <a:t>beasiswa</a:t>
            </a:r>
            <a:r>
              <a:rPr lang="en-US" sz="2200" dirty="0"/>
              <a:t>, </a:t>
            </a:r>
            <a:r>
              <a:rPr lang="en-US" sz="2200" dirty="0" err="1"/>
              <a:t>layanan</a:t>
            </a:r>
            <a:r>
              <a:rPr lang="en-US" sz="2200" dirty="0"/>
              <a:t> </a:t>
            </a:r>
            <a:r>
              <a:rPr lang="en-US" sz="2200" dirty="0" err="1"/>
              <a:t>kesehatan</a:t>
            </a:r>
            <a:r>
              <a:rPr lang="en-US" sz="2200" dirty="0"/>
              <a:t>, </a:t>
            </a:r>
            <a:r>
              <a:rPr lang="en-US" sz="2200" dirty="0" err="1"/>
              <a:t>serta</a:t>
            </a:r>
            <a:r>
              <a:rPr lang="en-US" sz="2200" dirty="0"/>
              <a:t> </a:t>
            </a:r>
          </a:p>
          <a:p>
            <a:pPr marL="1208088" indent="-514350">
              <a:buAutoNum type="arabicParenR"/>
            </a:pPr>
            <a:r>
              <a:rPr lang="en-US" sz="2200" dirty="0" err="1"/>
              <a:t>karir</a:t>
            </a:r>
            <a:r>
              <a:rPr lang="en-US" sz="2200" dirty="0"/>
              <a:t> dan </a:t>
            </a:r>
            <a:r>
              <a:rPr lang="en-US" sz="2200" dirty="0" err="1"/>
              <a:t>bimbingan</a:t>
            </a:r>
            <a:r>
              <a:rPr lang="en-US" sz="2200" dirty="0"/>
              <a:t> </a:t>
            </a:r>
            <a:r>
              <a:rPr lang="en-US" sz="2200" dirty="0" err="1"/>
              <a:t>kewirausahaan</a:t>
            </a:r>
            <a:r>
              <a:rPr lang="en-US" sz="2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442899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9C9C7B-5F7B-4A69-B37A-BBA98076B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894" y="428146"/>
            <a:ext cx="10921042" cy="6024412"/>
          </a:xfrm>
        </p:spPr>
        <p:txBody>
          <a:bodyPr>
            <a:noAutofit/>
          </a:bodyPr>
          <a:lstStyle/>
          <a:p>
            <a:pPr marL="517525" indent="-517525">
              <a:buNone/>
            </a:pPr>
            <a:r>
              <a:rPr lang="en-US" sz="2400" dirty="0"/>
              <a:t>5. 	</a:t>
            </a:r>
            <a:r>
              <a:rPr lang="en-US" sz="2400" dirty="0" err="1">
                <a:solidFill>
                  <a:srgbClr val="FF0000"/>
                </a:solidFill>
              </a:rPr>
              <a:t>Indikator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Kinerja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Tambahan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mahasiswa</a:t>
            </a:r>
            <a:r>
              <a:rPr lang="en-US" sz="2400" dirty="0"/>
              <a:t> lain </a:t>
            </a:r>
            <a:r>
              <a:rPr lang="en-US" sz="2400" dirty="0" err="1"/>
              <a:t>berdasarkan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yang </a:t>
            </a:r>
            <a:r>
              <a:rPr lang="en-US" sz="2400" dirty="0" err="1"/>
              <a:t>ditetapkan</a:t>
            </a:r>
            <a:r>
              <a:rPr lang="en-US" sz="2400" dirty="0"/>
              <a:t> oleh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. Data </a:t>
            </a: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yang sahih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diukur</a:t>
            </a:r>
            <a:r>
              <a:rPr lang="en-US" sz="2400" dirty="0"/>
              <a:t>, </a:t>
            </a:r>
            <a:r>
              <a:rPr lang="en-US" sz="2400" dirty="0" err="1"/>
              <a:t>dimonitor</a:t>
            </a:r>
            <a:r>
              <a:rPr lang="en-US" sz="2400" dirty="0"/>
              <a:t>, </a:t>
            </a:r>
            <a:r>
              <a:rPr lang="en-US" sz="2400" dirty="0" err="1"/>
              <a:t>dikaji</a:t>
            </a:r>
            <a:r>
              <a:rPr lang="en-US" sz="2400" dirty="0"/>
              <a:t>, dan </a:t>
            </a:r>
            <a:r>
              <a:rPr lang="en-US" sz="2400" dirty="0" err="1"/>
              <a:t>dianalisis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perbaikan</a:t>
            </a:r>
            <a:r>
              <a:rPr lang="en-US" sz="2400" dirty="0"/>
              <a:t> </a:t>
            </a:r>
            <a:r>
              <a:rPr lang="en-US" sz="2400" dirty="0" err="1"/>
              <a:t>berkelanjutan</a:t>
            </a:r>
            <a:r>
              <a:rPr lang="en-US" sz="2400" dirty="0"/>
              <a:t>. </a:t>
            </a:r>
          </a:p>
          <a:p>
            <a:pPr marL="517525" indent="-517525">
              <a:buNone/>
            </a:pPr>
            <a:r>
              <a:rPr lang="en-US" sz="2400" dirty="0"/>
              <a:t> 6. 	</a:t>
            </a:r>
            <a:r>
              <a:rPr lang="en-US" sz="2400" dirty="0" err="1">
                <a:solidFill>
                  <a:srgbClr val="FF0000"/>
                </a:solidFill>
              </a:rPr>
              <a:t>Evaluasi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Capaian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Kinerja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dan </a:t>
            </a:r>
            <a:r>
              <a:rPr lang="en-US" sz="2400" dirty="0" err="1"/>
              <a:t>analisis</a:t>
            </a:r>
            <a:r>
              <a:rPr lang="en-US" sz="2400" dirty="0"/>
              <a:t> </a:t>
            </a:r>
            <a:r>
              <a:rPr lang="en-US" sz="2400" dirty="0" err="1"/>
              <a:t>keberhasilan</a:t>
            </a:r>
            <a:r>
              <a:rPr lang="en-US" sz="2400" dirty="0"/>
              <a:t> dan/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ketidakberhasilan</a:t>
            </a:r>
            <a:r>
              <a:rPr lang="en-US" sz="2400" dirty="0"/>
              <a:t> </a:t>
            </a:r>
            <a:r>
              <a:rPr lang="en-US" sz="2400" dirty="0" err="1"/>
              <a:t>pencapaian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yang </a:t>
            </a:r>
            <a:r>
              <a:rPr lang="en-US" sz="2400" dirty="0" err="1"/>
              <a:t>telah</a:t>
            </a:r>
            <a:r>
              <a:rPr lang="en-US" sz="2400" dirty="0"/>
              <a:t> </a:t>
            </a:r>
            <a:r>
              <a:rPr lang="en-US" sz="2400" dirty="0" err="1"/>
              <a:t>ditetapkan</a:t>
            </a:r>
            <a:r>
              <a:rPr lang="en-US" sz="2400" dirty="0"/>
              <a:t>. </a:t>
            </a:r>
            <a:r>
              <a:rPr lang="en-US" sz="2400" dirty="0" err="1"/>
              <a:t>Capaian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diukur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metoda</a:t>
            </a:r>
            <a:r>
              <a:rPr lang="en-US" sz="2400" dirty="0"/>
              <a:t> yang </a:t>
            </a:r>
            <a:r>
              <a:rPr lang="en-US" sz="2400" dirty="0" err="1"/>
              <a:t>tepat</a:t>
            </a:r>
            <a:r>
              <a:rPr lang="en-US" sz="2400" dirty="0"/>
              <a:t>, dan </a:t>
            </a:r>
            <a:r>
              <a:rPr lang="en-US" sz="2400" dirty="0" err="1"/>
              <a:t>hasilnya</a:t>
            </a:r>
            <a:r>
              <a:rPr lang="en-US" sz="2400" dirty="0"/>
              <a:t> </a:t>
            </a:r>
            <a:r>
              <a:rPr lang="en-US" sz="2400" dirty="0" err="1"/>
              <a:t>dianalisis</a:t>
            </a:r>
            <a:r>
              <a:rPr lang="en-US" sz="2400" dirty="0"/>
              <a:t>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dievaluasi</a:t>
            </a:r>
            <a:r>
              <a:rPr lang="en-US" sz="2400" dirty="0"/>
              <a:t>. </a:t>
            </a:r>
            <a:r>
              <a:rPr lang="en-US" sz="2400" dirty="0" err="1"/>
              <a:t>Analisis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capaian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mencakup</a:t>
            </a:r>
            <a:r>
              <a:rPr lang="en-US" sz="2400" dirty="0"/>
              <a:t> </a:t>
            </a:r>
            <a:r>
              <a:rPr lang="en-US" sz="2400" dirty="0" err="1"/>
              <a:t>identifikasi</a:t>
            </a:r>
            <a:r>
              <a:rPr lang="en-US" sz="2400" dirty="0"/>
              <a:t> </a:t>
            </a:r>
            <a:r>
              <a:rPr lang="en-US" sz="2400" dirty="0" err="1"/>
              <a:t>akar</a:t>
            </a:r>
            <a:r>
              <a:rPr lang="en-US" sz="2400" dirty="0"/>
              <a:t> </a:t>
            </a:r>
            <a:r>
              <a:rPr lang="en-US" sz="2400" dirty="0" err="1"/>
              <a:t>masalah</a:t>
            </a:r>
            <a:r>
              <a:rPr lang="en-US" sz="2400" dirty="0"/>
              <a:t>, </a:t>
            </a:r>
            <a:r>
              <a:rPr lang="en-US" sz="2400" dirty="0" err="1"/>
              <a:t>faktor</a:t>
            </a:r>
            <a:r>
              <a:rPr lang="en-US" sz="2400" dirty="0"/>
              <a:t> </a:t>
            </a:r>
            <a:r>
              <a:rPr lang="en-US" sz="2400" dirty="0" err="1"/>
              <a:t>pendukung</a:t>
            </a:r>
            <a:r>
              <a:rPr lang="en-US" sz="2400" dirty="0"/>
              <a:t> </a:t>
            </a:r>
            <a:r>
              <a:rPr lang="en-US" sz="2400" dirty="0" err="1"/>
              <a:t>keberhasilan</a:t>
            </a:r>
            <a:r>
              <a:rPr lang="en-US" sz="2400" dirty="0"/>
              <a:t> dan </a:t>
            </a:r>
            <a:r>
              <a:rPr lang="en-US" sz="2400" dirty="0" err="1"/>
              <a:t>faktor</a:t>
            </a:r>
            <a:r>
              <a:rPr lang="en-US" sz="2400" dirty="0"/>
              <a:t> </a:t>
            </a:r>
            <a:r>
              <a:rPr lang="en-US" sz="2400" dirty="0" err="1"/>
              <a:t>penghambat</a:t>
            </a:r>
            <a:r>
              <a:rPr lang="en-US" sz="2400" dirty="0"/>
              <a:t> </a:t>
            </a:r>
            <a:r>
              <a:rPr lang="en-US" sz="2400" dirty="0" err="1"/>
              <a:t>ketercapaian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, dan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singkat</a:t>
            </a:r>
            <a:r>
              <a:rPr lang="en-US" sz="2400" dirty="0"/>
              <a:t> </a:t>
            </a:r>
            <a:r>
              <a:rPr lang="en-US" sz="2400" dirty="0" err="1"/>
              <a:t>tindak</a:t>
            </a:r>
            <a:r>
              <a:rPr lang="en-US" sz="2400" dirty="0"/>
              <a:t> </a:t>
            </a:r>
            <a:r>
              <a:rPr lang="en-US" sz="2400" dirty="0" err="1"/>
              <a:t>lanjut</a:t>
            </a:r>
            <a:r>
              <a:rPr lang="en-US" sz="2400" dirty="0"/>
              <a:t> yang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institusi</a:t>
            </a:r>
            <a:r>
              <a:rPr lang="en-US" sz="2400" dirty="0"/>
              <a:t>. </a:t>
            </a:r>
          </a:p>
          <a:p>
            <a:pPr marL="517525" indent="-517525">
              <a:buAutoNum type="arabicPeriod" startAt="7"/>
            </a:pPr>
            <a:r>
              <a:rPr lang="en-US" sz="2400" dirty="0" err="1">
                <a:solidFill>
                  <a:srgbClr val="FF0000"/>
                </a:solidFill>
              </a:rPr>
              <a:t>Penjaminan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Mutu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Mahasiswa</a:t>
            </a:r>
            <a:endParaRPr lang="en-US" sz="2400" dirty="0">
              <a:solidFill>
                <a:srgbClr val="FF0000"/>
              </a:solidFill>
            </a:endParaRPr>
          </a:p>
          <a:p>
            <a:pPr marL="465138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dan </a:t>
            </a:r>
            <a:r>
              <a:rPr lang="en-US" sz="2400" dirty="0" err="1"/>
              <a:t>bukti</a:t>
            </a:r>
            <a:r>
              <a:rPr lang="en-US" sz="2400" dirty="0"/>
              <a:t> yang sahih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penjaminan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</a:t>
            </a:r>
            <a:r>
              <a:rPr lang="en-US" sz="2400" dirty="0" err="1"/>
              <a:t>mahasiswa</a:t>
            </a:r>
            <a:r>
              <a:rPr lang="en-US" sz="2400" dirty="0"/>
              <a:t> yang </a:t>
            </a:r>
            <a:r>
              <a:rPr lang="en-US" sz="2400" dirty="0" err="1"/>
              <a:t>ditetapkan</a:t>
            </a:r>
            <a:r>
              <a:rPr lang="en-US" sz="2400" dirty="0"/>
              <a:t>, </a:t>
            </a:r>
            <a:r>
              <a:rPr lang="en-US" sz="2400" dirty="0" err="1"/>
              <a:t>dilaksanakan</a:t>
            </a:r>
            <a:r>
              <a:rPr lang="en-US" sz="2400" dirty="0"/>
              <a:t>, </a:t>
            </a:r>
            <a:r>
              <a:rPr lang="en-US" sz="2400" dirty="0" err="1"/>
              <a:t>hasilnya</a:t>
            </a:r>
            <a:r>
              <a:rPr lang="en-US" sz="2400" dirty="0"/>
              <a:t> </a:t>
            </a:r>
            <a:r>
              <a:rPr lang="en-US" sz="2400" dirty="0" err="1"/>
              <a:t>dievaluasi</a:t>
            </a:r>
            <a:r>
              <a:rPr lang="en-US" sz="2400" dirty="0"/>
              <a:t> dan </a:t>
            </a:r>
            <a:r>
              <a:rPr lang="en-US" sz="2400" dirty="0" err="1"/>
              <a:t>dikendalikan</a:t>
            </a:r>
            <a:r>
              <a:rPr lang="en-US" sz="2400" dirty="0"/>
              <a:t>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upaya</a:t>
            </a:r>
            <a:r>
              <a:rPr lang="en-US" sz="2400" dirty="0"/>
              <a:t> </a:t>
            </a:r>
            <a:r>
              <a:rPr lang="en-US" sz="2400" dirty="0" err="1"/>
              <a:t>peningkatan</a:t>
            </a:r>
            <a:r>
              <a:rPr lang="en-US" sz="2400" dirty="0"/>
              <a:t> </a:t>
            </a:r>
            <a:r>
              <a:rPr lang="en-US" sz="2400" dirty="0" err="1"/>
              <a:t>sesuai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siklus</a:t>
            </a:r>
            <a:r>
              <a:rPr lang="en-US" sz="2400" dirty="0"/>
              <a:t> PPEPP. 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003238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4B1F7D-E878-4F10-ABFA-D4C0EFA34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146" y="635180"/>
            <a:ext cx="10456653" cy="54723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dirty="0"/>
              <a:t>8. </a:t>
            </a:r>
            <a:r>
              <a:rPr lang="en-US" sz="3000" dirty="0" err="1">
                <a:solidFill>
                  <a:srgbClr val="FF0000"/>
                </a:solidFill>
              </a:rPr>
              <a:t>Kepuasan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Pengguna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</a:p>
          <a:p>
            <a:pPr marL="862013" indent="-517525">
              <a:buAutoNum type="alphaLcParenR"/>
            </a:pPr>
            <a:r>
              <a:rPr lang="en-US" sz="3000" dirty="0" err="1"/>
              <a:t>Deskripsi</a:t>
            </a:r>
            <a:r>
              <a:rPr lang="en-US" sz="3000" dirty="0"/>
              <a:t> </a:t>
            </a:r>
            <a:r>
              <a:rPr lang="en-US" sz="3000" dirty="0" err="1"/>
              <a:t>sistem</a:t>
            </a:r>
            <a:r>
              <a:rPr lang="en-US" sz="3000" dirty="0"/>
              <a:t> </a:t>
            </a:r>
            <a:r>
              <a:rPr lang="en-US" sz="3000" dirty="0" err="1"/>
              <a:t>untuk</a:t>
            </a:r>
            <a:r>
              <a:rPr lang="en-US" sz="3000" dirty="0"/>
              <a:t> </a:t>
            </a:r>
            <a:r>
              <a:rPr lang="en-US" sz="3000" dirty="0" err="1"/>
              <a:t>mengukur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</a:t>
            </a:r>
            <a:r>
              <a:rPr lang="en-US" sz="3000" dirty="0" err="1"/>
              <a:t>mahasiswa</a:t>
            </a:r>
            <a:r>
              <a:rPr lang="en-US" sz="3000" dirty="0"/>
              <a:t> </a:t>
            </a:r>
            <a:r>
              <a:rPr lang="en-US" sz="3000" dirty="0" err="1"/>
              <a:t>termasuk</a:t>
            </a:r>
            <a:r>
              <a:rPr lang="en-US" sz="3000" dirty="0"/>
              <a:t> </a:t>
            </a:r>
            <a:r>
              <a:rPr lang="en-US" sz="3000" dirty="0" err="1"/>
              <a:t>kejelasan</a:t>
            </a:r>
            <a:r>
              <a:rPr lang="en-US" sz="3000" dirty="0"/>
              <a:t> </a:t>
            </a:r>
            <a:r>
              <a:rPr lang="en-US" sz="3000" dirty="0" err="1"/>
              <a:t>instrumen</a:t>
            </a:r>
            <a:r>
              <a:rPr lang="en-US" sz="3000" dirty="0"/>
              <a:t> yang </a:t>
            </a:r>
            <a:r>
              <a:rPr lang="en-US" sz="3000" dirty="0" err="1"/>
              <a:t>digunakan</a:t>
            </a:r>
            <a:r>
              <a:rPr lang="en-US" sz="3000" dirty="0"/>
              <a:t>, </a:t>
            </a:r>
            <a:r>
              <a:rPr lang="en-US" sz="3000" dirty="0" err="1"/>
              <a:t>pelaksanaan</a:t>
            </a:r>
            <a:r>
              <a:rPr lang="en-US" sz="3000" dirty="0"/>
              <a:t>, </a:t>
            </a:r>
            <a:r>
              <a:rPr lang="en-US" sz="3000" dirty="0" err="1"/>
              <a:t>perekaman</a:t>
            </a:r>
            <a:r>
              <a:rPr lang="en-US" sz="3000" dirty="0"/>
              <a:t>, dan </a:t>
            </a:r>
            <a:r>
              <a:rPr lang="en-US" sz="3000" dirty="0" err="1"/>
              <a:t>analisis</a:t>
            </a:r>
            <a:r>
              <a:rPr lang="en-US" sz="3000" dirty="0"/>
              <a:t> </a:t>
            </a:r>
            <a:r>
              <a:rPr lang="en-US" sz="3000" dirty="0" err="1"/>
              <a:t>datanya</a:t>
            </a:r>
            <a:r>
              <a:rPr lang="en-US" sz="3000" dirty="0"/>
              <a:t>. </a:t>
            </a:r>
          </a:p>
          <a:p>
            <a:pPr marL="862013" indent="-517525">
              <a:buAutoNum type="alphaLcParenR"/>
            </a:pPr>
            <a:r>
              <a:rPr lang="en-US" sz="3000" dirty="0" err="1"/>
              <a:t>Ketersediaan</a:t>
            </a:r>
            <a:r>
              <a:rPr lang="en-US" sz="3000" dirty="0"/>
              <a:t> </a:t>
            </a:r>
            <a:r>
              <a:rPr lang="en-US" sz="3000" dirty="0" err="1"/>
              <a:t>bukti</a:t>
            </a:r>
            <a:r>
              <a:rPr lang="en-US" sz="3000" dirty="0"/>
              <a:t> yang sahih </a:t>
            </a:r>
            <a:r>
              <a:rPr lang="en-US" sz="3000" dirty="0" err="1"/>
              <a:t>tentang</a:t>
            </a:r>
            <a:r>
              <a:rPr lang="en-US" sz="3000" dirty="0"/>
              <a:t> </a:t>
            </a:r>
            <a:r>
              <a:rPr lang="en-US" sz="3000" dirty="0" err="1"/>
              <a:t>hasil</a:t>
            </a:r>
            <a:r>
              <a:rPr lang="en-US" sz="3000" dirty="0"/>
              <a:t> </a:t>
            </a:r>
            <a:r>
              <a:rPr lang="en-US" sz="3000" dirty="0" err="1"/>
              <a:t>pengukuran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</a:t>
            </a:r>
            <a:r>
              <a:rPr lang="en-US" sz="3000" dirty="0" err="1"/>
              <a:t>pengguna</a:t>
            </a:r>
            <a:r>
              <a:rPr lang="en-US" sz="3000" dirty="0"/>
              <a:t> yang </a:t>
            </a:r>
            <a:r>
              <a:rPr lang="en-US" sz="3000" dirty="0" err="1"/>
              <a:t>dilaksanakan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konsisten</a:t>
            </a:r>
            <a:r>
              <a:rPr lang="en-US" sz="3000" dirty="0"/>
              <a:t>, dan </a:t>
            </a:r>
            <a:r>
              <a:rPr lang="en-US" sz="3000" dirty="0" err="1"/>
              <a:t>ditindaklanjuti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berkala</a:t>
            </a:r>
            <a:r>
              <a:rPr lang="en-US" sz="3000" dirty="0"/>
              <a:t> dan </a:t>
            </a:r>
            <a:r>
              <a:rPr lang="en-US" sz="3000" dirty="0" err="1"/>
              <a:t>tersistem</a:t>
            </a:r>
            <a:r>
              <a:rPr lang="en-US" sz="3000" dirty="0"/>
              <a:t>. </a:t>
            </a:r>
          </a:p>
          <a:p>
            <a:pPr marL="344488" indent="-344488">
              <a:buNone/>
            </a:pPr>
            <a:r>
              <a:rPr lang="en-US" sz="3000" dirty="0"/>
              <a:t>9. </a:t>
            </a:r>
            <a:r>
              <a:rPr lang="en-US" sz="3000" dirty="0">
                <a:solidFill>
                  <a:srgbClr val="FF0000"/>
                </a:solidFill>
              </a:rPr>
              <a:t>Kesimpulan Hasil </a:t>
            </a:r>
            <a:r>
              <a:rPr lang="en-US" sz="3000" dirty="0" err="1">
                <a:solidFill>
                  <a:srgbClr val="FF0000"/>
                </a:solidFill>
              </a:rPr>
              <a:t>Evaluasi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Ketercapaian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Standar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Mahasiswa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serta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Tindak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Lanjut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</a:p>
          <a:p>
            <a:pPr marL="396875" indent="0">
              <a:buNone/>
            </a:pPr>
            <a:r>
              <a:rPr lang="en-US" sz="3000" dirty="0" err="1"/>
              <a:t>Berisi</a:t>
            </a:r>
            <a:r>
              <a:rPr lang="en-US" sz="3000" dirty="0"/>
              <a:t> </a:t>
            </a:r>
            <a:r>
              <a:rPr lang="en-US" sz="3000" dirty="0" err="1"/>
              <a:t>ringkasan</a:t>
            </a:r>
            <a:r>
              <a:rPr lang="en-US" sz="3000" dirty="0"/>
              <a:t> </a:t>
            </a:r>
            <a:r>
              <a:rPr lang="en-US" sz="3000" dirty="0" err="1"/>
              <a:t>dari</a:t>
            </a:r>
            <a:r>
              <a:rPr lang="en-US" sz="3000" dirty="0"/>
              <a:t>: </a:t>
            </a:r>
            <a:r>
              <a:rPr lang="en-US" sz="3000" dirty="0" err="1"/>
              <a:t>pemosisian</a:t>
            </a:r>
            <a:r>
              <a:rPr lang="en-US" sz="3000" dirty="0"/>
              <a:t>, </a:t>
            </a:r>
            <a:r>
              <a:rPr lang="en-US" sz="3000" dirty="0" err="1"/>
              <a:t>masalah</a:t>
            </a:r>
            <a:r>
              <a:rPr lang="en-US" sz="3000" dirty="0"/>
              <a:t> dan </a:t>
            </a:r>
            <a:r>
              <a:rPr lang="en-US" sz="3000" dirty="0" err="1"/>
              <a:t>akar</a:t>
            </a:r>
            <a:r>
              <a:rPr lang="en-US" sz="3000" dirty="0"/>
              <a:t> </a:t>
            </a:r>
            <a:r>
              <a:rPr lang="en-US" sz="3000" dirty="0" err="1"/>
              <a:t>masalah</a:t>
            </a:r>
            <a:r>
              <a:rPr lang="en-US" sz="3000" dirty="0"/>
              <a:t>, </a:t>
            </a:r>
            <a:r>
              <a:rPr lang="en-US" sz="3000" dirty="0" err="1"/>
              <a:t>serta</a:t>
            </a:r>
            <a:r>
              <a:rPr lang="en-US" sz="3000" dirty="0"/>
              <a:t> </a:t>
            </a:r>
            <a:r>
              <a:rPr lang="en-US" sz="3000" dirty="0" err="1"/>
              <a:t>rencana</a:t>
            </a:r>
            <a:r>
              <a:rPr lang="en-US" sz="3000" dirty="0"/>
              <a:t> </a:t>
            </a:r>
            <a:r>
              <a:rPr lang="en-US" sz="3000" dirty="0" err="1"/>
              <a:t>perbaikan</a:t>
            </a:r>
            <a:r>
              <a:rPr lang="en-US" sz="3000" dirty="0"/>
              <a:t> dan </a:t>
            </a:r>
            <a:r>
              <a:rPr lang="en-US" sz="3000" dirty="0" err="1"/>
              <a:t>pengembangan</a:t>
            </a:r>
            <a:r>
              <a:rPr lang="en-US" sz="3000" dirty="0"/>
              <a:t> </a:t>
            </a:r>
            <a:r>
              <a:rPr lang="en-US" sz="3000" dirty="0" err="1"/>
              <a:t>kemahasiswaan</a:t>
            </a:r>
            <a:r>
              <a:rPr lang="en-US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42921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4507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798513" indent="-798513"/>
            <a:r>
              <a:rPr lang="en-ID" dirty="0"/>
              <a:t>17. C.3 </a:t>
            </a:r>
            <a:r>
              <a:rPr lang="en-ID" dirty="0" err="1"/>
              <a:t>Mahasiswa</a:t>
            </a:r>
            <a:r>
              <a:rPr lang="en-ID" dirty="0"/>
              <a:t> C.3.4 </a:t>
            </a:r>
            <a:r>
              <a:rPr lang="en-ID" dirty="0" err="1"/>
              <a:t>Indikator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 </a:t>
            </a:r>
            <a:r>
              <a:rPr lang="en-ID" dirty="0" err="1"/>
              <a:t>Utama</a:t>
            </a:r>
            <a:r>
              <a:rPr lang="en-ID" dirty="0"/>
              <a:t> C.3.4.a) </a:t>
            </a:r>
            <a:r>
              <a:rPr lang="en-ID" dirty="0" err="1"/>
              <a:t>Kualitas</a:t>
            </a:r>
            <a:r>
              <a:rPr lang="en-ID" dirty="0"/>
              <a:t> Input </a:t>
            </a:r>
            <a:r>
              <a:rPr lang="en-ID" dirty="0" err="1"/>
              <a:t>Mahasiswa</a:t>
            </a:r>
            <a:r>
              <a:rPr lang="en-ID" dirty="0"/>
              <a:t> </a:t>
            </a:r>
            <a:r>
              <a:rPr lang="en-ID" dirty="0" err="1"/>
              <a:t>Tabel</a:t>
            </a:r>
            <a:r>
              <a:rPr lang="en-ID" dirty="0"/>
              <a:t> 2.a LKPT </a:t>
            </a:r>
            <a:r>
              <a:rPr lang="en-ID" dirty="0" err="1"/>
              <a:t>Seleksi</a:t>
            </a:r>
            <a:r>
              <a:rPr lang="en-ID" dirty="0"/>
              <a:t> </a:t>
            </a:r>
            <a:r>
              <a:rPr lang="en-ID" dirty="0" err="1"/>
              <a:t>Mahasiswa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10195"/>
            <a:ext cx="10515600" cy="356676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6000" dirty="0"/>
              <a:t>Rasio jumlah pendaftar terhadap jumlah pendaftar yang lulus seleksi pada program utama. Jika Rasio ≥ 5, maka Skor = 4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711552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E7587F1-7DD1-494A-95BD-E1495249C9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040947"/>
              </p:ext>
            </p:extLst>
          </p:nvPr>
        </p:nvGraphicFramePr>
        <p:xfrm>
          <a:off x="838200" y="488732"/>
          <a:ext cx="10844048" cy="6102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477">
                  <a:extLst>
                    <a:ext uri="{9D8B030D-6E8A-4147-A177-3AD203B41FA5}">
                      <a16:colId xmlns:a16="http://schemas.microsoft.com/office/drawing/2014/main" val="2794961712"/>
                    </a:ext>
                  </a:extLst>
                </a:gridCol>
                <a:gridCol w="4145776">
                  <a:extLst>
                    <a:ext uri="{9D8B030D-6E8A-4147-A177-3AD203B41FA5}">
                      <a16:colId xmlns:a16="http://schemas.microsoft.com/office/drawing/2014/main" val="1078494643"/>
                    </a:ext>
                  </a:extLst>
                </a:gridCol>
                <a:gridCol w="5806795">
                  <a:extLst>
                    <a:ext uri="{9D8B030D-6E8A-4147-A177-3AD203B41FA5}">
                      <a16:colId xmlns:a16="http://schemas.microsoft.com/office/drawing/2014/main" val="792651604"/>
                    </a:ext>
                  </a:extLst>
                </a:gridCol>
              </a:tblGrid>
              <a:tr h="1005793">
                <a:tc>
                  <a:txBody>
                    <a:bodyPr/>
                    <a:lstStyle/>
                    <a:p>
                      <a:r>
                        <a:rPr lang="en-US" sz="2800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Kata </a:t>
                      </a:r>
                      <a:r>
                        <a:rPr lang="en-US" sz="2800" dirty="0" err="1"/>
                        <a:t>dalam</a:t>
                      </a:r>
                      <a:r>
                        <a:rPr lang="en-US" sz="2800" dirty="0"/>
                        <a:t> Panduan 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/>
                        <a:t>Dokumen</a:t>
                      </a:r>
                      <a:r>
                        <a:rPr lang="en-US" sz="2800" dirty="0"/>
                        <a:t> yang </a:t>
                      </a:r>
                      <a:r>
                        <a:rPr lang="en-US" sz="2800" dirty="0" err="1"/>
                        <a:t>harus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dituliskan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dalam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jawaban</a:t>
                      </a:r>
                      <a:r>
                        <a:rPr lang="en-US" sz="2800" dirty="0"/>
                        <a:t> 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252447"/>
                  </a:ext>
                </a:extLst>
              </a:tr>
              <a:tr h="329840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Implementasi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SK </a:t>
                      </a:r>
                      <a:r>
                        <a:rPr lang="en-US" sz="2800" dirty="0" err="1"/>
                        <a:t>penetapan</a:t>
                      </a:r>
                      <a:r>
                        <a:rPr lang="en-US" sz="2800" dirty="0"/>
                        <a:t>, SK </a:t>
                      </a:r>
                      <a:r>
                        <a:rPr lang="en-US" sz="2800" dirty="0" err="1"/>
                        <a:t>pelaksanaan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Dokumen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pelaksanaan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kegiatan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dokumen</a:t>
                      </a:r>
                      <a:r>
                        <a:rPr lang="en-US" sz="2800" dirty="0"/>
                        <a:t> monitoring dan </a:t>
                      </a:r>
                      <a:r>
                        <a:rPr lang="en-US" sz="2800" dirty="0" err="1"/>
                        <a:t>evaluasi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dokumen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pengendalian</a:t>
                      </a:r>
                      <a:r>
                        <a:rPr lang="en-US" sz="2800" dirty="0"/>
                        <a:t>, dan </a:t>
                      </a:r>
                      <a:r>
                        <a:rPr lang="en-US" sz="2800" dirty="0" err="1"/>
                        <a:t>dokumen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peningkatan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berdasarhan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hasil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pelaksanaan</a:t>
                      </a:r>
                      <a:r>
                        <a:rPr lang="en-US" sz="2800" dirty="0"/>
                        <a:t> dan </a:t>
                      </a:r>
                      <a:r>
                        <a:rPr lang="en-US" sz="2800" dirty="0" err="1"/>
                        <a:t>evaluasi</a:t>
                      </a:r>
                      <a:r>
                        <a:rPr lang="en-US" sz="2800" dirty="0"/>
                        <a:t>. </a:t>
                      </a:r>
                      <a:r>
                        <a:rPr lang="en-US" sz="2800" dirty="0" err="1"/>
                        <a:t>Penunjukan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sumber</a:t>
                      </a:r>
                      <a:r>
                        <a:rPr lang="en-US" sz="2800" dirty="0"/>
                        <a:t> data: online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link.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308040"/>
                  </a:ext>
                </a:extLst>
              </a:tr>
              <a:tr h="171822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Keterlibatan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Undangan</a:t>
                      </a:r>
                      <a:r>
                        <a:rPr lang="en-US" sz="2800" dirty="0"/>
                        <a:t>, daftar </a:t>
                      </a:r>
                      <a:r>
                        <a:rPr lang="en-US" sz="2800" dirty="0" err="1"/>
                        <a:t>hadir</a:t>
                      </a:r>
                      <a:r>
                        <a:rPr lang="en-US" sz="2800" dirty="0"/>
                        <a:t> (</a:t>
                      </a:r>
                      <a:r>
                        <a:rPr lang="en-US" sz="2800" dirty="0" err="1"/>
                        <a:t>bukti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kehadiran</a:t>
                      </a:r>
                      <a:r>
                        <a:rPr lang="en-US" sz="2800" dirty="0"/>
                        <a:t>), dan </a:t>
                      </a:r>
                      <a:r>
                        <a:rPr lang="en-US" sz="2800" dirty="0" err="1"/>
                        <a:t>usulan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tertulis</a:t>
                      </a:r>
                      <a:r>
                        <a:rPr lang="en-US" sz="2800" dirty="0"/>
                        <a:t> yang </a:t>
                      </a:r>
                      <a:r>
                        <a:rPr lang="en-US" sz="2800" dirty="0" err="1"/>
                        <a:t>ditandatangani</a:t>
                      </a:r>
                      <a:r>
                        <a:rPr lang="en-US" sz="2800" dirty="0"/>
                        <a:t>. </a:t>
                      </a:r>
                      <a:r>
                        <a:rPr lang="en-US" sz="2800" dirty="0" err="1"/>
                        <a:t>Penunjukan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sumber</a:t>
                      </a:r>
                      <a:r>
                        <a:rPr lang="en-US" sz="2800" dirty="0"/>
                        <a:t> data: online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link.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11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06703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7857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marL="865188" indent="-865188"/>
            <a:r>
              <a:rPr lang="en-ID" dirty="0"/>
              <a:t>18. 	</a:t>
            </a:r>
            <a:r>
              <a:rPr lang="en-ID" dirty="0" err="1"/>
              <a:t>Persentase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mahasiswa</a:t>
            </a:r>
            <a:r>
              <a:rPr lang="en-ID" dirty="0"/>
              <a:t> yang </a:t>
            </a:r>
            <a:r>
              <a:rPr lang="en-ID" dirty="0" err="1"/>
              <a:t>mendaftar</a:t>
            </a:r>
            <a:r>
              <a:rPr lang="en-ID" dirty="0"/>
              <a:t> </a:t>
            </a:r>
            <a:r>
              <a:rPr lang="en-ID" dirty="0" err="1"/>
              <a:t>ulang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pendaftar</a:t>
            </a:r>
            <a:r>
              <a:rPr lang="en-ID" dirty="0"/>
              <a:t> yang lulus </a:t>
            </a:r>
            <a:r>
              <a:rPr lang="en-ID" dirty="0" err="1"/>
              <a:t>seleksi</a:t>
            </a:r>
            <a:r>
              <a:rPr lang="en-ID" dirty="0"/>
              <a:t> pada program </a:t>
            </a:r>
            <a:r>
              <a:rPr lang="en-ID" dirty="0" err="1"/>
              <a:t>utama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09701"/>
            <a:ext cx="10515600" cy="3367261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sv-SE" sz="4800" dirty="0"/>
              <a:t>Persentase jumlah mahasiswa yang mendaftar ulang terhadap jumlah pendaftar yang lulus seleksi pada program utama. Jika P</a:t>
            </a:r>
            <a:r>
              <a:rPr lang="sv-SE" sz="3200" dirty="0"/>
              <a:t>DU</a:t>
            </a:r>
            <a:r>
              <a:rPr lang="sv-SE" sz="4800" dirty="0"/>
              <a:t> ≥ 95% , maka Skor = 4 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6202819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19. </a:t>
            </a:r>
            <a:r>
              <a:rPr lang="en-ID" dirty="0" err="1"/>
              <a:t>Tabel</a:t>
            </a:r>
            <a:r>
              <a:rPr lang="en-ID" dirty="0"/>
              <a:t> 2.b LKPT </a:t>
            </a:r>
            <a:r>
              <a:rPr lang="en-ID" dirty="0" err="1"/>
              <a:t>Mahasiswa</a:t>
            </a:r>
            <a:r>
              <a:rPr lang="en-ID" dirty="0"/>
              <a:t> </a:t>
            </a:r>
            <a:r>
              <a:rPr lang="en-ID" dirty="0" err="1"/>
              <a:t>Asing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44932"/>
            <a:ext cx="10515600" cy="3267508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5400" dirty="0"/>
              <a:t>Persentase jumlah mahasiswa asing terhadap jumlah seluruh mahasiswa. Jika P</a:t>
            </a:r>
            <a:r>
              <a:rPr lang="sv-SE" sz="3200" dirty="0"/>
              <a:t>MA</a:t>
            </a:r>
            <a:r>
              <a:rPr lang="sv-SE" sz="5400" dirty="0"/>
              <a:t> ≥ 0,5% , maka Skor = 4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429706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ID" dirty="0"/>
              <a:t>20. C.3.4.b) </a:t>
            </a:r>
            <a:r>
              <a:rPr lang="en-ID" dirty="0" err="1"/>
              <a:t>Layanan</a:t>
            </a:r>
            <a:r>
              <a:rPr lang="en-ID" dirty="0"/>
              <a:t> </a:t>
            </a:r>
            <a:r>
              <a:rPr lang="en-ID" dirty="0" err="1"/>
              <a:t>Kemahasiswaan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err="1"/>
              <a:t>Perguruan</a:t>
            </a:r>
            <a:r>
              <a:rPr lang="en-US" sz="4800" dirty="0"/>
              <a:t> </a:t>
            </a:r>
            <a:r>
              <a:rPr lang="en-US" sz="4800" dirty="0" err="1"/>
              <a:t>tinggi</a:t>
            </a:r>
            <a:r>
              <a:rPr lang="en-US" sz="4800" dirty="0"/>
              <a:t> </a:t>
            </a:r>
            <a:r>
              <a:rPr lang="en-US" sz="4800" dirty="0" err="1"/>
              <a:t>menyediakan</a:t>
            </a:r>
            <a:r>
              <a:rPr lang="en-US" sz="4800" dirty="0"/>
              <a:t> </a:t>
            </a:r>
            <a:r>
              <a:rPr lang="en-US" sz="4800" dirty="0" err="1"/>
              <a:t>layanan</a:t>
            </a:r>
            <a:r>
              <a:rPr lang="en-US" sz="4800" dirty="0"/>
              <a:t> </a:t>
            </a:r>
            <a:r>
              <a:rPr lang="en-US" sz="4800" dirty="0" err="1"/>
              <a:t>kemahasiswaan</a:t>
            </a:r>
            <a:r>
              <a:rPr lang="en-US" sz="4800" dirty="0"/>
              <a:t> </a:t>
            </a:r>
            <a:r>
              <a:rPr lang="en-US" sz="4800" dirty="0" err="1"/>
              <a:t>dalam</a:t>
            </a:r>
            <a:r>
              <a:rPr lang="en-US" sz="4800" dirty="0"/>
              <a:t> </a:t>
            </a:r>
            <a:r>
              <a:rPr lang="en-US" sz="4800" dirty="0" err="1"/>
              <a:t>bentuk</a:t>
            </a:r>
            <a:r>
              <a:rPr lang="en-US" sz="4800" dirty="0"/>
              <a:t>: 1) </a:t>
            </a:r>
            <a:r>
              <a:rPr lang="en-US" sz="4800" dirty="0" err="1"/>
              <a:t>pembinaan</a:t>
            </a:r>
            <a:r>
              <a:rPr lang="en-US" sz="4800" dirty="0"/>
              <a:t>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pengembangan</a:t>
            </a:r>
            <a:r>
              <a:rPr lang="en-US" sz="4800" dirty="0"/>
              <a:t> </a:t>
            </a:r>
            <a:r>
              <a:rPr lang="en-US" sz="4800" dirty="0" err="1"/>
              <a:t>minat</a:t>
            </a:r>
            <a:r>
              <a:rPr lang="en-US" sz="4800" dirty="0"/>
              <a:t>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bakat</a:t>
            </a:r>
            <a:r>
              <a:rPr lang="en-US" sz="4800" dirty="0"/>
              <a:t>, 2) </a:t>
            </a:r>
            <a:r>
              <a:rPr lang="en-US" sz="4800" dirty="0" err="1"/>
              <a:t>peningkatan</a:t>
            </a:r>
            <a:r>
              <a:rPr lang="en-US" sz="4800" dirty="0"/>
              <a:t> </a:t>
            </a:r>
            <a:r>
              <a:rPr lang="en-US" sz="4800" dirty="0" err="1"/>
              <a:t>kesejahteraan</a:t>
            </a:r>
            <a:r>
              <a:rPr lang="en-US" sz="4800" dirty="0"/>
              <a:t>, </a:t>
            </a:r>
            <a:r>
              <a:rPr lang="en-US" sz="4800" dirty="0" err="1"/>
              <a:t>serta</a:t>
            </a:r>
            <a:r>
              <a:rPr lang="en-US" sz="4800" dirty="0"/>
              <a:t> 3) </a:t>
            </a:r>
            <a:r>
              <a:rPr lang="en-US" sz="4800" dirty="0" err="1"/>
              <a:t>penyuluhan</a:t>
            </a:r>
            <a:r>
              <a:rPr lang="en-US" sz="4800" dirty="0"/>
              <a:t> </a:t>
            </a:r>
            <a:r>
              <a:rPr lang="en-US" sz="4800" dirty="0" err="1"/>
              <a:t>karir</a:t>
            </a:r>
            <a:r>
              <a:rPr lang="en-US" sz="4800" dirty="0"/>
              <a:t>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bimbingan</a:t>
            </a:r>
            <a:r>
              <a:rPr lang="en-US" sz="4800" dirty="0"/>
              <a:t> </a:t>
            </a:r>
            <a:r>
              <a:rPr lang="en-US" sz="4800" dirty="0" err="1"/>
              <a:t>kewirausahaan</a:t>
            </a:r>
            <a:r>
              <a:rPr lang="en-US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0365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B30F0-020C-4A71-BFC3-A18304E4F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8006"/>
          </a:xfrm>
          <a:solidFill>
            <a:schemeClr val="accent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C.4 </a:t>
            </a:r>
            <a:r>
              <a:rPr lang="en-US" b="1" dirty="0" err="1">
                <a:solidFill>
                  <a:srgbClr val="C00000"/>
                </a:solidFill>
              </a:rPr>
              <a:t>Sumber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Daya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Manusia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D30A1-3EB1-4A0B-B847-20A1CFA75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Latar</a:t>
            </a:r>
            <a:r>
              <a:rPr lang="en-US" dirty="0"/>
              <a:t> </a:t>
            </a:r>
            <a:r>
              <a:rPr lang="en-US" dirty="0" err="1"/>
              <a:t>Belakang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Kebijakan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dan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4.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Utama</a:t>
            </a:r>
          </a:p>
          <a:p>
            <a:pPr marL="0" indent="0">
              <a:buNone/>
            </a:pPr>
            <a:r>
              <a:rPr lang="en-US" dirty="0"/>
              <a:t>a) </a:t>
            </a:r>
            <a:r>
              <a:rPr lang="en-US" dirty="0" err="1"/>
              <a:t>Profil</a:t>
            </a:r>
            <a:r>
              <a:rPr lang="en-US" dirty="0"/>
              <a:t> </a:t>
            </a:r>
            <a:r>
              <a:rPr lang="en-US" dirty="0" err="1"/>
              <a:t>Dosen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b)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dosen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c) Tenaga </a:t>
            </a:r>
            <a:r>
              <a:rPr lang="en-US" dirty="0" err="1"/>
              <a:t>Kependidikan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5.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6.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7.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SDM</a:t>
            </a:r>
          </a:p>
          <a:p>
            <a:pPr marL="0" indent="0">
              <a:buNone/>
            </a:pPr>
            <a:r>
              <a:rPr lang="en-US" dirty="0"/>
              <a:t>8.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9. Kesimpulan Hasil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SDM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5704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F76D9-7AB9-4C5B-82C3-6DD8716A6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55617"/>
            <a:ext cx="11031747" cy="6248699"/>
          </a:xfrm>
        </p:spPr>
        <p:txBody>
          <a:bodyPr>
            <a:noAutofit/>
          </a:bodyPr>
          <a:lstStyle/>
          <a:p>
            <a:pPr marL="344488" indent="-344488">
              <a:buAutoNum type="arabicPeriod"/>
            </a:pPr>
            <a:r>
              <a:rPr lang="en-US" sz="2100" dirty="0" err="1">
                <a:solidFill>
                  <a:srgbClr val="FF0000"/>
                </a:solidFill>
              </a:rPr>
              <a:t>Latar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Belakang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</a:p>
          <a:p>
            <a:pPr marL="344488" indent="0">
              <a:buNone/>
            </a:pPr>
            <a:r>
              <a:rPr lang="en-US" sz="2100" dirty="0" err="1"/>
              <a:t>Bagian</a:t>
            </a:r>
            <a:r>
              <a:rPr lang="en-US" sz="2100" dirty="0"/>
              <a:t> </a:t>
            </a:r>
            <a:r>
              <a:rPr lang="en-US" sz="2100" dirty="0" err="1"/>
              <a:t>ini</a:t>
            </a:r>
            <a:r>
              <a:rPr lang="en-US" sz="2100" dirty="0"/>
              <a:t> </a:t>
            </a:r>
            <a:r>
              <a:rPr lang="en-US" sz="2100" dirty="0" err="1"/>
              <a:t>menjelaskan</a:t>
            </a:r>
            <a:r>
              <a:rPr lang="en-US" sz="2100" dirty="0"/>
              <a:t> </a:t>
            </a:r>
            <a:r>
              <a:rPr lang="en-US" sz="2100" dirty="0" err="1"/>
              <a:t>latar</a:t>
            </a:r>
            <a:r>
              <a:rPr lang="en-US" sz="2100" dirty="0"/>
              <a:t> </a:t>
            </a:r>
            <a:r>
              <a:rPr lang="en-US" sz="2100" dirty="0" err="1"/>
              <a:t>belakang</a:t>
            </a:r>
            <a:r>
              <a:rPr lang="en-US" sz="2100" dirty="0"/>
              <a:t>, </a:t>
            </a:r>
            <a:r>
              <a:rPr lang="en-US" sz="2100" dirty="0" err="1"/>
              <a:t>tujuan</a:t>
            </a:r>
            <a:r>
              <a:rPr lang="en-US" sz="2100" dirty="0"/>
              <a:t>, </a:t>
            </a:r>
            <a:r>
              <a:rPr lang="en-US" sz="2100" dirty="0" err="1"/>
              <a:t>rasional</a:t>
            </a:r>
            <a:r>
              <a:rPr lang="en-US" sz="2100" dirty="0"/>
              <a:t>, dan </a:t>
            </a:r>
            <a:r>
              <a:rPr lang="en-US" sz="2100" dirty="0" err="1"/>
              <a:t>mekanisme</a:t>
            </a:r>
            <a:r>
              <a:rPr lang="en-US" sz="2100" dirty="0"/>
              <a:t> </a:t>
            </a:r>
            <a:r>
              <a:rPr lang="en-US" sz="2100" dirty="0" err="1"/>
              <a:t>penetapan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</a:t>
            </a:r>
            <a:r>
              <a:rPr lang="en-US" sz="2100" dirty="0" err="1"/>
              <a:t>perguruan</a:t>
            </a:r>
            <a:r>
              <a:rPr lang="en-US" sz="2100" dirty="0"/>
              <a:t> </a:t>
            </a:r>
            <a:r>
              <a:rPr lang="en-US" sz="2100" dirty="0" err="1"/>
              <a:t>tinggi</a:t>
            </a:r>
            <a:r>
              <a:rPr lang="en-US" sz="2100" dirty="0"/>
              <a:t> </a:t>
            </a:r>
            <a:r>
              <a:rPr lang="en-US" sz="2100" dirty="0" err="1"/>
              <a:t>terkait</a:t>
            </a:r>
            <a:r>
              <a:rPr lang="en-US" sz="2100" dirty="0"/>
              <a:t> </a:t>
            </a:r>
            <a:r>
              <a:rPr lang="en-US" sz="2100" dirty="0" err="1"/>
              <a:t>Sumber</a:t>
            </a:r>
            <a:r>
              <a:rPr lang="en-US" sz="2100" dirty="0"/>
              <a:t> </a:t>
            </a:r>
            <a:r>
              <a:rPr lang="en-US" sz="2100" dirty="0" err="1"/>
              <a:t>Daya</a:t>
            </a:r>
            <a:r>
              <a:rPr lang="en-US" sz="2100" dirty="0"/>
              <a:t> </a:t>
            </a:r>
            <a:r>
              <a:rPr lang="en-US" sz="2100" dirty="0" err="1"/>
              <a:t>Manusia</a:t>
            </a:r>
            <a:r>
              <a:rPr lang="en-US" sz="2100" dirty="0"/>
              <a:t> (SDM) yang </a:t>
            </a:r>
            <a:r>
              <a:rPr lang="en-US" sz="2100" dirty="0" err="1"/>
              <a:t>mencakup</a:t>
            </a:r>
            <a:r>
              <a:rPr lang="en-US" sz="2100" dirty="0"/>
              <a:t>: </a:t>
            </a:r>
            <a:r>
              <a:rPr lang="en-US" sz="2100" dirty="0" err="1"/>
              <a:t>kualifikasi</a:t>
            </a:r>
            <a:r>
              <a:rPr lang="en-US" sz="2100" dirty="0"/>
              <a:t>, </a:t>
            </a:r>
            <a:r>
              <a:rPr lang="en-US" sz="2100" dirty="0" err="1"/>
              <a:t>kompetensi</a:t>
            </a:r>
            <a:r>
              <a:rPr lang="en-US" sz="2100" dirty="0"/>
              <a:t>, </a:t>
            </a:r>
            <a:r>
              <a:rPr lang="en-US" sz="2100" dirty="0" err="1"/>
              <a:t>beban</a:t>
            </a:r>
            <a:r>
              <a:rPr lang="en-US" sz="2100" dirty="0"/>
              <a:t> </a:t>
            </a:r>
            <a:r>
              <a:rPr lang="en-US" sz="2100" dirty="0" err="1"/>
              <a:t>kerja</a:t>
            </a:r>
            <a:r>
              <a:rPr lang="en-US" sz="2100" dirty="0"/>
              <a:t>, </a:t>
            </a:r>
            <a:r>
              <a:rPr lang="en-US" sz="2100" dirty="0" err="1"/>
              <a:t>proporsi</a:t>
            </a:r>
            <a:r>
              <a:rPr lang="en-US" sz="2100" dirty="0"/>
              <a:t>, </a:t>
            </a:r>
            <a:r>
              <a:rPr lang="en-US" sz="2100" dirty="0" err="1"/>
              <a:t>serta</a:t>
            </a:r>
            <a:r>
              <a:rPr lang="en-US" sz="2100" dirty="0"/>
              <a:t> </a:t>
            </a:r>
            <a:r>
              <a:rPr lang="en-US" sz="2100" dirty="0" err="1"/>
              <a:t>pengelolaan</a:t>
            </a:r>
            <a:r>
              <a:rPr lang="en-US" sz="2100" dirty="0"/>
              <a:t> SDM (</a:t>
            </a:r>
            <a:r>
              <a:rPr lang="en-US" sz="2100" dirty="0" err="1"/>
              <a:t>dosen</a:t>
            </a:r>
            <a:r>
              <a:rPr lang="en-US" sz="2100" dirty="0"/>
              <a:t> dan </a:t>
            </a:r>
            <a:r>
              <a:rPr lang="en-US" sz="2100" dirty="0" err="1"/>
              <a:t>tenaga</a:t>
            </a:r>
            <a:r>
              <a:rPr lang="en-US" sz="2100" dirty="0"/>
              <a:t> </a:t>
            </a:r>
            <a:r>
              <a:rPr lang="en-US" sz="2100" dirty="0" err="1"/>
              <a:t>kependidikan</a:t>
            </a:r>
            <a:r>
              <a:rPr lang="en-US" sz="2100" dirty="0"/>
              <a:t>). </a:t>
            </a:r>
          </a:p>
          <a:p>
            <a:pPr marL="0" indent="0">
              <a:buNone/>
            </a:pPr>
            <a:r>
              <a:rPr lang="en-US" sz="2100" dirty="0"/>
              <a:t>2.  </a:t>
            </a:r>
            <a:r>
              <a:rPr lang="en-US" sz="2100" dirty="0" err="1">
                <a:solidFill>
                  <a:srgbClr val="FF0000"/>
                </a:solidFill>
              </a:rPr>
              <a:t>Kebijakan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</a:p>
          <a:p>
            <a:pPr marL="344488" indent="0">
              <a:buNone/>
            </a:pPr>
            <a:r>
              <a:rPr lang="en-US" sz="2100" dirty="0" err="1"/>
              <a:t>Berisi</a:t>
            </a:r>
            <a:r>
              <a:rPr lang="en-US" sz="2100" dirty="0"/>
              <a:t> </a:t>
            </a:r>
            <a:r>
              <a:rPr lang="en-US" sz="2100" dirty="0" err="1"/>
              <a:t>deskripsi</a:t>
            </a:r>
            <a:r>
              <a:rPr lang="en-US" sz="2100" dirty="0"/>
              <a:t> </a:t>
            </a:r>
            <a:r>
              <a:rPr lang="en-US" sz="2100" dirty="0" err="1"/>
              <a:t>dokumen</a:t>
            </a:r>
            <a:r>
              <a:rPr lang="en-US" sz="2100" dirty="0"/>
              <a:t> formal </a:t>
            </a:r>
            <a:r>
              <a:rPr lang="en-US" sz="2100" dirty="0" err="1"/>
              <a:t>kebijakan</a:t>
            </a:r>
            <a:r>
              <a:rPr lang="en-US" sz="2100" dirty="0"/>
              <a:t> yang </a:t>
            </a:r>
            <a:r>
              <a:rPr lang="en-US" sz="2100" dirty="0" err="1"/>
              <a:t>mencakup</a:t>
            </a:r>
            <a:r>
              <a:rPr lang="en-US" sz="2100" dirty="0"/>
              <a:t>:  a) </a:t>
            </a:r>
            <a:r>
              <a:rPr lang="en-US" sz="2100" dirty="0" err="1"/>
              <a:t>Kebijakan</a:t>
            </a:r>
            <a:r>
              <a:rPr lang="en-US" sz="2100" dirty="0"/>
              <a:t> </a:t>
            </a:r>
            <a:r>
              <a:rPr lang="en-US" sz="2100" dirty="0" err="1"/>
              <a:t>penetapan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</a:t>
            </a:r>
            <a:r>
              <a:rPr lang="en-US" sz="2100" dirty="0" err="1"/>
              <a:t>kualifikasi</a:t>
            </a:r>
            <a:r>
              <a:rPr lang="en-US" sz="2100" dirty="0"/>
              <a:t>, </a:t>
            </a:r>
            <a:r>
              <a:rPr lang="en-US" sz="2100" dirty="0" err="1"/>
              <a:t>kompetensi</a:t>
            </a:r>
            <a:r>
              <a:rPr lang="en-US" sz="2100" dirty="0"/>
              <a:t>, </a:t>
            </a:r>
            <a:r>
              <a:rPr lang="en-US" sz="2100" dirty="0" err="1"/>
              <a:t>beban</a:t>
            </a:r>
            <a:r>
              <a:rPr lang="en-US" sz="2100" dirty="0"/>
              <a:t> </a:t>
            </a:r>
            <a:r>
              <a:rPr lang="en-US" sz="2100" dirty="0" err="1"/>
              <a:t>kerja</a:t>
            </a:r>
            <a:r>
              <a:rPr lang="en-US" sz="2100" dirty="0"/>
              <a:t>, </a:t>
            </a:r>
            <a:r>
              <a:rPr lang="en-US" sz="2100" dirty="0" err="1"/>
              <a:t>proporsi</a:t>
            </a:r>
            <a:r>
              <a:rPr lang="en-US" sz="2100" dirty="0"/>
              <a:t>, </a:t>
            </a:r>
            <a:r>
              <a:rPr lang="en-US" sz="2100" dirty="0" err="1"/>
              <a:t>serta</a:t>
            </a:r>
            <a:r>
              <a:rPr lang="en-US" sz="2100" dirty="0"/>
              <a:t> </a:t>
            </a:r>
            <a:r>
              <a:rPr lang="en-US" sz="2100" dirty="0" err="1"/>
              <a:t>pengelolaan</a:t>
            </a:r>
            <a:r>
              <a:rPr lang="en-US" sz="2100" dirty="0"/>
              <a:t> SDM (</a:t>
            </a:r>
            <a:r>
              <a:rPr lang="en-US" sz="2100" dirty="0" err="1"/>
              <a:t>dosen</a:t>
            </a:r>
            <a:r>
              <a:rPr lang="en-US" sz="2100" dirty="0"/>
              <a:t> dan </a:t>
            </a:r>
            <a:r>
              <a:rPr lang="en-US" sz="2100" dirty="0" err="1"/>
              <a:t>tenaga</a:t>
            </a:r>
            <a:r>
              <a:rPr lang="en-US" sz="2100" dirty="0"/>
              <a:t> </a:t>
            </a:r>
            <a:r>
              <a:rPr lang="en-US" sz="2100" dirty="0" err="1"/>
              <a:t>kependidikan</a:t>
            </a:r>
            <a:r>
              <a:rPr lang="en-US" sz="2100" dirty="0"/>
              <a:t>).  b) </a:t>
            </a:r>
            <a:r>
              <a:rPr lang="en-US" sz="2100" dirty="0" err="1"/>
              <a:t>Pengelolaan</a:t>
            </a:r>
            <a:r>
              <a:rPr lang="en-US" sz="2100" dirty="0"/>
              <a:t> SDM </a:t>
            </a:r>
            <a:r>
              <a:rPr lang="en-US" sz="2100" dirty="0" err="1"/>
              <a:t>mencakup</a:t>
            </a:r>
            <a:r>
              <a:rPr lang="en-US" sz="2100" dirty="0"/>
              <a:t>:  1) </a:t>
            </a:r>
            <a:r>
              <a:rPr lang="en-US" sz="2100" dirty="0" err="1"/>
              <a:t>Perencanaan</a:t>
            </a:r>
            <a:r>
              <a:rPr lang="en-US" sz="2100" dirty="0"/>
              <a:t>, </a:t>
            </a:r>
            <a:r>
              <a:rPr lang="en-US" sz="2100" dirty="0" err="1"/>
              <a:t>rekrutmen</a:t>
            </a:r>
            <a:r>
              <a:rPr lang="en-US" sz="2100" dirty="0"/>
              <a:t>, </a:t>
            </a:r>
            <a:r>
              <a:rPr lang="en-US" sz="2100" dirty="0" err="1"/>
              <a:t>seleksi</a:t>
            </a:r>
            <a:r>
              <a:rPr lang="en-US" sz="2100" dirty="0"/>
              <a:t>, </a:t>
            </a:r>
            <a:r>
              <a:rPr lang="en-US" sz="2100" dirty="0" err="1"/>
              <a:t>penempatan</a:t>
            </a:r>
            <a:r>
              <a:rPr lang="en-US" sz="2100" dirty="0"/>
              <a:t>, </a:t>
            </a:r>
            <a:r>
              <a:rPr lang="en-US" sz="2100" dirty="0" err="1"/>
              <a:t>pengembangan</a:t>
            </a:r>
            <a:r>
              <a:rPr lang="en-US" sz="2100" dirty="0"/>
              <a:t>, </a:t>
            </a:r>
            <a:r>
              <a:rPr lang="en-US" sz="2100" dirty="0" err="1"/>
              <a:t>retensi</a:t>
            </a:r>
            <a:r>
              <a:rPr lang="en-US" sz="2100" dirty="0"/>
              <a:t>, </a:t>
            </a:r>
            <a:r>
              <a:rPr lang="en-US" sz="2100" dirty="0" err="1"/>
              <a:t>pemberhentian</a:t>
            </a:r>
            <a:r>
              <a:rPr lang="en-US" sz="2100" dirty="0"/>
              <a:t>, dan </a:t>
            </a:r>
            <a:r>
              <a:rPr lang="en-US" sz="2100" dirty="0" err="1"/>
              <a:t>pensiun</a:t>
            </a:r>
            <a:r>
              <a:rPr lang="en-US" sz="2100" dirty="0"/>
              <a:t> </a:t>
            </a:r>
            <a:r>
              <a:rPr lang="en-US" sz="2100" dirty="0" err="1"/>
              <a:t>telah</a:t>
            </a:r>
            <a:r>
              <a:rPr lang="en-US" sz="2100" dirty="0"/>
              <a:t> </a:t>
            </a:r>
            <a:r>
              <a:rPr lang="en-US" sz="2100" dirty="0" err="1"/>
              <a:t>ditetapkan</a:t>
            </a:r>
            <a:r>
              <a:rPr lang="en-US" sz="2100" dirty="0"/>
              <a:t> </a:t>
            </a:r>
            <a:r>
              <a:rPr lang="en-US" sz="2100" dirty="0" err="1"/>
              <a:t>untuk</a:t>
            </a:r>
            <a:r>
              <a:rPr lang="en-US" sz="2100" dirty="0"/>
              <a:t> </a:t>
            </a:r>
            <a:r>
              <a:rPr lang="en-US" sz="2100" dirty="0" err="1"/>
              <a:t>memenuhi</a:t>
            </a:r>
            <a:r>
              <a:rPr lang="en-US" sz="2100" dirty="0"/>
              <a:t> </a:t>
            </a:r>
            <a:r>
              <a:rPr lang="en-US" sz="2100" dirty="0" err="1"/>
              <a:t>kebutuhan</a:t>
            </a:r>
            <a:r>
              <a:rPr lang="en-US" sz="2100" dirty="0"/>
              <a:t> </a:t>
            </a:r>
            <a:r>
              <a:rPr lang="en-US" sz="2100" dirty="0" err="1"/>
              <a:t>pendidikan</a:t>
            </a:r>
            <a:r>
              <a:rPr lang="en-US" sz="2100" dirty="0"/>
              <a:t>, </a:t>
            </a:r>
            <a:r>
              <a:rPr lang="en-US" sz="2100" dirty="0" err="1"/>
              <a:t>penelitian</a:t>
            </a:r>
            <a:r>
              <a:rPr lang="en-US" sz="2100" dirty="0"/>
              <a:t>, dan </a:t>
            </a:r>
            <a:r>
              <a:rPr lang="en-US" sz="2100" dirty="0" err="1"/>
              <a:t>PkM</a:t>
            </a:r>
            <a:r>
              <a:rPr lang="en-US" sz="2100" dirty="0"/>
              <a:t>.  2) </a:t>
            </a:r>
            <a:r>
              <a:rPr lang="en-US" sz="2100" dirty="0" err="1"/>
              <a:t>Kriteria</a:t>
            </a:r>
            <a:r>
              <a:rPr lang="en-US" sz="2100" dirty="0"/>
              <a:t> </a:t>
            </a:r>
            <a:r>
              <a:rPr lang="en-US" sz="2100" dirty="0" err="1"/>
              <a:t>perencanaan</a:t>
            </a:r>
            <a:r>
              <a:rPr lang="en-US" sz="2100" dirty="0"/>
              <a:t>, </a:t>
            </a:r>
            <a:r>
              <a:rPr lang="en-US" sz="2100" dirty="0" err="1"/>
              <a:t>rekrutmen</a:t>
            </a:r>
            <a:r>
              <a:rPr lang="en-US" sz="2100" dirty="0"/>
              <a:t>, </a:t>
            </a:r>
            <a:r>
              <a:rPr lang="en-US" sz="2100" dirty="0" err="1"/>
              <a:t>seleksi</a:t>
            </a:r>
            <a:r>
              <a:rPr lang="en-US" sz="2100" dirty="0"/>
              <a:t>, </a:t>
            </a:r>
            <a:r>
              <a:rPr lang="en-US" sz="2100" dirty="0" err="1"/>
              <a:t>penempatan</a:t>
            </a:r>
            <a:r>
              <a:rPr lang="en-US" sz="2100" dirty="0"/>
              <a:t>, </a:t>
            </a:r>
            <a:r>
              <a:rPr lang="en-US" sz="2100" dirty="0" err="1"/>
              <a:t>pengembangan</a:t>
            </a:r>
            <a:r>
              <a:rPr lang="en-US" sz="2100" dirty="0"/>
              <a:t>, </a:t>
            </a:r>
            <a:r>
              <a:rPr lang="en-US" sz="2100" dirty="0" err="1"/>
              <a:t>retensi</a:t>
            </a:r>
            <a:r>
              <a:rPr lang="en-US" sz="2100" dirty="0"/>
              <a:t>, </a:t>
            </a:r>
            <a:r>
              <a:rPr lang="en-US" sz="2100" dirty="0" err="1"/>
              <a:t>pemberhentian</a:t>
            </a:r>
            <a:r>
              <a:rPr lang="en-US" sz="2100" dirty="0"/>
              <a:t>, dan </a:t>
            </a:r>
            <a:r>
              <a:rPr lang="en-US" sz="2100" dirty="0" err="1"/>
              <a:t>pensiun</a:t>
            </a:r>
            <a:r>
              <a:rPr lang="en-US" sz="2100" dirty="0"/>
              <a:t> </a:t>
            </a:r>
            <a:r>
              <a:rPr lang="en-US" sz="2100" dirty="0" err="1"/>
              <a:t>ditetapkan</a:t>
            </a:r>
            <a:r>
              <a:rPr lang="en-US" sz="2100" dirty="0"/>
              <a:t> </a:t>
            </a:r>
            <a:r>
              <a:rPr lang="en-US" sz="2100" dirty="0" err="1"/>
              <a:t>serta</a:t>
            </a:r>
            <a:r>
              <a:rPr lang="en-US" sz="2100" dirty="0"/>
              <a:t> </a:t>
            </a:r>
            <a:r>
              <a:rPr lang="en-US" sz="2100" dirty="0" err="1"/>
              <a:t>dikomunikasikan</a:t>
            </a:r>
            <a:r>
              <a:rPr lang="en-US" sz="2100" dirty="0"/>
              <a:t>. 3) </a:t>
            </a:r>
            <a:r>
              <a:rPr lang="en-US" sz="2100" dirty="0" err="1"/>
              <a:t>Kegiatan</a:t>
            </a:r>
            <a:r>
              <a:rPr lang="en-US" sz="2100" dirty="0"/>
              <a:t> </a:t>
            </a:r>
            <a:r>
              <a:rPr lang="en-US" sz="2100" dirty="0" err="1"/>
              <a:t>mencakup</a:t>
            </a:r>
            <a:r>
              <a:rPr lang="en-US" sz="2100" dirty="0"/>
              <a:t> </a:t>
            </a:r>
            <a:r>
              <a:rPr lang="en-US" sz="2100" dirty="0" err="1"/>
              <a:t>studi</a:t>
            </a:r>
            <a:r>
              <a:rPr lang="en-US" sz="2100" dirty="0"/>
              <a:t> </a:t>
            </a:r>
            <a:r>
              <a:rPr lang="en-US" sz="2100" dirty="0" err="1"/>
              <a:t>lanjut</a:t>
            </a:r>
            <a:r>
              <a:rPr lang="en-US" sz="2100" dirty="0"/>
              <a:t>, seminar, </a:t>
            </a:r>
            <a:r>
              <a:rPr lang="en-US" sz="2100" dirty="0" err="1"/>
              <a:t>konferensi</a:t>
            </a:r>
            <a:r>
              <a:rPr lang="en-US" sz="2100" dirty="0"/>
              <a:t>, workshop, </a:t>
            </a:r>
            <a:r>
              <a:rPr lang="en-US" sz="2100" dirty="0" err="1"/>
              <a:t>simposium</a:t>
            </a:r>
            <a:r>
              <a:rPr lang="en-US" sz="2100" dirty="0"/>
              <a:t>, </a:t>
            </a:r>
            <a:r>
              <a:rPr lang="en-US" sz="2100" dirty="0" err="1"/>
              <a:t>dll</a:t>
            </a:r>
            <a:r>
              <a:rPr lang="en-US" sz="2100" dirty="0"/>
              <a:t>. 4) </a:t>
            </a:r>
            <a:r>
              <a:rPr lang="en-US" sz="2100" dirty="0" err="1"/>
              <a:t>Skema</a:t>
            </a:r>
            <a:r>
              <a:rPr lang="en-US" sz="2100" dirty="0"/>
              <a:t> </a:t>
            </a:r>
            <a:r>
              <a:rPr lang="en-US" sz="2100" dirty="0" err="1"/>
              <a:t>pemberian</a:t>
            </a:r>
            <a:r>
              <a:rPr lang="en-US" sz="2100" dirty="0"/>
              <a:t> </a:t>
            </a:r>
            <a:r>
              <a:rPr lang="en-US" sz="2100" dirty="0" err="1"/>
              <a:t>penghargaan</a:t>
            </a:r>
            <a:r>
              <a:rPr lang="en-US" sz="2100" dirty="0"/>
              <a:t> (reward), </a:t>
            </a:r>
            <a:r>
              <a:rPr lang="en-US" sz="2100" dirty="0" err="1"/>
              <a:t>pengakuan</a:t>
            </a:r>
            <a:r>
              <a:rPr lang="en-US" sz="2100" dirty="0"/>
              <a:t>, mentoring yang </a:t>
            </a:r>
            <a:r>
              <a:rPr lang="en-US" sz="2100" dirty="0" err="1"/>
              <a:t>diimplementasikan</a:t>
            </a:r>
            <a:r>
              <a:rPr lang="en-US" sz="2100" dirty="0"/>
              <a:t> </a:t>
            </a:r>
            <a:r>
              <a:rPr lang="en-US" sz="2100" dirty="0" err="1"/>
              <a:t>untuk</a:t>
            </a:r>
            <a:r>
              <a:rPr lang="en-US" sz="2100" dirty="0"/>
              <a:t> </a:t>
            </a:r>
            <a:r>
              <a:rPr lang="en-US" sz="2100" dirty="0" err="1"/>
              <a:t>memotivasi</a:t>
            </a:r>
            <a:r>
              <a:rPr lang="en-US" sz="2100" dirty="0"/>
              <a:t> dan </a:t>
            </a:r>
            <a:r>
              <a:rPr lang="en-US" sz="2100" dirty="0" err="1"/>
              <a:t>mendukung</a:t>
            </a:r>
            <a:r>
              <a:rPr lang="en-US" sz="2100" dirty="0"/>
              <a:t> </a:t>
            </a:r>
            <a:r>
              <a:rPr lang="en-US" sz="2100" dirty="0" err="1"/>
              <a:t>pelaksanaan</a:t>
            </a:r>
            <a:r>
              <a:rPr lang="en-US" sz="2100" dirty="0"/>
              <a:t> </a:t>
            </a:r>
            <a:r>
              <a:rPr lang="en-US" sz="2100" dirty="0" err="1"/>
              <a:t>tridharma</a:t>
            </a:r>
            <a:r>
              <a:rPr lang="en-US" sz="2100" dirty="0"/>
              <a:t>. </a:t>
            </a:r>
          </a:p>
          <a:p>
            <a:pPr marL="0" indent="0">
              <a:buNone/>
            </a:pPr>
            <a:r>
              <a:rPr lang="en-US" sz="2100" dirty="0"/>
              <a:t>3.  </a:t>
            </a:r>
            <a:r>
              <a:rPr lang="en-US" sz="2100" dirty="0" err="1">
                <a:solidFill>
                  <a:srgbClr val="FF0000"/>
                </a:solidFill>
              </a:rPr>
              <a:t>Standar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Perguruan</a:t>
            </a:r>
            <a:r>
              <a:rPr lang="en-US" sz="2100" dirty="0">
                <a:solidFill>
                  <a:srgbClr val="FF0000"/>
                </a:solidFill>
              </a:rPr>
              <a:t> Tinggi dan </a:t>
            </a:r>
            <a:r>
              <a:rPr lang="en-US" sz="2100" dirty="0" err="1">
                <a:solidFill>
                  <a:srgbClr val="FF0000"/>
                </a:solidFill>
              </a:rPr>
              <a:t>Strategi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Pencapaian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Standar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</a:p>
          <a:p>
            <a:pPr marL="344488" indent="0">
              <a:buNone/>
            </a:pPr>
            <a:r>
              <a:rPr lang="en-US" sz="2100" dirty="0" err="1"/>
              <a:t>Bagian</a:t>
            </a:r>
            <a:r>
              <a:rPr lang="en-US" sz="2100" dirty="0"/>
              <a:t> </a:t>
            </a:r>
            <a:r>
              <a:rPr lang="en-US" sz="2100" dirty="0" err="1"/>
              <a:t>ini</a:t>
            </a:r>
            <a:r>
              <a:rPr lang="en-US" sz="2100" dirty="0"/>
              <a:t> </a:t>
            </a:r>
            <a:r>
              <a:rPr lang="en-US" sz="2100" dirty="0" err="1"/>
              <a:t>menjelaskan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</a:t>
            </a:r>
            <a:r>
              <a:rPr lang="en-US" sz="2100" dirty="0" err="1"/>
              <a:t>perguruan</a:t>
            </a:r>
            <a:r>
              <a:rPr lang="en-US" sz="2100" dirty="0"/>
              <a:t> </a:t>
            </a:r>
            <a:r>
              <a:rPr lang="en-US" sz="2100" dirty="0" err="1"/>
              <a:t>tinggi</a:t>
            </a:r>
            <a:r>
              <a:rPr lang="en-US" sz="2100" dirty="0"/>
              <a:t> dan </a:t>
            </a:r>
            <a:r>
              <a:rPr lang="en-US" sz="2100" dirty="0" err="1"/>
              <a:t>strategi</a:t>
            </a:r>
            <a:r>
              <a:rPr lang="en-US" sz="2100" dirty="0"/>
              <a:t> </a:t>
            </a:r>
            <a:r>
              <a:rPr lang="en-US" sz="2100" dirty="0" err="1"/>
              <a:t>pencapaian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</a:t>
            </a:r>
            <a:r>
              <a:rPr lang="en-US" sz="2100" dirty="0" err="1"/>
              <a:t>terkait</a:t>
            </a:r>
            <a:r>
              <a:rPr lang="en-US" sz="2100" dirty="0"/>
              <a:t> SDM yang </a:t>
            </a:r>
            <a:r>
              <a:rPr lang="en-US" sz="2100" dirty="0" err="1"/>
              <a:t>berisi</a:t>
            </a:r>
            <a:r>
              <a:rPr lang="en-US" sz="2100" dirty="0"/>
              <a:t>: </a:t>
            </a:r>
            <a:r>
              <a:rPr lang="en-US" sz="2100" dirty="0" err="1"/>
              <a:t>bagaimana</a:t>
            </a:r>
            <a:r>
              <a:rPr lang="en-US" sz="2100" dirty="0"/>
              <a:t> </a:t>
            </a:r>
            <a:r>
              <a:rPr lang="en-US" sz="2100" dirty="0" err="1"/>
              <a:t>menetapkan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SDM (</a:t>
            </a:r>
            <a:r>
              <a:rPr lang="en-US" sz="2100" dirty="0" err="1"/>
              <a:t>pendidik</a:t>
            </a:r>
            <a:r>
              <a:rPr lang="en-US" sz="2100" dirty="0"/>
              <a:t>, </a:t>
            </a:r>
            <a:r>
              <a:rPr lang="en-US" sz="2100" dirty="0" err="1"/>
              <a:t>peneliti</a:t>
            </a:r>
            <a:r>
              <a:rPr lang="en-US" sz="2100" dirty="0"/>
              <a:t>, dan </a:t>
            </a:r>
            <a:r>
              <a:rPr lang="en-US" sz="2100" dirty="0" err="1"/>
              <a:t>pelaksana</a:t>
            </a:r>
            <a:r>
              <a:rPr lang="en-US" sz="2100" dirty="0"/>
              <a:t> </a:t>
            </a:r>
            <a:r>
              <a:rPr lang="en-US" sz="2100" dirty="0" err="1"/>
              <a:t>PkM</a:t>
            </a:r>
            <a:r>
              <a:rPr lang="en-US" sz="2100" dirty="0"/>
              <a:t>). Pada </a:t>
            </a:r>
            <a:r>
              <a:rPr lang="en-US" sz="2100" dirty="0" err="1"/>
              <a:t>bagian</a:t>
            </a:r>
            <a:r>
              <a:rPr lang="en-US" sz="2100" dirty="0"/>
              <a:t> </a:t>
            </a:r>
            <a:r>
              <a:rPr lang="en-US" sz="2100" dirty="0" err="1"/>
              <a:t>ini</a:t>
            </a:r>
            <a:r>
              <a:rPr lang="en-US" sz="2100" dirty="0"/>
              <a:t> juga </a:t>
            </a:r>
            <a:r>
              <a:rPr lang="en-US" sz="2100" dirty="0" err="1"/>
              <a:t>harus</a:t>
            </a:r>
            <a:r>
              <a:rPr lang="en-US" sz="2100" dirty="0"/>
              <a:t> </a:t>
            </a:r>
            <a:r>
              <a:rPr lang="en-US" sz="2100" dirty="0" err="1"/>
              <a:t>diuraikan</a:t>
            </a:r>
            <a:r>
              <a:rPr lang="en-US" sz="2100" dirty="0"/>
              <a:t> </a:t>
            </a:r>
            <a:r>
              <a:rPr lang="en-US" sz="2100" dirty="0" err="1"/>
              <a:t>sumber</a:t>
            </a:r>
            <a:r>
              <a:rPr lang="en-US" sz="2100" dirty="0"/>
              <a:t> </a:t>
            </a:r>
            <a:r>
              <a:rPr lang="en-US" sz="2100" dirty="0" err="1"/>
              <a:t>daya</a:t>
            </a:r>
            <a:r>
              <a:rPr lang="en-US" sz="2100" dirty="0"/>
              <a:t> yang </a:t>
            </a:r>
            <a:r>
              <a:rPr lang="en-US" sz="2100" dirty="0" err="1"/>
              <a:t>akan</a:t>
            </a:r>
            <a:r>
              <a:rPr lang="en-US" sz="2100" dirty="0"/>
              <a:t> </a:t>
            </a:r>
            <a:r>
              <a:rPr lang="en-US" sz="2100" dirty="0" err="1"/>
              <a:t>dialokasikan</a:t>
            </a:r>
            <a:r>
              <a:rPr lang="en-US" sz="2100" dirty="0"/>
              <a:t> </a:t>
            </a:r>
            <a:r>
              <a:rPr lang="en-US" sz="2100" dirty="0" err="1"/>
              <a:t>untuk</a:t>
            </a:r>
            <a:r>
              <a:rPr lang="en-US" sz="2100" dirty="0"/>
              <a:t> </a:t>
            </a:r>
            <a:r>
              <a:rPr lang="en-US" sz="2100" dirty="0" err="1"/>
              <a:t>mencapai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yang </a:t>
            </a:r>
            <a:r>
              <a:rPr lang="en-US" sz="2100" dirty="0" err="1"/>
              <a:t>telah</a:t>
            </a:r>
            <a:r>
              <a:rPr lang="en-US" sz="2100" dirty="0"/>
              <a:t> </a:t>
            </a:r>
            <a:r>
              <a:rPr lang="en-US" sz="2100" dirty="0" err="1"/>
              <a:t>ditetapkan</a:t>
            </a:r>
            <a:r>
              <a:rPr lang="en-US" sz="2100" dirty="0"/>
              <a:t> </a:t>
            </a:r>
            <a:r>
              <a:rPr lang="en-US" sz="2100" dirty="0" err="1"/>
              <a:t>serta</a:t>
            </a:r>
            <a:r>
              <a:rPr lang="en-US" sz="2100" dirty="0"/>
              <a:t> </a:t>
            </a:r>
            <a:r>
              <a:rPr lang="en-US" sz="2100" dirty="0" err="1"/>
              <a:t>mekanisme</a:t>
            </a:r>
            <a:r>
              <a:rPr lang="en-US" sz="2100" dirty="0"/>
              <a:t> </a:t>
            </a:r>
            <a:r>
              <a:rPr lang="en-US" sz="2100" dirty="0" err="1"/>
              <a:t>kontrol</a:t>
            </a:r>
            <a:r>
              <a:rPr lang="en-US" sz="2100" dirty="0"/>
              <a:t> </a:t>
            </a:r>
            <a:r>
              <a:rPr lang="en-US" sz="2100" dirty="0" err="1"/>
              <a:t>pencapaiannya</a:t>
            </a:r>
            <a:r>
              <a:rPr lang="en-US" sz="2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632965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FB6C4-02CE-452A-8957-DC0A0DDBF4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113" y="359133"/>
            <a:ext cx="10663687" cy="58173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4. </a:t>
            </a:r>
            <a:r>
              <a:rPr lang="en-US" sz="2000" dirty="0" err="1">
                <a:solidFill>
                  <a:srgbClr val="FF0000"/>
                </a:solidFill>
              </a:rPr>
              <a:t>Indikator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Kinerja</a:t>
            </a:r>
            <a:r>
              <a:rPr lang="en-US" sz="2000" dirty="0">
                <a:solidFill>
                  <a:srgbClr val="FF0000"/>
                </a:solidFill>
              </a:rPr>
              <a:t> Utama </a:t>
            </a:r>
          </a:p>
          <a:p>
            <a:pPr marL="223838" indent="0">
              <a:buNone/>
            </a:pPr>
            <a:r>
              <a:rPr lang="en-US" sz="2000" dirty="0"/>
              <a:t>a)  </a:t>
            </a:r>
            <a:r>
              <a:rPr lang="en-US" sz="2000" dirty="0" err="1">
                <a:solidFill>
                  <a:srgbClr val="FF0000"/>
                </a:solidFill>
              </a:rPr>
              <a:t>Profil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Dosen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Analisis</a:t>
            </a:r>
            <a:r>
              <a:rPr lang="en-US" sz="2000" dirty="0">
                <a:solidFill>
                  <a:srgbClr val="FF0000"/>
                </a:solidFill>
              </a:rPr>
              <a:t> data </a:t>
            </a:r>
            <a:r>
              <a:rPr lang="en-US" sz="2000" dirty="0" err="1">
                <a:solidFill>
                  <a:srgbClr val="FF0000"/>
                </a:solidFill>
              </a:rPr>
              <a:t>tentang</a:t>
            </a:r>
            <a:r>
              <a:rPr lang="en-US" sz="2000" dirty="0">
                <a:solidFill>
                  <a:srgbClr val="FF0000"/>
                </a:solidFill>
              </a:rPr>
              <a:t>: </a:t>
            </a:r>
          </a:p>
          <a:p>
            <a:pPr marL="569913" indent="0">
              <a:buNone/>
            </a:pPr>
            <a:r>
              <a:rPr lang="en-US" sz="2000" dirty="0"/>
              <a:t>1) </a:t>
            </a:r>
            <a:r>
              <a:rPr lang="en-US" sz="2000" dirty="0" err="1"/>
              <a:t>Kecukupan</a:t>
            </a:r>
            <a:r>
              <a:rPr lang="en-US" sz="2000" dirty="0"/>
              <a:t> </a:t>
            </a:r>
            <a:r>
              <a:rPr lang="en-US" sz="2000" dirty="0" err="1"/>
              <a:t>Dosen</a:t>
            </a:r>
            <a:r>
              <a:rPr lang="en-US" sz="2000" dirty="0"/>
              <a:t> </a:t>
            </a:r>
            <a:r>
              <a:rPr lang="en-US" sz="2000" dirty="0" err="1"/>
              <a:t>Perguruan</a:t>
            </a:r>
            <a:r>
              <a:rPr lang="en-US" sz="2000" dirty="0"/>
              <a:t> Tinggi (</a:t>
            </a:r>
            <a:r>
              <a:rPr lang="en-US" sz="2000" dirty="0" err="1"/>
              <a:t>Tabel</a:t>
            </a:r>
            <a:r>
              <a:rPr lang="en-US" sz="2000" dirty="0"/>
              <a:t> 3.a.1 LKPT). </a:t>
            </a:r>
          </a:p>
          <a:p>
            <a:pPr marL="569913" indent="0">
              <a:buNone/>
            </a:pPr>
            <a:r>
              <a:rPr lang="en-US" sz="2000" dirty="0"/>
              <a:t>2) </a:t>
            </a:r>
            <a:r>
              <a:rPr lang="en-US" sz="2000" dirty="0" err="1"/>
              <a:t>Jabatan</a:t>
            </a:r>
            <a:r>
              <a:rPr lang="en-US" sz="2000" dirty="0"/>
              <a:t> </a:t>
            </a:r>
            <a:r>
              <a:rPr lang="en-US" sz="2000" dirty="0" err="1"/>
              <a:t>Akademik</a:t>
            </a:r>
            <a:r>
              <a:rPr lang="en-US" sz="2000" dirty="0"/>
              <a:t> </a:t>
            </a:r>
            <a:r>
              <a:rPr lang="en-US" sz="2000" dirty="0" err="1"/>
              <a:t>Dosen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3.a.2 LKPT). </a:t>
            </a:r>
          </a:p>
          <a:p>
            <a:pPr marL="569913" indent="0">
              <a:buNone/>
            </a:pPr>
            <a:r>
              <a:rPr lang="en-US" sz="2000" dirty="0"/>
              <a:t>3) </a:t>
            </a:r>
            <a:r>
              <a:rPr lang="en-US" sz="2000" dirty="0" err="1"/>
              <a:t>Sertifikasi</a:t>
            </a:r>
            <a:r>
              <a:rPr lang="en-US" sz="2000" dirty="0"/>
              <a:t> </a:t>
            </a:r>
            <a:r>
              <a:rPr lang="en-US" sz="2000" dirty="0" err="1"/>
              <a:t>Dosen</a:t>
            </a:r>
            <a:r>
              <a:rPr lang="en-US" sz="2000" dirty="0"/>
              <a:t> (</a:t>
            </a:r>
            <a:r>
              <a:rPr lang="en-US" sz="2000" dirty="0" err="1"/>
              <a:t>Pendidik</a:t>
            </a:r>
            <a:r>
              <a:rPr lang="en-US" sz="2000" dirty="0"/>
              <a:t> </a:t>
            </a:r>
            <a:r>
              <a:rPr lang="en-US" sz="2000" dirty="0" err="1"/>
              <a:t>Profesional</a:t>
            </a:r>
            <a:r>
              <a:rPr lang="en-US" sz="2000" dirty="0"/>
              <a:t>/ </a:t>
            </a:r>
            <a:r>
              <a:rPr lang="en-US" sz="2000" dirty="0" err="1"/>
              <a:t>Profesi</a:t>
            </a:r>
            <a:r>
              <a:rPr lang="en-US" sz="2000" dirty="0"/>
              <a:t>/ </a:t>
            </a:r>
            <a:r>
              <a:rPr lang="en-US" sz="2000" dirty="0" err="1"/>
              <a:t>Industri</a:t>
            </a:r>
            <a:r>
              <a:rPr lang="en-US" sz="2000" dirty="0"/>
              <a:t>/ </a:t>
            </a:r>
            <a:r>
              <a:rPr lang="en-US" sz="2000" dirty="0" err="1"/>
              <a:t>Kompetensi</a:t>
            </a:r>
            <a:r>
              <a:rPr lang="en-US" sz="2000" dirty="0"/>
              <a:t>) (</a:t>
            </a:r>
            <a:r>
              <a:rPr lang="en-US" sz="2000" dirty="0" err="1"/>
              <a:t>Tabel</a:t>
            </a:r>
            <a:r>
              <a:rPr lang="en-US" sz="2000" dirty="0"/>
              <a:t> 3.a.3 LKPT).</a:t>
            </a:r>
          </a:p>
          <a:p>
            <a:pPr marL="569913" indent="0">
              <a:buNone/>
            </a:pPr>
            <a:r>
              <a:rPr lang="en-US" sz="2000" dirty="0"/>
              <a:t>4) </a:t>
            </a:r>
            <a:r>
              <a:rPr lang="en-US" sz="2000" dirty="0" err="1"/>
              <a:t>Dosen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Tetap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3.a.4 LKPT). </a:t>
            </a:r>
          </a:p>
          <a:p>
            <a:pPr marL="569913" indent="0">
              <a:buNone/>
            </a:pPr>
            <a:r>
              <a:rPr lang="en-US" sz="2000" dirty="0"/>
              <a:t>5) Beban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Dosen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3.b LKPT). </a:t>
            </a:r>
          </a:p>
          <a:p>
            <a:pPr marL="173038" indent="0">
              <a:buNone/>
            </a:pPr>
            <a:r>
              <a:rPr lang="en-US" sz="2000" dirty="0"/>
              <a:t> b)  </a:t>
            </a:r>
            <a:r>
              <a:rPr lang="en-US" sz="2000" dirty="0" err="1">
                <a:solidFill>
                  <a:srgbClr val="FF0000"/>
                </a:solidFill>
              </a:rPr>
              <a:t>Kinerja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dosen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2000" dirty="0" err="1"/>
              <a:t>Analisis</a:t>
            </a:r>
            <a:r>
              <a:rPr lang="en-US" sz="2000" dirty="0"/>
              <a:t> data </a:t>
            </a:r>
            <a:r>
              <a:rPr lang="en-US" sz="2000" dirty="0" err="1"/>
              <a:t>tentang</a:t>
            </a:r>
            <a:r>
              <a:rPr lang="en-US" sz="2000" dirty="0"/>
              <a:t>: </a:t>
            </a:r>
          </a:p>
          <a:p>
            <a:pPr marL="569913" indent="0">
              <a:buNone/>
            </a:pPr>
            <a:r>
              <a:rPr lang="en-US" sz="2000" dirty="0"/>
              <a:t>1) </a:t>
            </a:r>
            <a:r>
              <a:rPr lang="en-US" sz="2000" dirty="0" err="1"/>
              <a:t>Produktivitas</a:t>
            </a:r>
            <a:r>
              <a:rPr lang="en-US" sz="2000" dirty="0"/>
              <a:t> </a:t>
            </a:r>
            <a:r>
              <a:rPr lang="en-US" sz="2000" dirty="0" err="1"/>
              <a:t>Penelitian</a:t>
            </a:r>
            <a:r>
              <a:rPr lang="en-US" sz="2000" dirty="0"/>
              <a:t> dan </a:t>
            </a:r>
            <a:r>
              <a:rPr lang="en-US" sz="2000" dirty="0" err="1"/>
              <a:t>PkM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3.c.1 dan </a:t>
            </a:r>
            <a:r>
              <a:rPr lang="en-US" sz="2000" dirty="0" err="1"/>
              <a:t>Tabel</a:t>
            </a:r>
            <a:r>
              <a:rPr lang="en-US" sz="2000" dirty="0"/>
              <a:t> 3.c.2 LKPT). </a:t>
            </a:r>
          </a:p>
          <a:p>
            <a:pPr marL="569913" indent="0">
              <a:buNone/>
            </a:pPr>
            <a:r>
              <a:rPr lang="en-US" sz="2000" dirty="0"/>
              <a:t>2) </a:t>
            </a:r>
            <a:r>
              <a:rPr lang="en-US" sz="2000" dirty="0" err="1"/>
              <a:t>Rekognisi</a:t>
            </a:r>
            <a:r>
              <a:rPr lang="en-US" sz="2000" dirty="0"/>
              <a:t> </a:t>
            </a:r>
            <a:r>
              <a:rPr lang="en-US" sz="2000" dirty="0" err="1"/>
              <a:t>Dosen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3.d LKPT). </a:t>
            </a:r>
          </a:p>
          <a:p>
            <a:pPr marL="223838" indent="0">
              <a:buNone/>
            </a:pPr>
            <a:r>
              <a:rPr lang="en-US" sz="2000" dirty="0"/>
              <a:t> c)  </a:t>
            </a:r>
            <a:r>
              <a:rPr lang="en-US" sz="2000" dirty="0">
                <a:solidFill>
                  <a:srgbClr val="FF0000"/>
                </a:solidFill>
              </a:rPr>
              <a:t>Tenaga </a:t>
            </a:r>
            <a:r>
              <a:rPr lang="en-US" sz="2000" dirty="0" err="1">
                <a:solidFill>
                  <a:srgbClr val="FF0000"/>
                </a:solidFill>
              </a:rPr>
              <a:t>Kependidikan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2000" dirty="0" err="1"/>
              <a:t>Kecukupan</a:t>
            </a:r>
            <a:r>
              <a:rPr lang="en-US" sz="2000" dirty="0"/>
              <a:t> dan </a:t>
            </a:r>
            <a:r>
              <a:rPr lang="en-US" sz="2000" dirty="0" err="1"/>
              <a:t>kualifikasi</a:t>
            </a:r>
            <a:r>
              <a:rPr lang="en-US" sz="2000" dirty="0"/>
              <a:t> </a:t>
            </a:r>
            <a:r>
              <a:rPr lang="en-US" sz="2000" dirty="0" err="1"/>
              <a:t>tenaga</a:t>
            </a:r>
            <a:r>
              <a:rPr lang="en-US" sz="2000" dirty="0"/>
              <a:t> </a:t>
            </a:r>
            <a:r>
              <a:rPr lang="en-US" sz="2000" dirty="0" err="1"/>
              <a:t>kependidikan</a:t>
            </a:r>
            <a:r>
              <a:rPr lang="en-US" sz="2000" dirty="0"/>
              <a:t> </a:t>
            </a:r>
            <a:r>
              <a:rPr lang="en-US" sz="2000" dirty="0" err="1"/>
              <a:t>berdasarkan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pekerjaannya</a:t>
            </a:r>
            <a:r>
              <a:rPr lang="en-US" sz="2000" dirty="0"/>
              <a:t> (</a:t>
            </a:r>
            <a:r>
              <a:rPr lang="en-US" sz="2000" dirty="0" err="1"/>
              <a:t>pustakawan</a:t>
            </a:r>
            <a:r>
              <a:rPr lang="en-US" sz="2000" dirty="0"/>
              <a:t>, </a:t>
            </a:r>
            <a:r>
              <a:rPr lang="en-US" sz="2000" dirty="0" err="1"/>
              <a:t>laboran</a:t>
            </a:r>
            <a:r>
              <a:rPr lang="en-US" sz="2000" dirty="0"/>
              <a:t>, </a:t>
            </a:r>
            <a:r>
              <a:rPr lang="en-US" sz="2000" dirty="0" err="1"/>
              <a:t>teknisi</a:t>
            </a:r>
            <a:r>
              <a:rPr lang="en-US" sz="2000" dirty="0"/>
              <a:t>, </a:t>
            </a:r>
            <a:r>
              <a:rPr lang="en-US" sz="2000" dirty="0" err="1"/>
              <a:t>dll</a:t>
            </a:r>
            <a:r>
              <a:rPr lang="en-US" sz="2000" dirty="0"/>
              <a:t>.). </a:t>
            </a:r>
            <a:r>
              <a:rPr lang="en-US" sz="2000" dirty="0" err="1"/>
              <a:t>Indikator</a:t>
            </a:r>
            <a:r>
              <a:rPr lang="en-US" sz="2000" dirty="0"/>
              <a:t> </a:t>
            </a:r>
            <a:r>
              <a:rPr lang="en-US" sz="2000" dirty="0" err="1"/>
              <a:t>Kecukupan</a:t>
            </a:r>
            <a:r>
              <a:rPr lang="en-US" sz="2000" dirty="0"/>
              <a:t>: FTE </a:t>
            </a:r>
            <a:r>
              <a:rPr lang="en-US" sz="2000" dirty="0" err="1"/>
              <a:t>tenaga</a:t>
            </a:r>
            <a:r>
              <a:rPr lang="en-US" sz="2000" dirty="0"/>
              <a:t> </a:t>
            </a:r>
            <a:r>
              <a:rPr lang="en-US" sz="2000" dirty="0" err="1"/>
              <a:t>kependidikan</a:t>
            </a:r>
            <a:r>
              <a:rPr lang="en-US" sz="2000" dirty="0"/>
              <a:t>, </a:t>
            </a:r>
            <a:r>
              <a:rPr lang="en-US" sz="2000" dirty="0" err="1"/>
              <a:t>jumlah</a:t>
            </a:r>
            <a:r>
              <a:rPr lang="en-US" sz="2000" dirty="0"/>
              <a:t>, </a:t>
            </a:r>
            <a:r>
              <a:rPr lang="en-US" sz="2000" dirty="0" err="1"/>
              <a:t>dukungan</a:t>
            </a:r>
            <a:r>
              <a:rPr lang="en-US" sz="2000" dirty="0"/>
              <a:t> </a:t>
            </a:r>
            <a:r>
              <a:rPr lang="en-US" sz="2000" dirty="0" err="1"/>
              <a:t>teknologi</a:t>
            </a:r>
            <a:r>
              <a:rPr lang="en-US" sz="2000" dirty="0"/>
              <a:t> </a:t>
            </a:r>
            <a:r>
              <a:rPr lang="en-US" sz="2000" dirty="0" err="1"/>
              <a:t>informasi</a:t>
            </a:r>
            <a:r>
              <a:rPr lang="en-US" sz="2000" dirty="0"/>
              <a:t> (</a:t>
            </a:r>
            <a:r>
              <a:rPr lang="en-US" sz="2000" dirty="0" err="1"/>
              <a:t>fungsi-fungsi</a:t>
            </a:r>
            <a:r>
              <a:rPr lang="en-US" sz="2000" dirty="0"/>
              <a:t> yang </a:t>
            </a:r>
            <a:r>
              <a:rPr lang="en-US" sz="2000" dirty="0" err="1"/>
              <a:t>sudah</a:t>
            </a:r>
            <a:r>
              <a:rPr lang="en-US" sz="2000" dirty="0"/>
              <a:t> </a:t>
            </a:r>
            <a:r>
              <a:rPr lang="en-US" sz="2000" dirty="0" err="1"/>
              <a:t>berjalan</a:t>
            </a:r>
            <a:r>
              <a:rPr lang="en-US" sz="2000" dirty="0"/>
              <a:t>), dan </a:t>
            </a:r>
            <a:r>
              <a:rPr lang="en-US" sz="2000" dirty="0" err="1"/>
              <a:t>kompetensi</a:t>
            </a:r>
            <a:r>
              <a:rPr lang="en-US" sz="2000" dirty="0"/>
              <a:t> </a:t>
            </a:r>
            <a:r>
              <a:rPr lang="en-US" sz="2000" dirty="0" err="1"/>
              <a:t>tenaga</a:t>
            </a:r>
            <a:r>
              <a:rPr lang="en-US" sz="2000" dirty="0"/>
              <a:t> </a:t>
            </a:r>
            <a:r>
              <a:rPr lang="en-US" sz="2000" dirty="0" err="1"/>
              <a:t>kependidikan</a:t>
            </a:r>
            <a:r>
              <a:rPr lang="en-US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3185297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6D8BA-C089-4BE2-B6F5-821D0AA35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1652" y="307375"/>
            <a:ext cx="10869284" cy="62486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500" dirty="0"/>
              <a:t>5.  </a:t>
            </a:r>
            <a:r>
              <a:rPr lang="en-US" sz="2500" dirty="0" err="1">
                <a:solidFill>
                  <a:srgbClr val="FF0000"/>
                </a:solidFill>
              </a:rPr>
              <a:t>Indikator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Kinerja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Tambahan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</a:p>
          <a:p>
            <a:pPr marL="396875" indent="0">
              <a:buNone/>
            </a:pPr>
            <a:r>
              <a:rPr lang="en-US" sz="2500" dirty="0" err="1"/>
              <a:t>Indikator</a:t>
            </a:r>
            <a:r>
              <a:rPr lang="en-US" sz="2500" dirty="0"/>
              <a:t> </a:t>
            </a:r>
            <a:r>
              <a:rPr lang="en-US" sz="2500" dirty="0" err="1"/>
              <a:t>kinerja</a:t>
            </a:r>
            <a:r>
              <a:rPr lang="en-US" sz="2500" dirty="0"/>
              <a:t> </a:t>
            </a:r>
            <a:r>
              <a:rPr lang="en-US" sz="2500" dirty="0" err="1"/>
              <a:t>tambahan</a:t>
            </a:r>
            <a:r>
              <a:rPr lang="en-US" sz="2500" dirty="0"/>
              <a:t> </a:t>
            </a:r>
            <a:r>
              <a:rPr lang="en-US" sz="2500" dirty="0" err="1"/>
              <a:t>adalah</a:t>
            </a:r>
            <a:r>
              <a:rPr lang="en-US" sz="2500" dirty="0"/>
              <a:t> </a:t>
            </a:r>
            <a:r>
              <a:rPr lang="en-US" sz="2500" dirty="0" err="1"/>
              <a:t>indikator</a:t>
            </a:r>
            <a:r>
              <a:rPr lang="en-US" sz="2500" dirty="0"/>
              <a:t> </a:t>
            </a:r>
            <a:r>
              <a:rPr lang="en-US" sz="2500" dirty="0" err="1"/>
              <a:t>kinerja</a:t>
            </a:r>
            <a:r>
              <a:rPr lang="en-US" sz="2500" dirty="0"/>
              <a:t> SDM lain </a:t>
            </a:r>
            <a:r>
              <a:rPr lang="en-US" sz="2500" dirty="0" err="1"/>
              <a:t>berdasarkan</a:t>
            </a:r>
            <a:r>
              <a:rPr lang="en-US" sz="2500" dirty="0"/>
              <a:t> </a:t>
            </a:r>
            <a:r>
              <a:rPr lang="en-US" sz="2500" dirty="0" err="1"/>
              <a:t>standar</a:t>
            </a:r>
            <a:r>
              <a:rPr lang="en-US" sz="2500" dirty="0"/>
              <a:t> yang </a:t>
            </a:r>
            <a:r>
              <a:rPr lang="en-US" sz="2500" dirty="0" err="1"/>
              <a:t>ditetapkan</a:t>
            </a:r>
            <a:r>
              <a:rPr lang="en-US" sz="2500" dirty="0"/>
              <a:t> oleh </a:t>
            </a:r>
            <a:r>
              <a:rPr lang="en-US" sz="2500" dirty="0" err="1"/>
              <a:t>perguruan</a:t>
            </a:r>
            <a:r>
              <a:rPr lang="en-US" sz="2500" dirty="0"/>
              <a:t> </a:t>
            </a:r>
            <a:r>
              <a:rPr lang="en-US" sz="2500" dirty="0" err="1"/>
              <a:t>tinggi</a:t>
            </a:r>
            <a:r>
              <a:rPr lang="en-US" sz="2500" dirty="0"/>
              <a:t> </a:t>
            </a:r>
            <a:r>
              <a:rPr lang="en-US" sz="2500" dirty="0" err="1"/>
              <a:t>untuk</a:t>
            </a:r>
            <a:r>
              <a:rPr lang="en-US" sz="2500" dirty="0"/>
              <a:t> </a:t>
            </a:r>
            <a:r>
              <a:rPr lang="en-US" sz="2500" dirty="0" err="1"/>
              <a:t>melampaui</a:t>
            </a:r>
            <a:r>
              <a:rPr lang="en-US" sz="2500" dirty="0"/>
              <a:t> SN DIKTI. Data </a:t>
            </a:r>
            <a:r>
              <a:rPr lang="en-US" sz="2500" dirty="0" err="1"/>
              <a:t>indikator</a:t>
            </a:r>
            <a:r>
              <a:rPr lang="en-US" sz="2500" dirty="0"/>
              <a:t> </a:t>
            </a:r>
            <a:r>
              <a:rPr lang="en-US" sz="2500" dirty="0" err="1"/>
              <a:t>kinerja</a:t>
            </a:r>
            <a:r>
              <a:rPr lang="en-US" sz="2500" dirty="0"/>
              <a:t> </a:t>
            </a:r>
            <a:r>
              <a:rPr lang="en-US" sz="2500" dirty="0" err="1"/>
              <a:t>tambahan</a:t>
            </a:r>
            <a:r>
              <a:rPr lang="en-US" sz="2500" dirty="0"/>
              <a:t> yang sahih </a:t>
            </a:r>
            <a:r>
              <a:rPr lang="en-US" sz="2500" dirty="0" err="1"/>
              <a:t>harus</a:t>
            </a:r>
            <a:r>
              <a:rPr lang="en-US" sz="2500" dirty="0"/>
              <a:t> </a:t>
            </a:r>
            <a:r>
              <a:rPr lang="en-US" sz="2500" dirty="0" err="1"/>
              <a:t>diukur</a:t>
            </a:r>
            <a:r>
              <a:rPr lang="en-US" sz="2500" dirty="0"/>
              <a:t>, </a:t>
            </a:r>
            <a:r>
              <a:rPr lang="en-US" sz="2500" dirty="0" err="1"/>
              <a:t>dimonitor</a:t>
            </a:r>
            <a:r>
              <a:rPr lang="en-US" sz="2500" dirty="0"/>
              <a:t>, </a:t>
            </a:r>
            <a:r>
              <a:rPr lang="en-US" sz="2500" dirty="0" err="1"/>
              <a:t>dikaji</a:t>
            </a:r>
            <a:r>
              <a:rPr lang="en-US" sz="2500" dirty="0"/>
              <a:t>, dan </a:t>
            </a:r>
            <a:r>
              <a:rPr lang="en-US" sz="2500" dirty="0" err="1"/>
              <a:t>dianalisis</a:t>
            </a:r>
            <a:r>
              <a:rPr lang="en-US" sz="2500" dirty="0"/>
              <a:t> </a:t>
            </a:r>
            <a:r>
              <a:rPr lang="en-US" sz="2500" dirty="0" err="1"/>
              <a:t>untuk</a:t>
            </a:r>
            <a:r>
              <a:rPr lang="en-US" sz="2500" dirty="0"/>
              <a:t> </a:t>
            </a:r>
            <a:r>
              <a:rPr lang="en-US" sz="2500" dirty="0" err="1"/>
              <a:t>perbaikan</a:t>
            </a:r>
            <a:r>
              <a:rPr lang="en-US" sz="2500" dirty="0"/>
              <a:t> </a:t>
            </a:r>
            <a:r>
              <a:rPr lang="en-US" sz="2500" dirty="0" err="1"/>
              <a:t>berkelanjutan</a:t>
            </a:r>
            <a:r>
              <a:rPr lang="en-US" sz="2500" dirty="0"/>
              <a:t>. </a:t>
            </a:r>
          </a:p>
          <a:p>
            <a:pPr marL="0" indent="0">
              <a:buNone/>
            </a:pPr>
            <a:r>
              <a:rPr lang="en-US" sz="2500" dirty="0"/>
              <a:t> 6. </a:t>
            </a:r>
            <a:r>
              <a:rPr lang="en-US" sz="2500" dirty="0" err="1">
                <a:solidFill>
                  <a:srgbClr val="FF0000"/>
                </a:solidFill>
              </a:rPr>
              <a:t>Evaluasi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Capaian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Kinerja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</a:p>
          <a:p>
            <a:pPr marL="396875" indent="0">
              <a:buNone/>
            </a:pPr>
            <a:r>
              <a:rPr lang="en-US" sz="2500" dirty="0" err="1"/>
              <a:t>Berisi</a:t>
            </a:r>
            <a:r>
              <a:rPr lang="en-US" sz="2500" dirty="0"/>
              <a:t> </a:t>
            </a:r>
            <a:r>
              <a:rPr lang="en-US" sz="2500" dirty="0" err="1"/>
              <a:t>deskripsi</a:t>
            </a:r>
            <a:r>
              <a:rPr lang="en-US" sz="2500" dirty="0"/>
              <a:t> dan </a:t>
            </a:r>
            <a:r>
              <a:rPr lang="en-US" sz="2500" dirty="0" err="1"/>
              <a:t>analisis</a:t>
            </a:r>
            <a:r>
              <a:rPr lang="en-US" sz="2500" dirty="0"/>
              <a:t> </a:t>
            </a:r>
            <a:r>
              <a:rPr lang="en-US" sz="2500" dirty="0" err="1"/>
              <a:t>keberhasilan</a:t>
            </a:r>
            <a:r>
              <a:rPr lang="en-US" sz="2500" dirty="0"/>
              <a:t> dan/</a:t>
            </a:r>
            <a:r>
              <a:rPr lang="en-US" sz="2500" dirty="0" err="1"/>
              <a:t>atau</a:t>
            </a:r>
            <a:r>
              <a:rPr lang="en-US" sz="2500" dirty="0"/>
              <a:t> </a:t>
            </a:r>
            <a:r>
              <a:rPr lang="en-US" sz="2500" dirty="0" err="1"/>
              <a:t>ketidakberhasilan</a:t>
            </a:r>
            <a:r>
              <a:rPr lang="en-US" sz="2500" dirty="0"/>
              <a:t> </a:t>
            </a:r>
            <a:r>
              <a:rPr lang="en-US" sz="2500" dirty="0" err="1"/>
              <a:t>pencapaian</a:t>
            </a:r>
            <a:r>
              <a:rPr lang="en-US" sz="2500" dirty="0"/>
              <a:t> </a:t>
            </a:r>
            <a:r>
              <a:rPr lang="en-US" sz="2500" dirty="0" err="1"/>
              <a:t>standar</a:t>
            </a:r>
            <a:r>
              <a:rPr lang="en-US" sz="2500" dirty="0"/>
              <a:t> yang </a:t>
            </a:r>
            <a:r>
              <a:rPr lang="en-US" sz="2500" dirty="0" err="1"/>
              <a:t>telah</a:t>
            </a:r>
            <a:r>
              <a:rPr lang="en-US" sz="2500" dirty="0"/>
              <a:t> </a:t>
            </a:r>
            <a:r>
              <a:rPr lang="en-US" sz="2500" dirty="0" err="1"/>
              <a:t>ditetapkan</a:t>
            </a:r>
            <a:r>
              <a:rPr lang="en-US" sz="2500" dirty="0"/>
              <a:t>. </a:t>
            </a:r>
            <a:r>
              <a:rPr lang="en-US" sz="2500" dirty="0" err="1"/>
              <a:t>Capaian</a:t>
            </a:r>
            <a:r>
              <a:rPr lang="en-US" sz="2500" dirty="0"/>
              <a:t> </a:t>
            </a:r>
            <a:r>
              <a:rPr lang="en-US" sz="2500" dirty="0" err="1"/>
              <a:t>kinerja</a:t>
            </a:r>
            <a:r>
              <a:rPr lang="en-US" sz="2500" dirty="0"/>
              <a:t> </a:t>
            </a:r>
            <a:r>
              <a:rPr lang="en-US" sz="2500" dirty="0" err="1"/>
              <a:t>harus</a:t>
            </a:r>
            <a:r>
              <a:rPr lang="en-US" sz="2500" dirty="0"/>
              <a:t> </a:t>
            </a:r>
            <a:r>
              <a:rPr lang="en-US" sz="2500" dirty="0" err="1"/>
              <a:t>diukur</a:t>
            </a:r>
            <a:r>
              <a:rPr lang="en-US" sz="2500" dirty="0"/>
              <a:t> </a:t>
            </a:r>
            <a:r>
              <a:rPr lang="en-US" sz="2500" dirty="0" err="1"/>
              <a:t>dengan</a:t>
            </a:r>
            <a:r>
              <a:rPr lang="en-US" sz="2500" dirty="0"/>
              <a:t> </a:t>
            </a:r>
            <a:r>
              <a:rPr lang="en-US" sz="2500" dirty="0" err="1"/>
              <a:t>metoda</a:t>
            </a:r>
            <a:r>
              <a:rPr lang="en-US" sz="2500" dirty="0"/>
              <a:t> yang </a:t>
            </a:r>
            <a:r>
              <a:rPr lang="en-US" sz="2500" dirty="0" err="1"/>
              <a:t>tepat</a:t>
            </a:r>
            <a:r>
              <a:rPr lang="en-US" sz="2500" dirty="0"/>
              <a:t>, dan </a:t>
            </a:r>
            <a:r>
              <a:rPr lang="en-US" sz="2500" dirty="0" err="1"/>
              <a:t>hasilnya</a:t>
            </a:r>
            <a:r>
              <a:rPr lang="en-US" sz="2500" dirty="0"/>
              <a:t> </a:t>
            </a:r>
            <a:r>
              <a:rPr lang="en-US" sz="2500" dirty="0" err="1"/>
              <a:t>dianalisis</a:t>
            </a:r>
            <a:r>
              <a:rPr lang="en-US" sz="2500" dirty="0"/>
              <a:t> </a:t>
            </a:r>
            <a:r>
              <a:rPr lang="en-US" sz="2500" dirty="0" err="1"/>
              <a:t>serta</a:t>
            </a:r>
            <a:r>
              <a:rPr lang="en-US" sz="2500" dirty="0"/>
              <a:t> </a:t>
            </a:r>
            <a:r>
              <a:rPr lang="en-US" sz="2500" dirty="0" err="1"/>
              <a:t>dievaluasi</a:t>
            </a:r>
            <a:r>
              <a:rPr lang="en-US" sz="2500" dirty="0"/>
              <a:t>. </a:t>
            </a:r>
            <a:r>
              <a:rPr lang="en-US" sz="2500" dirty="0" err="1"/>
              <a:t>Analisis</a:t>
            </a:r>
            <a:r>
              <a:rPr lang="en-US" sz="2500" dirty="0"/>
              <a:t> </a:t>
            </a:r>
            <a:r>
              <a:rPr lang="en-US" sz="2500" dirty="0" err="1"/>
              <a:t>terhadap</a:t>
            </a:r>
            <a:r>
              <a:rPr lang="en-US" sz="2500" dirty="0"/>
              <a:t> </a:t>
            </a:r>
            <a:r>
              <a:rPr lang="en-US" sz="2500" dirty="0" err="1"/>
              <a:t>capaian</a:t>
            </a:r>
            <a:r>
              <a:rPr lang="en-US" sz="2500" dirty="0"/>
              <a:t> </a:t>
            </a:r>
            <a:r>
              <a:rPr lang="en-US" sz="2500" dirty="0" err="1"/>
              <a:t>kinerja</a:t>
            </a:r>
            <a:r>
              <a:rPr lang="en-US" sz="2500" dirty="0"/>
              <a:t> </a:t>
            </a:r>
            <a:r>
              <a:rPr lang="en-US" sz="2500" dirty="0" err="1"/>
              <a:t>harus</a:t>
            </a:r>
            <a:r>
              <a:rPr lang="en-US" sz="2500" dirty="0"/>
              <a:t> </a:t>
            </a:r>
            <a:r>
              <a:rPr lang="en-US" sz="2500" dirty="0" err="1"/>
              <a:t>mencakup</a:t>
            </a:r>
            <a:r>
              <a:rPr lang="en-US" sz="2500" dirty="0"/>
              <a:t> </a:t>
            </a:r>
            <a:r>
              <a:rPr lang="en-US" sz="2500" dirty="0" err="1"/>
              <a:t>identifikasi</a:t>
            </a:r>
            <a:r>
              <a:rPr lang="en-US" sz="2500" dirty="0"/>
              <a:t> </a:t>
            </a:r>
            <a:r>
              <a:rPr lang="en-US" sz="2500" dirty="0" err="1"/>
              <a:t>akar</a:t>
            </a:r>
            <a:r>
              <a:rPr lang="en-US" sz="2500" dirty="0"/>
              <a:t> </a:t>
            </a:r>
            <a:r>
              <a:rPr lang="en-US" sz="2500" dirty="0" err="1"/>
              <a:t>masalah</a:t>
            </a:r>
            <a:r>
              <a:rPr lang="en-US" sz="2500" dirty="0"/>
              <a:t>, </a:t>
            </a:r>
            <a:r>
              <a:rPr lang="en-US" sz="2500" dirty="0" err="1"/>
              <a:t>faktor</a:t>
            </a:r>
            <a:r>
              <a:rPr lang="en-US" sz="2500" dirty="0"/>
              <a:t> </a:t>
            </a:r>
            <a:r>
              <a:rPr lang="en-US" sz="2500" dirty="0" err="1"/>
              <a:t>pendukung</a:t>
            </a:r>
            <a:r>
              <a:rPr lang="en-US" sz="2500" dirty="0"/>
              <a:t> </a:t>
            </a:r>
            <a:r>
              <a:rPr lang="en-US" sz="2500" dirty="0" err="1"/>
              <a:t>keberhasilan</a:t>
            </a:r>
            <a:r>
              <a:rPr lang="en-US" sz="2500" dirty="0"/>
              <a:t> dan </a:t>
            </a:r>
            <a:r>
              <a:rPr lang="en-US" sz="2500" dirty="0" err="1"/>
              <a:t>faktor</a:t>
            </a:r>
            <a:r>
              <a:rPr lang="en-US" sz="2500" dirty="0"/>
              <a:t> </a:t>
            </a:r>
            <a:r>
              <a:rPr lang="en-US" sz="2500" dirty="0" err="1"/>
              <a:t>penghambat</a:t>
            </a:r>
            <a:r>
              <a:rPr lang="en-US" sz="2500" dirty="0"/>
              <a:t> </a:t>
            </a:r>
            <a:r>
              <a:rPr lang="en-US" sz="2500" dirty="0" err="1"/>
              <a:t>ketercapaian</a:t>
            </a:r>
            <a:r>
              <a:rPr lang="en-US" sz="2500" dirty="0"/>
              <a:t> </a:t>
            </a:r>
            <a:r>
              <a:rPr lang="en-US" sz="2500" dirty="0" err="1"/>
              <a:t>standar</a:t>
            </a:r>
            <a:r>
              <a:rPr lang="en-US" sz="2500" dirty="0"/>
              <a:t>, dan </a:t>
            </a:r>
            <a:r>
              <a:rPr lang="en-US" sz="2500" dirty="0" err="1"/>
              <a:t>deskripsi</a:t>
            </a:r>
            <a:r>
              <a:rPr lang="en-US" sz="2500" dirty="0"/>
              <a:t> </a:t>
            </a:r>
            <a:r>
              <a:rPr lang="en-US" sz="2500" dirty="0" err="1"/>
              <a:t>singkat</a:t>
            </a:r>
            <a:r>
              <a:rPr lang="en-US" sz="2500" dirty="0"/>
              <a:t> </a:t>
            </a:r>
            <a:r>
              <a:rPr lang="en-US" sz="2500" dirty="0" err="1"/>
              <a:t>tindak</a:t>
            </a:r>
            <a:r>
              <a:rPr lang="en-US" sz="2500" dirty="0"/>
              <a:t> </a:t>
            </a:r>
            <a:r>
              <a:rPr lang="en-US" sz="2500" dirty="0" err="1"/>
              <a:t>lanjut</a:t>
            </a:r>
            <a:r>
              <a:rPr lang="en-US" sz="2500" dirty="0"/>
              <a:t> yang </a:t>
            </a:r>
            <a:r>
              <a:rPr lang="en-US" sz="2500" dirty="0" err="1"/>
              <a:t>akan</a:t>
            </a:r>
            <a:r>
              <a:rPr lang="en-US" sz="2500" dirty="0"/>
              <a:t> </a:t>
            </a:r>
            <a:r>
              <a:rPr lang="en-US" sz="2500" dirty="0" err="1"/>
              <a:t>dilakukan</a:t>
            </a:r>
            <a:r>
              <a:rPr lang="en-US" sz="2500" dirty="0"/>
              <a:t> </a:t>
            </a:r>
            <a:r>
              <a:rPr lang="en-US" sz="2500" dirty="0" err="1"/>
              <a:t>institusi</a:t>
            </a:r>
            <a:r>
              <a:rPr lang="en-US" sz="2500" dirty="0"/>
              <a:t>. </a:t>
            </a:r>
          </a:p>
          <a:p>
            <a:pPr marL="0" indent="0">
              <a:buNone/>
            </a:pPr>
            <a:r>
              <a:rPr lang="en-US" sz="2500" dirty="0"/>
              <a:t> 7. </a:t>
            </a:r>
            <a:r>
              <a:rPr lang="en-US" sz="2500" dirty="0" err="1">
                <a:solidFill>
                  <a:srgbClr val="FF0000"/>
                </a:solidFill>
              </a:rPr>
              <a:t>Penjaminan</a:t>
            </a:r>
            <a:r>
              <a:rPr lang="en-US" sz="2500" dirty="0">
                <a:solidFill>
                  <a:srgbClr val="FF0000"/>
                </a:solidFill>
              </a:rPr>
              <a:t> </a:t>
            </a:r>
            <a:r>
              <a:rPr lang="en-US" sz="2500" dirty="0" err="1">
                <a:solidFill>
                  <a:srgbClr val="FF0000"/>
                </a:solidFill>
              </a:rPr>
              <a:t>Mutu</a:t>
            </a:r>
            <a:r>
              <a:rPr lang="en-US" sz="2500" dirty="0">
                <a:solidFill>
                  <a:srgbClr val="FF0000"/>
                </a:solidFill>
              </a:rPr>
              <a:t> SDM </a:t>
            </a:r>
          </a:p>
          <a:p>
            <a:pPr marL="396875" indent="0">
              <a:buNone/>
            </a:pPr>
            <a:r>
              <a:rPr lang="en-US" sz="2500" dirty="0" err="1"/>
              <a:t>Berisi</a:t>
            </a:r>
            <a:r>
              <a:rPr lang="en-US" sz="2500" dirty="0"/>
              <a:t> </a:t>
            </a:r>
            <a:r>
              <a:rPr lang="en-US" sz="2500" dirty="0" err="1"/>
              <a:t>deskripsi</a:t>
            </a:r>
            <a:r>
              <a:rPr lang="en-US" sz="2500" dirty="0"/>
              <a:t> dan </a:t>
            </a:r>
            <a:r>
              <a:rPr lang="en-US" sz="2500" dirty="0" err="1"/>
              <a:t>bukti</a:t>
            </a:r>
            <a:r>
              <a:rPr lang="en-US" sz="2500" dirty="0"/>
              <a:t> yang sahih </a:t>
            </a:r>
            <a:r>
              <a:rPr lang="en-US" sz="2500" dirty="0" err="1"/>
              <a:t>sistem</a:t>
            </a:r>
            <a:r>
              <a:rPr lang="en-US" sz="2500" dirty="0"/>
              <a:t> </a:t>
            </a:r>
            <a:r>
              <a:rPr lang="en-US" sz="2500" dirty="0" err="1"/>
              <a:t>penjaminan</a:t>
            </a:r>
            <a:r>
              <a:rPr lang="en-US" sz="2500" dirty="0"/>
              <a:t> </a:t>
            </a:r>
            <a:r>
              <a:rPr lang="en-US" sz="2500" dirty="0" err="1"/>
              <a:t>mutu</a:t>
            </a:r>
            <a:r>
              <a:rPr lang="en-US" sz="2500" dirty="0"/>
              <a:t> SDM yang </a:t>
            </a:r>
            <a:r>
              <a:rPr lang="en-US" sz="2500" dirty="0" err="1"/>
              <a:t>ditetapkan</a:t>
            </a:r>
            <a:r>
              <a:rPr lang="en-US" sz="2500" dirty="0"/>
              <a:t>, </a:t>
            </a:r>
            <a:r>
              <a:rPr lang="en-US" sz="2500" dirty="0" err="1"/>
              <a:t>dilaksanakan</a:t>
            </a:r>
            <a:r>
              <a:rPr lang="en-US" sz="2500" dirty="0"/>
              <a:t>, </a:t>
            </a:r>
            <a:r>
              <a:rPr lang="en-US" sz="2500" dirty="0" err="1"/>
              <a:t>hasilnya</a:t>
            </a:r>
            <a:r>
              <a:rPr lang="en-US" sz="2500" dirty="0"/>
              <a:t> </a:t>
            </a:r>
            <a:r>
              <a:rPr lang="en-US" sz="2500" dirty="0" err="1"/>
              <a:t>dievaluasi</a:t>
            </a:r>
            <a:r>
              <a:rPr lang="en-US" sz="2500" dirty="0"/>
              <a:t> dan </a:t>
            </a:r>
            <a:r>
              <a:rPr lang="en-US" sz="2500" dirty="0" err="1"/>
              <a:t>dikendalikan</a:t>
            </a:r>
            <a:r>
              <a:rPr lang="en-US" sz="2500" dirty="0"/>
              <a:t> </a:t>
            </a:r>
            <a:r>
              <a:rPr lang="en-US" sz="2500" dirty="0" err="1"/>
              <a:t>serta</a:t>
            </a:r>
            <a:r>
              <a:rPr lang="en-US" sz="2500" dirty="0"/>
              <a:t> </a:t>
            </a:r>
            <a:r>
              <a:rPr lang="en-US" sz="2500" dirty="0" err="1"/>
              <a:t>dilakukan</a:t>
            </a:r>
            <a:r>
              <a:rPr lang="en-US" sz="2500" dirty="0"/>
              <a:t> </a:t>
            </a:r>
            <a:r>
              <a:rPr lang="en-US" sz="2500" dirty="0" err="1"/>
              <a:t>upaya</a:t>
            </a:r>
            <a:r>
              <a:rPr lang="en-US" sz="2500" dirty="0"/>
              <a:t> </a:t>
            </a:r>
            <a:r>
              <a:rPr lang="en-US" sz="2500" dirty="0" err="1"/>
              <a:t>peningkatan</a:t>
            </a:r>
            <a:r>
              <a:rPr lang="en-US" sz="2500" dirty="0"/>
              <a:t> </a:t>
            </a:r>
            <a:r>
              <a:rPr lang="en-US" sz="2500" dirty="0" err="1"/>
              <a:t>sesuai</a:t>
            </a:r>
            <a:r>
              <a:rPr lang="en-US" sz="2500" dirty="0"/>
              <a:t> </a:t>
            </a:r>
            <a:r>
              <a:rPr lang="en-US" sz="2500" dirty="0" err="1"/>
              <a:t>dengan</a:t>
            </a:r>
            <a:r>
              <a:rPr lang="en-US" sz="2500" dirty="0"/>
              <a:t> </a:t>
            </a:r>
            <a:r>
              <a:rPr lang="en-US" sz="2500" dirty="0" err="1"/>
              <a:t>siklus</a:t>
            </a:r>
            <a:r>
              <a:rPr lang="en-US" sz="2500" dirty="0"/>
              <a:t> PPEPP.</a:t>
            </a:r>
          </a:p>
        </p:txBody>
      </p:sp>
    </p:spTree>
    <p:extLst>
      <p:ext uri="{BB962C8B-B14F-4D97-AF65-F5344CB8AC3E}">
        <p14:creationId xmlns:p14="http://schemas.microsoft.com/office/powerpoint/2010/main" val="9393767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A42AC-C8FE-467A-8709-B90D7B291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7210" y="659696"/>
            <a:ext cx="10859219" cy="5538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8. </a:t>
            </a:r>
            <a:r>
              <a:rPr lang="en-US" sz="3200" dirty="0" err="1">
                <a:solidFill>
                  <a:srgbClr val="FF0000"/>
                </a:solidFill>
              </a:rPr>
              <a:t>Kepuasan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Pengguna</a:t>
            </a:r>
            <a:endParaRPr lang="en-US" sz="3200" dirty="0">
              <a:solidFill>
                <a:srgbClr val="FF0000"/>
              </a:solidFill>
            </a:endParaRPr>
          </a:p>
          <a:p>
            <a:pPr marL="1035050" indent="-638175">
              <a:buAutoNum type="alphaLcParenR"/>
            </a:pPr>
            <a:r>
              <a:rPr lang="en-US" sz="3200" dirty="0" err="1"/>
              <a:t>Deskripsi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mengukur</a:t>
            </a:r>
            <a:r>
              <a:rPr lang="en-US" sz="3200" dirty="0"/>
              <a:t> </a:t>
            </a:r>
            <a:r>
              <a:rPr lang="en-US" sz="3200" dirty="0" err="1"/>
              <a:t>kepuasan</a:t>
            </a:r>
            <a:r>
              <a:rPr lang="en-US" sz="3200" dirty="0"/>
              <a:t> </a:t>
            </a:r>
            <a:r>
              <a:rPr lang="en-US" sz="3200" dirty="0" err="1"/>
              <a:t>dosen</a:t>
            </a:r>
            <a:r>
              <a:rPr lang="en-US" sz="3200" dirty="0"/>
              <a:t> dan </a:t>
            </a:r>
            <a:r>
              <a:rPr lang="en-US" sz="3200" dirty="0" err="1"/>
              <a:t>tenaga</a:t>
            </a:r>
            <a:r>
              <a:rPr lang="en-US" sz="3200" dirty="0"/>
              <a:t> </a:t>
            </a:r>
            <a:r>
              <a:rPr lang="en-US" sz="3200" dirty="0" err="1"/>
              <a:t>kependidikan</a:t>
            </a:r>
            <a:r>
              <a:rPr lang="en-US" sz="3200" dirty="0"/>
              <a:t>, </a:t>
            </a:r>
            <a:r>
              <a:rPr lang="en-US" sz="3200" dirty="0" err="1"/>
              <a:t>termasuk</a:t>
            </a:r>
            <a:r>
              <a:rPr lang="en-US" sz="3200" dirty="0"/>
              <a:t> </a:t>
            </a:r>
            <a:r>
              <a:rPr lang="en-US" sz="3200" dirty="0" err="1"/>
              <a:t>kejelasan</a:t>
            </a:r>
            <a:r>
              <a:rPr lang="en-US" sz="3200" dirty="0"/>
              <a:t> </a:t>
            </a:r>
            <a:r>
              <a:rPr lang="en-US" sz="3200" dirty="0" err="1"/>
              <a:t>instrumen</a:t>
            </a:r>
            <a:r>
              <a:rPr lang="en-US" sz="3200" dirty="0"/>
              <a:t> yang </a:t>
            </a:r>
            <a:r>
              <a:rPr lang="en-US" sz="3200" dirty="0" err="1"/>
              <a:t>digunakan</a:t>
            </a:r>
            <a:r>
              <a:rPr lang="en-US" sz="3200" dirty="0"/>
              <a:t>, </a:t>
            </a:r>
            <a:r>
              <a:rPr lang="en-US" sz="3200" dirty="0" err="1"/>
              <a:t>pelaksanaan</a:t>
            </a:r>
            <a:r>
              <a:rPr lang="en-US" sz="3200" dirty="0"/>
              <a:t>, </a:t>
            </a:r>
            <a:r>
              <a:rPr lang="en-US" sz="3200" dirty="0" err="1"/>
              <a:t>perekaman</a:t>
            </a:r>
            <a:r>
              <a:rPr lang="en-US" sz="3200" dirty="0"/>
              <a:t> dan </a:t>
            </a:r>
            <a:r>
              <a:rPr lang="en-US" sz="3200" dirty="0" err="1"/>
              <a:t>analisis</a:t>
            </a:r>
            <a:r>
              <a:rPr lang="en-US" sz="3200" dirty="0"/>
              <a:t> </a:t>
            </a:r>
            <a:r>
              <a:rPr lang="en-US" sz="3200" dirty="0" err="1"/>
              <a:t>datanya</a:t>
            </a:r>
            <a:r>
              <a:rPr lang="en-US" sz="3200" dirty="0"/>
              <a:t>. </a:t>
            </a:r>
          </a:p>
          <a:p>
            <a:pPr marL="1035050" indent="-638175">
              <a:buAutoNum type="alphaLcParenR"/>
            </a:pPr>
            <a:r>
              <a:rPr lang="en-US" sz="3200" dirty="0" err="1"/>
              <a:t>Ketersediaan</a:t>
            </a:r>
            <a:r>
              <a:rPr lang="en-US" sz="3200" dirty="0"/>
              <a:t> </a:t>
            </a:r>
            <a:r>
              <a:rPr lang="en-US" sz="3200" dirty="0" err="1"/>
              <a:t>bukti</a:t>
            </a:r>
            <a:r>
              <a:rPr lang="en-US" sz="3200" dirty="0"/>
              <a:t> yang sahih </a:t>
            </a:r>
            <a:r>
              <a:rPr lang="en-US" sz="3200" dirty="0" err="1"/>
              <a:t>tentang</a:t>
            </a:r>
            <a:r>
              <a:rPr lang="en-US" sz="3200" dirty="0"/>
              <a:t> </a:t>
            </a:r>
            <a:r>
              <a:rPr lang="en-US" sz="3200" dirty="0" err="1"/>
              <a:t>hasil</a:t>
            </a:r>
            <a:r>
              <a:rPr lang="en-US" sz="3200" dirty="0"/>
              <a:t> </a:t>
            </a:r>
            <a:r>
              <a:rPr lang="en-US" sz="3200" dirty="0" err="1"/>
              <a:t>pengukuran</a:t>
            </a:r>
            <a:r>
              <a:rPr lang="en-US" sz="3200" dirty="0"/>
              <a:t> </a:t>
            </a:r>
            <a:r>
              <a:rPr lang="en-US" sz="3200" dirty="0" err="1"/>
              <a:t>kepuasan</a:t>
            </a:r>
            <a:r>
              <a:rPr lang="en-US" sz="3200" dirty="0"/>
              <a:t> </a:t>
            </a:r>
            <a:r>
              <a:rPr lang="en-US" sz="3200" dirty="0" err="1"/>
              <a:t>pengguna</a:t>
            </a:r>
            <a:r>
              <a:rPr lang="en-US" sz="3200" dirty="0"/>
              <a:t> yang </a:t>
            </a:r>
            <a:r>
              <a:rPr lang="en-US" sz="3200" dirty="0" err="1"/>
              <a:t>dilaksanakan</a:t>
            </a:r>
            <a:r>
              <a:rPr lang="en-US" sz="3200" dirty="0"/>
              <a:t> </a:t>
            </a:r>
            <a:r>
              <a:rPr lang="en-US" sz="3200" dirty="0" err="1"/>
              <a:t>secara</a:t>
            </a:r>
            <a:r>
              <a:rPr lang="en-US" sz="3200" dirty="0"/>
              <a:t> </a:t>
            </a:r>
            <a:r>
              <a:rPr lang="en-US" sz="3200" dirty="0" err="1"/>
              <a:t>konsisten</a:t>
            </a:r>
            <a:r>
              <a:rPr lang="en-US" sz="3200" dirty="0"/>
              <a:t>, dan </a:t>
            </a:r>
            <a:r>
              <a:rPr lang="en-US" sz="3200" dirty="0" err="1"/>
              <a:t>ditindaklanjuti</a:t>
            </a:r>
            <a:r>
              <a:rPr lang="en-US" sz="3200" dirty="0"/>
              <a:t> </a:t>
            </a:r>
            <a:r>
              <a:rPr lang="en-US" sz="3200" dirty="0" err="1"/>
              <a:t>secara</a:t>
            </a:r>
            <a:r>
              <a:rPr lang="en-US" sz="3200" dirty="0"/>
              <a:t> </a:t>
            </a:r>
            <a:r>
              <a:rPr lang="en-US" sz="3200" dirty="0" err="1"/>
              <a:t>berkala</a:t>
            </a:r>
            <a:r>
              <a:rPr lang="en-US" sz="3200" dirty="0"/>
              <a:t> dan </a:t>
            </a:r>
            <a:r>
              <a:rPr lang="en-US" sz="3200" dirty="0" err="1"/>
              <a:t>tersistem</a:t>
            </a:r>
            <a:r>
              <a:rPr lang="en-US" sz="3200" dirty="0"/>
              <a:t>. </a:t>
            </a:r>
          </a:p>
          <a:p>
            <a:pPr marL="344488" indent="-344488">
              <a:buNone/>
            </a:pPr>
            <a:r>
              <a:rPr lang="en-US" sz="3200" dirty="0"/>
              <a:t>9. </a:t>
            </a:r>
            <a:r>
              <a:rPr lang="en-US" sz="3200" dirty="0">
                <a:solidFill>
                  <a:srgbClr val="FF0000"/>
                </a:solidFill>
              </a:rPr>
              <a:t>Kesimpulan Hasil </a:t>
            </a:r>
            <a:r>
              <a:rPr lang="en-US" sz="3200" dirty="0" err="1">
                <a:solidFill>
                  <a:srgbClr val="FF0000"/>
                </a:solidFill>
              </a:rPr>
              <a:t>Evaluasi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Ketercapaian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Standar</a:t>
            </a:r>
            <a:r>
              <a:rPr lang="en-US" sz="3200" dirty="0">
                <a:solidFill>
                  <a:srgbClr val="FF0000"/>
                </a:solidFill>
              </a:rPr>
              <a:t> SDM </a:t>
            </a:r>
            <a:r>
              <a:rPr lang="en-US" sz="3200" dirty="0" err="1">
                <a:solidFill>
                  <a:srgbClr val="FF0000"/>
                </a:solidFill>
              </a:rPr>
              <a:t>serta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Tindak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Lanjut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</a:p>
          <a:p>
            <a:pPr marL="396875" indent="0">
              <a:buNone/>
            </a:pPr>
            <a:r>
              <a:rPr lang="en-US" sz="3200" dirty="0" err="1"/>
              <a:t>Berisi</a:t>
            </a:r>
            <a:r>
              <a:rPr lang="en-US" sz="3200" dirty="0"/>
              <a:t> </a:t>
            </a:r>
            <a:r>
              <a:rPr lang="en-US" sz="3200" dirty="0" err="1"/>
              <a:t>ringkasan</a:t>
            </a:r>
            <a:r>
              <a:rPr lang="en-US" sz="3200" dirty="0"/>
              <a:t> </a:t>
            </a:r>
            <a:r>
              <a:rPr lang="en-US" sz="3200" dirty="0" err="1"/>
              <a:t>dari</a:t>
            </a:r>
            <a:r>
              <a:rPr lang="en-US" sz="3200" dirty="0"/>
              <a:t>: </a:t>
            </a:r>
            <a:r>
              <a:rPr lang="en-US" sz="3200" dirty="0" err="1"/>
              <a:t>pemosisian</a:t>
            </a:r>
            <a:r>
              <a:rPr lang="en-US" sz="3200" dirty="0"/>
              <a:t>, </a:t>
            </a:r>
            <a:r>
              <a:rPr lang="en-US" sz="3200" dirty="0" err="1"/>
              <a:t>masalah</a:t>
            </a:r>
            <a:r>
              <a:rPr lang="en-US" sz="3200" dirty="0"/>
              <a:t> dan </a:t>
            </a:r>
            <a:r>
              <a:rPr lang="en-US" sz="3200" dirty="0" err="1"/>
              <a:t>akar</a:t>
            </a:r>
            <a:r>
              <a:rPr lang="en-US" sz="3200" dirty="0"/>
              <a:t> </a:t>
            </a:r>
            <a:r>
              <a:rPr lang="en-US" sz="3200" dirty="0" err="1"/>
              <a:t>masalah</a:t>
            </a:r>
            <a:r>
              <a:rPr lang="en-US" sz="3200" dirty="0"/>
              <a:t>, </a:t>
            </a:r>
            <a:r>
              <a:rPr lang="en-US" sz="3200" dirty="0" err="1"/>
              <a:t>serta</a:t>
            </a:r>
            <a:r>
              <a:rPr lang="en-US" sz="3200" dirty="0"/>
              <a:t> </a:t>
            </a:r>
            <a:r>
              <a:rPr lang="en-US" sz="3200" dirty="0" err="1"/>
              <a:t>rencana</a:t>
            </a:r>
            <a:r>
              <a:rPr lang="en-US" sz="3200" dirty="0"/>
              <a:t> </a:t>
            </a:r>
            <a:r>
              <a:rPr lang="en-US" sz="3200" dirty="0" err="1"/>
              <a:t>perbaikan</a:t>
            </a:r>
            <a:r>
              <a:rPr lang="en-US" sz="3200" dirty="0"/>
              <a:t> dan </a:t>
            </a:r>
            <a:r>
              <a:rPr lang="en-US" sz="3200" dirty="0" err="1"/>
              <a:t>pengembangan</a:t>
            </a:r>
            <a:r>
              <a:rPr lang="en-US" sz="3200" dirty="0"/>
              <a:t> SDM. </a:t>
            </a:r>
          </a:p>
        </p:txBody>
      </p:sp>
    </p:spTree>
    <p:extLst>
      <p:ext uri="{BB962C8B-B14F-4D97-AF65-F5344CB8AC3E}">
        <p14:creationId xmlns:p14="http://schemas.microsoft.com/office/powerpoint/2010/main" val="32359294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47963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914400" indent="-914400"/>
            <a:r>
              <a:rPr lang="en-ID" dirty="0"/>
              <a:t>21. 	C.4 </a:t>
            </a:r>
            <a:r>
              <a:rPr lang="en-ID" dirty="0" err="1"/>
              <a:t>Sumber</a:t>
            </a:r>
            <a:r>
              <a:rPr lang="en-ID" dirty="0"/>
              <a:t> </a:t>
            </a:r>
            <a:r>
              <a:rPr lang="en-ID" dirty="0" err="1"/>
              <a:t>Daya</a:t>
            </a:r>
            <a:r>
              <a:rPr lang="en-ID" dirty="0"/>
              <a:t> </a:t>
            </a:r>
            <a:r>
              <a:rPr lang="en-ID" dirty="0" err="1"/>
              <a:t>Manusia</a:t>
            </a:r>
            <a:r>
              <a:rPr lang="en-ID" dirty="0"/>
              <a:t> C.4.4 </a:t>
            </a:r>
            <a:r>
              <a:rPr lang="en-ID" dirty="0" err="1"/>
              <a:t>Indikator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 Utama C.4.4.a) </a:t>
            </a:r>
            <a:r>
              <a:rPr lang="en-ID" dirty="0" err="1"/>
              <a:t>Profil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Tabel</a:t>
            </a:r>
            <a:r>
              <a:rPr lang="en-ID" dirty="0"/>
              <a:t> 3.a.1) LKPT </a:t>
            </a:r>
            <a:r>
              <a:rPr lang="en-ID" dirty="0" err="1"/>
              <a:t>Kecukupan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Perguruan</a:t>
            </a:r>
            <a:r>
              <a:rPr lang="en-ID" dirty="0"/>
              <a:t> Tinggi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113088"/>
            <a:ext cx="10515600" cy="320458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sv-SE" sz="5400" dirty="0"/>
              <a:t>Rasio jumlah dosen tetap yang memenuhi persyaratan dosen terhadap jumlah program studi. Jika R</a:t>
            </a:r>
            <a:r>
              <a:rPr lang="sv-SE" sz="3200" dirty="0"/>
              <a:t>DPS</a:t>
            </a:r>
            <a:r>
              <a:rPr lang="sv-SE" sz="5400" dirty="0"/>
              <a:t> ≥ 12 , maka Skor = 4 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5472242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33115" cy="13255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914400" indent="-914400"/>
            <a:r>
              <a:rPr lang="en-ID" dirty="0"/>
              <a:t>22. </a:t>
            </a:r>
            <a:r>
              <a:rPr lang="en-ID" dirty="0" err="1"/>
              <a:t>Tabel</a:t>
            </a:r>
            <a:r>
              <a:rPr lang="en-ID" dirty="0"/>
              <a:t> 3.a.2) LKPT </a:t>
            </a:r>
            <a:r>
              <a:rPr lang="en-ID" dirty="0" err="1"/>
              <a:t>Jabatan</a:t>
            </a:r>
            <a:r>
              <a:rPr lang="en-ID" dirty="0"/>
              <a:t> </a:t>
            </a:r>
            <a:r>
              <a:rPr lang="en-ID" dirty="0" err="1"/>
              <a:t>Fungsional</a:t>
            </a:r>
            <a:r>
              <a:rPr lang="en-ID" dirty="0"/>
              <a:t> </a:t>
            </a:r>
            <a:r>
              <a:rPr lang="en-ID" dirty="0" err="1"/>
              <a:t>Dosen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733116" cy="43513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5400" dirty="0">
                <a:solidFill>
                  <a:srgbClr val="C00000"/>
                </a:solidFill>
              </a:rPr>
              <a:t>Persentase jumlah dosen yang memiliki jabatan fungsional minimal Lektor Kepala terhadap jumlah seluruh dosen tetap. Jika P</a:t>
            </a:r>
            <a:r>
              <a:rPr lang="sv-SE" sz="3600" dirty="0">
                <a:solidFill>
                  <a:srgbClr val="C00000"/>
                </a:solidFill>
              </a:rPr>
              <a:t>GB</a:t>
            </a:r>
            <a:r>
              <a:rPr lang="sv-SE" sz="5400" dirty="0">
                <a:solidFill>
                  <a:srgbClr val="C00000"/>
                </a:solidFill>
              </a:rPr>
              <a:t> ≥ 15%, maka Skor = 4 </a:t>
            </a:r>
            <a:endParaRPr lang="en-US" sz="5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51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E7587F1-7DD1-494A-95BD-E1495249C9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3655808"/>
              </p:ext>
            </p:extLst>
          </p:nvPr>
        </p:nvGraphicFramePr>
        <p:xfrm>
          <a:off x="838200" y="488732"/>
          <a:ext cx="10844048" cy="612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477">
                  <a:extLst>
                    <a:ext uri="{9D8B030D-6E8A-4147-A177-3AD203B41FA5}">
                      <a16:colId xmlns:a16="http://schemas.microsoft.com/office/drawing/2014/main" val="2794961712"/>
                    </a:ext>
                  </a:extLst>
                </a:gridCol>
                <a:gridCol w="4145776">
                  <a:extLst>
                    <a:ext uri="{9D8B030D-6E8A-4147-A177-3AD203B41FA5}">
                      <a16:colId xmlns:a16="http://schemas.microsoft.com/office/drawing/2014/main" val="1078494643"/>
                    </a:ext>
                  </a:extLst>
                </a:gridCol>
                <a:gridCol w="5806795">
                  <a:extLst>
                    <a:ext uri="{9D8B030D-6E8A-4147-A177-3AD203B41FA5}">
                      <a16:colId xmlns:a16="http://schemas.microsoft.com/office/drawing/2014/main" val="792651604"/>
                    </a:ext>
                  </a:extLst>
                </a:gridCol>
              </a:tblGrid>
              <a:tr h="1005793">
                <a:tc>
                  <a:txBody>
                    <a:bodyPr/>
                    <a:lstStyle/>
                    <a:p>
                      <a:r>
                        <a:rPr lang="en-US" sz="3000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Kata </a:t>
                      </a:r>
                      <a:r>
                        <a:rPr lang="en-US" sz="3000" dirty="0" err="1"/>
                        <a:t>dalam</a:t>
                      </a:r>
                      <a:r>
                        <a:rPr lang="en-US" sz="3000" dirty="0"/>
                        <a:t> Panduan 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err="1"/>
                        <a:t>Dokumen</a:t>
                      </a:r>
                      <a:r>
                        <a:rPr lang="en-US" sz="3000" dirty="0"/>
                        <a:t> yang </a:t>
                      </a:r>
                      <a:r>
                        <a:rPr lang="en-US" sz="3000" dirty="0" err="1"/>
                        <a:t>harus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dituliskan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dalam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jawaban</a:t>
                      </a:r>
                      <a:r>
                        <a:rPr lang="en-US" sz="3000" dirty="0"/>
                        <a:t> 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252447"/>
                  </a:ext>
                </a:extLst>
              </a:tr>
              <a:tr h="3298409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000" dirty="0" err="1"/>
                        <a:t>Kecukupan</a:t>
                      </a:r>
                      <a:endParaRPr lang="en-US" sz="3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000" dirty="0" err="1"/>
                        <a:t>Analisis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kualitatif</a:t>
                      </a:r>
                      <a:r>
                        <a:rPr lang="en-US" sz="3000" dirty="0"/>
                        <a:t> (</a:t>
                      </a:r>
                      <a:r>
                        <a:rPr lang="en-US" sz="3000" dirty="0" err="1"/>
                        <a:t>sangat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mencukupi</a:t>
                      </a:r>
                      <a:r>
                        <a:rPr lang="en-US" sz="3000" dirty="0"/>
                        <a:t>, </a:t>
                      </a:r>
                      <a:r>
                        <a:rPr lang="en-US" sz="3000" dirty="0" err="1"/>
                        <a:t>cukup</a:t>
                      </a:r>
                      <a:r>
                        <a:rPr lang="en-US" sz="3000" dirty="0"/>
                        <a:t>, </a:t>
                      </a:r>
                      <a:r>
                        <a:rPr lang="en-US" sz="3000" dirty="0" err="1"/>
                        <a:t>tidak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cukup</a:t>
                      </a:r>
                      <a:r>
                        <a:rPr lang="en-US" sz="3000" dirty="0"/>
                        <a:t>). </a:t>
                      </a:r>
                      <a:r>
                        <a:rPr lang="en-US" sz="3000" dirty="0" err="1"/>
                        <a:t>Perlu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memperbandingkan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terhadap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suatu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angka</a:t>
                      </a:r>
                      <a:r>
                        <a:rPr lang="en-US" sz="3000" dirty="0"/>
                        <a:t> pada data </a:t>
                      </a:r>
                      <a:r>
                        <a:rPr lang="en-US" sz="3000" dirty="0" err="1"/>
                        <a:t>tertentu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dengan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angka-angka</a:t>
                      </a:r>
                      <a:r>
                        <a:rPr lang="en-US" sz="3000" dirty="0"/>
                        <a:t> data lain </a:t>
                      </a:r>
                      <a:r>
                        <a:rPr lang="en-US" sz="3000" dirty="0" err="1"/>
                        <a:t>berdasarkan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standar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tertentu</a:t>
                      </a:r>
                      <a:r>
                        <a:rPr lang="en-US" sz="3000" dirty="0"/>
                        <a:t> yang </a:t>
                      </a:r>
                      <a:r>
                        <a:rPr lang="en-US" sz="3000" dirty="0" err="1"/>
                        <a:t>berlaku</a:t>
                      </a:r>
                      <a:r>
                        <a:rPr lang="en-US" sz="3000" dirty="0"/>
                        <a:t>. </a:t>
                      </a:r>
                      <a:r>
                        <a:rPr lang="en-US" sz="3000" dirty="0" err="1"/>
                        <a:t>Contoh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ttg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kecukupan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dosen</a:t>
                      </a:r>
                      <a:r>
                        <a:rPr lang="en-US" sz="3000" dirty="0"/>
                        <a:t>, </a:t>
                      </a:r>
                      <a:r>
                        <a:rPr lang="en-US" sz="3000" dirty="0" err="1"/>
                        <a:t>kecukupan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sarana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prasarana</a:t>
                      </a:r>
                      <a:r>
                        <a:rPr lang="en-US" sz="3000" dirty="0"/>
                        <a:t>, </a:t>
                      </a:r>
                      <a:r>
                        <a:rPr lang="en-US" sz="3000" dirty="0" err="1"/>
                        <a:t>kecukupan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keuangan</a:t>
                      </a:r>
                      <a:r>
                        <a:rPr lang="en-US" sz="3000" dirty="0"/>
                        <a:t>, </a:t>
                      </a:r>
                      <a:r>
                        <a:rPr lang="en-US" sz="3000" dirty="0" err="1"/>
                        <a:t>dll</a:t>
                      </a:r>
                      <a:r>
                        <a:rPr lang="en-US" sz="3000" dirty="0"/>
                        <a:t>.  </a:t>
                      </a:r>
                      <a:r>
                        <a:rPr lang="en-US" sz="3000" dirty="0" err="1"/>
                        <a:t>Penunjukan</a:t>
                      </a:r>
                      <a:r>
                        <a:rPr lang="en-US" sz="3000" dirty="0"/>
                        <a:t> </a:t>
                      </a:r>
                      <a:r>
                        <a:rPr lang="en-US" sz="3000" dirty="0" err="1"/>
                        <a:t>sumber</a:t>
                      </a:r>
                      <a:r>
                        <a:rPr lang="en-US" sz="3000" dirty="0"/>
                        <a:t> data: online </a:t>
                      </a:r>
                      <a:r>
                        <a:rPr lang="en-US" sz="3000" dirty="0" err="1"/>
                        <a:t>atau</a:t>
                      </a:r>
                      <a:r>
                        <a:rPr lang="en-US" sz="3000" dirty="0"/>
                        <a:t> link.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308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0140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23. </a:t>
            </a:r>
            <a:r>
              <a:rPr lang="it-IT" dirty="0"/>
              <a:t>Tabel 3.a.3) LKPT Sertifikasi Dosen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5400" dirty="0"/>
              <a:t>Persentase jumlah dosen yang memiliki sertifikat kompetensi profesi, dan/atau industri terhadap jumlah seluruh dosen tetap. Jika P</a:t>
            </a:r>
            <a:r>
              <a:rPr lang="sv-SE" sz="3600" dirty="0"/>
              <a:t>DS</a:t>
            </a:r>
            <a:r>
              <a:rPr lang="sv-SE" sz="5400" dirty="0"/>
              <a:t> ≥ 80%, maka Skor = 4 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133502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24. </a:t>
            </a:r>
            <a:r>
              <a:rPr lang="en-ID" dirty="0" err="1"/>
              <a:t>Tabel</a:t>
            </a:r>
            <a:r>
              <a:rPr lang="en-ID" dirty="0"/>
              <a:t> 3.a.4) LKPT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Tetap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6000" dirty="0"/>
              <a:t>Persentase jumlah dosen tidak tetap terhadap jumlah seluruh dosen (dosen tetap dan dosen tidak tetap). Jika P</a:t>
            </a:r>
            <a:r>
              <a:rPr lang="sv-SE" sz="4000" dirty="0"/>
              <a:t>DTT</a:t>
            </a:r>
            <a:r>
              <a:rPr lang="sv-SE" sz="6000" dirty="0"/>
              <a:t> </a:t>
            </a:r>
            <a:r>
              <a:rPr lang="sv-SE" sz="6000" u="sng" dirty="0"/>
              <a:t>&lt;</a:t>
            </a:r>
            <a:r>
              <a:rPr lang="sv-SE" sz="6000" dirty="0"/>
              <a:t> 10% , maka Skor = 4 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9704461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25. </a:t>
            </a:r>
            <a:r>
              <a:rPr lang="en-ID" dirty="0" err="1"/>
              <a:t>Tabel</a:t>
            </a:r>
            <a:r>
              <a:rPr lang="en-ID" dirty="0"/>
              <a:t> 3.b LKPT </a:t>
            </a:r>
            <a:r>
              <a:rPr lang="en-ID" dirty="0" err="1"/>
              <a:t>Beban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Dosen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6000" dirty="0"/>
              <a:t>Rasio jumlah mahasiswa terhadap jumlah dosen tetap.. </a:t>
            </a:r>
            <a:r>
              <a:rPr lang="sv-SE" sz="6000" dirty="0">
                <a:solidFill>
                  <a:srgbClr val="FF0000"/>
                </a:solidFill>
              </a:rPr>
              <a:t>Jika 20 ≤ R</a:t>
            </a:r>
            <a:r>
              <a:rPr lang="sv-SE" sz="4000" dirty="0">
                <a:solidFill>
                  <a:srgbClr val="FF0000"/>
                </a:solidFill>
              </a:rPr>
              <a:t>MDT</a:t>
            </a:r>
            <a:r>
              <a:rPr lang="sv-SE" sz="6000" dirty="0">
                <a:solidFill>
                  <a:srgbClr val="FF0000"/>
                </a:solidFill>
              </a:rPr>
              <a:t> </a:t>
            </a:r>
            <a:r>
              <a:rPr lang="sv-SE" sz="6000" u="sng" dirty="0">
                <a:solidFill>
                  <a:srgbClr val="FF0000"/>
                </a:solidFill>
              </a:rPr>
              <a:t>&lt;</a:t>
            </a:r>
            <a:r>
              <a:rPr lang="sv-SE" sz="6000" dirty="0">
                <a:solidFill>
                  <a:srgbClr val="FF0000"/>
                </a:solidFill>
              </a:rPr>
              <a:t> 30 , maka Skor = 4 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3322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914400" indent="-914400"/>
            <a:r>
              <a:rPr lang="en-ID" dirty="0"/>
              <a:t>26. C.4.4.b) </a:t>
            </a:r>
            <a:r>
              <a:rPr lang="en-ID" dirty="0" err="1"/>
              <a:t>Kinerja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Tabel</a:t>
            </a:r>
            <a:r>
              <a:rPr lang="en-ID" dirty="0"/>
              <a:t> 3.c.1) LKPT </a:t>
            </a:r>
            <a:r>
              <a:rPr lang="en-ID" dirty="0" err="1"/>
              <a:t>Produktivitas</a:t>
            </a:r>
            <a:r>
              <a:rPr lang="en-ID" dirty="0"/>
              <a:t> </a:t>
            </a:r>
            <a:r>
              <a:rPr lang="en-ID" dirty="0" err="1"/>
              <a:t>Penelitian</a:t>
            </a:r>
            <a:r>
              <a:rPr lang="en-ID" dirty="0"/>
              <a:t> </a:t>
            </a:r>
            <a:r>
              <a:rPr lang="en-ID" dirty="0" err="1"/>
              <a:t>Dosen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fi-FI" sz="6600" dirty="0"/>
              <a:t>Rata-rata penelitian/dosen/tahun dalam 3 tahun terakhi. </a:t>
            </a:r>
            <a:r>
              <a:rPr lang="sv-SE" sz="6600" dirty="0"/>
              <a:t>Jika R</a:t>
            </a:r>
            <a:r>
              <a:rPr lang="sv-SE" sz="4400" dirty="0"/>
              <a:t>I</a:t>
            </a:r>
            <a:r>
              <a:rPr lang="sv-SE" sz="6600" dirty="0"/>
              <a:t> ≥ a , maka Skor = 4 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0427140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798513" indent="-798513"/>
            <a:r>
              <a:rPr lang="en-ID" dirty="0"/>
              <a:t>27. </a:t>
            </a:r>
            <a:r>
              <a:rPr lang="en-ID" dirty="0" err="1"/>
              <a:t>Tabel</a:t>
            </a:r>
            <a:r>
              <a:rPr lang="en-ID" dirty="0"/>
              <a:t> 3.c.2) LKPT </a:t>
            </a:r>
            <a:r>
              <a:rPr lang="en-ID" dirty="0" err="1"/>
              <a:t>Produktivitas</a:t>
            </a:r>
            <a:r>
              <a:rPr lang="en-ID" dirty="0"/>
              <a:t> </a:t>
            </a:r>
            <a:r>
              <a:rPr lang="en-ID" dirty="0" err="1"/>
              <a:t>PkM</a:t>
            </a:r>
            <a:r>
              <a:rPr lang="en-ID" dirty="0"/>
              <a:t> </a:t>
            </a:r>
            <a:r>
              <a:rPr lang="en-ID" dirty="0" err="1"/>
              <a:t>Dosen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fi-FI" sz="7200" dirty="0"/>
              <a:t>Rata-rata PkM/dosen/tahun dalam 3 tahun terakhir. </a:t>
            </a:r>
            <a:r>
              <a:rPr lang="sv-SE" sz="7200" dirty="0"/>
              <a:t>Jika R</a:t>
            </a:r>
            <a:r>
              <a:rPr lang="sv-SE" sz="4800" dirty="0"/>
              <a:t>I</a:t>
            </a:r>
            <a:r>
              <a:rPr lang="sv-SE" sz="7200" dirty="0"/>
              <a:t> ≥ a, maka Skor = 4 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59994645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28. </a:t>
            </a:r>
            <a:r>
              <a:rPr lang="en-ID" dirty="0" err="1"/>
              <a:t>Tabel</a:t>
            </a:r>
            <a:r>
              <a:rPr lang="en-ID" dirty="0"/>
              <a:t> 3.d LKPT </a:t>
            </a:r>
            <a:r>
              <a:rPr lang="en-ID" dirty="0" err="1"/>
              <a:t>Rekognisi</a:t>
            </a:r>
            <a:r>
              <a:rPr lang="en-ID" dirty="0"/>
              <a:t> </a:t>
            </a:r>
            <a:r>
              <a:rPr lang="en-ID" dirty="0" err="1"/>
              <a:t>Dosen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6000" dirty="0"/>
              <a:t>Rata-rata jumlah pengakuan atas prestasi/ kinerja dosen terhadap jumlah dosen tetap dalam 3 tahun terakhir. Jika R</a:t>
            </a:r>
            <a:r>
              <a:rPr lang="sv-SE" sz="4000" dirty="0"/>
              <a:t>RD</a:t>
            </a:r>
            <a:r>
              <a:rPr lang="sv-SE" sz="6000" dirty="0"/>
              <a:t> ≥ 0,5 , maka Skor = 4 .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9011957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29. C.4.4.c) </a:t>
            </a:r>
            <a:r>
              <a:rPr lang="en-ID" dirty="0" err="1"/>
              <a:t>Tenaga</a:t>
            </a:r>
            <a:r>
              <a:rPr lang="en-ID" dirty="0"/>
              <a:t> </a:t>
            </a:r>
            <a:r>
              <a:rPr lang="en-ID" dirty="0" err="1"/>
              <a:t>Kependidikan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err="1"/>
              <a:t>Perguruan</a:t>
            </a:r>
            <a:r>
              <a:rPr lang="en-US" sz="4400" dirty="0"/>
              <a:t> </a:t>
            </a:r>
            <a:r>
              <a:rPr lang="en-US" sz="4400" dirty="0" err="1"/>
              <a:t>tinggi</a:t>
            </a:r>
            <a:r>
              <a:rPr lang="en-US" sz="4400" dirty="0"/>
              <a:t> </a:t>
            </a:r>
            <a:r>
              <a:rPr lang="en-US" sz="4400" dirty="0" err="1"/>
              <a:t>memiliki</a:t>
            </a:r>
            <a:r>
              <a:rPr lang="en-US" sz="4400" dirty="0"/>
              <a:t> </a:t>
            </a:r>
            <a:r>
              <a:rPr lang="en-US" sz="4400" dirty="0" err="1"/>
              <a:t>tenaga</a:t>
            </a:r>
            <a:r>
              <a:rPr lang="en-US" sz="4400" dirty="0"/>
              <a:t> </a:t>
            </a:r>
            <a:r>
              <a:rPr lang="en-US" sz="4400" dirty="0" err="1"/>
              <a:t>kependidikan</a:t>
            </a:r>
            <a:r>
              <a:rPr lang="en-US" sz="4400" dirty="0"/>
              <a:t> yang </a:t>
            </a:r>
            <a:r>
              <a:rPr lang="en-US" sz="4400" dirty="0" err="1"/>
              <a:t>memenuhi</a:t>
            </a:r>
            <a:r>
              <a:rPr lang="en-US" sz="4400" dirty="0"/>
              <a:t> </a:t>
            </a:r>
            <a:r>
              <a:rPr lang="en-US" sz="4400" dirty="0" err="1"/>
              <a:t>tingkat</a:t>
            </a:r>
            <a:r>
              <a:rPr lang="en-US" sz="4400" dirty="0"/>
              <a:t> </a:t>
            </a:r>
            <a:r>
              <a:rPr lang="en-US" sz="4400" dirty="0" err="1"/>
              <a:t>kecukupan</a:t>
            </a:r>
            <a:r>
              <a:rPr lang="en-US" sz="4400" dirty="0"/>
              <a:t> </a:t>
            </a:r>
            <a:r>
              <a:rPr lang="en-US" sz="4400" dirty="0" err="1"/>
              <a:t>dan</a:t>
            </a:r>
            <a:r>
              <a:rPr lang="en-US" sz="4400" dirty="0"/>
              <a:t> </a:t>
            </a:r>
            <a:r>
              <a:rPr lang="en-US" sz="4400" dirty="0" err="1"/>
              <a:t>kualifikasi</a:t>
            </a:r>
            <a:r>
              <a:rPr lang="en-US" sz="4400" dirty="0"/>
              <a:t> </a:t>
            </a:r>
            <a:r>
              <a:rPr lang="en-US" sz="4400" dirty="0" err="1"/>
              <a:t>berdasarkan</a:t>
            </a:r>
            <a:r>
              <a:rPr lang="en-US" sz="4400" dirty="0"/>
              <a:t> </a:t>
            </a:r>
            <a:r>
              <a:rPr lang="en-US" sz="4400" dirty="0" err="1"/>
              <a:t>jenis</a:t>
            </a:r>
            <a:r>
              <a:rPr lang="en-US" sz="4400" dirty="0"/>
              <a:t> </a:t>
            </a:r>
            <a:r>
              <a:rPr lang="en-US" sz="4400" dirty="0" err="1"/>
              <a:t>pekerjaannya</a:t>
            </a:r>
            <a:r>
              <a:rPr lang="en-US" sz="4400" dirty="0"/>
              <a:t> (</a:t>
            </a:r>
            <a:r>
              <a:rPr lang="en-US" sz="4400" dirty="0" err="1"/>
              <a:t>pustakawan</a:t>
            </a:r>
            <a:r>
              <a:rPr lang="en-US" sz="4400" dirty="0"/>
              <a:t>, </a:t>
            </a:r>
            <a:r>
              <a:rPr lang="en-US" sz="4400" dirty="0" err="1"/>
              <a:t>laboran</a:t>
            </a:r>
            <a:r>
              <a:rPr lang="en-US" sz="4400" dirty="0"/>
              <a:t>, </a:t>
            </a:r>
            <a:r>
              <a:rPr lang="en-US" sz="4400" dirty="0" err="1"/>
              <a:t>teknisi</a:t>
            </a:r>
            <a:r>
              <a:rPr lang="en-US" sz="4400" dirty="0"/>
              <a:t>, </a:t>
            </a:r>
            <a:r>
              <a:rPr lang="en-US" sz="4400" dirty="0" err="1"/>
              <a:t>instruktur</a:t>
            </a:r>
            <a:r>
              <a:rPr lang="en-US" sz="4400" dirty="0"/>
              <a:t>, </a:t>
            </a:r>
            <a:r>
              <a:rPr lang="en-US" sz="4400" dirty="0" err="1"/>
              <a:t>dll</a:t>
            </a:r>
            <a:r>
              <a:rPr lang="en-US" sz="4400" dirty="0"/>
              <a:t>.) </a:t>
            </a:r>
            <a:r>
              <a:rPr lang="en-US" sz="4400" dirty="0" err="1"/>
              <a:t>untuk</a:t>
            </a:r>
            <a:r>
              <a:rPr lang="en-US" sz="4400" dirty="0"/>
              <a:t> </a:t>
            </a:r>
            <a:r>
              <a:rPr lang="en-US" sz="4400" dirty="0" err="1"/>
              <a:t>mendukung</a:t>
            </a:r>
            <a:r>
              <a:rPr lang="en-US" sz="4400" dirty="0"/>
              <a:t> </a:t>
            </a:r>
            <a:r>
              <a:rPr lang="en-US" sz="4400" dirty="0" err="1"/>
              <a:t>pelaksanaan</a:t>
            </a:r>
            <a:r>
              <a:rPr lang="en-US" sz="4400" dirty="0"/>
              <a:t> </a:t>
            </a:r>
            <a:r>
              <a:rPr lang="en-US" sz="4400" dirty="0" err="1"/>
              <a:t>tridharma</a:t>
            </a:r>
            <a:r>
              <a:rPr lang="en-US" sz="4400" dirty="0"/>
              <a:t>, </a:t>
            </a:r>
            <a:r>
              <a:rPr lang="en-US" sz="4400" dirty="0" err="1"/>
              <a:t>fungsi</a:t>
            </a:r>
            <a:r>
              <a:rPr lang="en-US" sz="4400" dirty="0"/>
              <a:t> </a:t>
            </a:r>
            <a:r>
              <a:rPr lang="en-US" sz="4400" dirty="0" err="1"/>
              <a:t>dan</a:t>
            </a:r>
            <a:r>
              <a:rPr lang="en-US" sz="4400" dirty="0"/>
              <a:t> </a:t>
            </a:r>
            <a:r>
              <a:rPr lang="en-US" sz="4400" dirty="0" err="1"/>
              <a:t>pengembangan</a:t>
            </a:r>
            <a:r>
              <a:rPr lang="en-US" sz="4400" dirty="0"/>
              <a:t> </a:t>
            </a:r>
            <a:r>
              <a:rPr lang="en-US" sz="4400" dirty="0" err="1"/>
              <a:t>institusi</a:t>
            </a:r>
            <a:r>
              <a:rPr lang="en-US" sz="4400" dirty="0"/>
              <a:t> </a:t>
            </a:r>
            <a:r>
              <a:rPr lang="en-US" sz="4400" dirty="0" err="1"/>
              <a:t>secara</a:t>
            </a:r>
            <a:r>
              <a:rPr lang="en-US" sz="4400" dirty="0"/>
              <a:t> </a:t>
            </a:r>
            <a:r>
              <a:rPr lang="en-US" sz="4400" dirty="0" err="1"/>
              <a:t>efektif</a:t>
            </a:r>
            <a:r>
              <a:rPr lang="en-US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508269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47932-1F8B-4284-8898-618D864F2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8006"/>
          </a:xfr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B0F0"/>
            </a:solidFill>
          </a:ln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C.5 </a:t>
            </a:r>
            <a:r>
              <a:rPr lang="en-US" b="1" dirty="0" err="1">
                <a:solidFill>
                  <a:srgbClr val="C00000"/>
                </a:solidFill>
              </a:rPr>
              <a:t>Keuangan</a:t>
            </a:r>
            <a:r>
              <a:rPr lang="en-US" b="1" dirty="0">
                <a:solidFill>
                  <a:srgbClr val="C00000"/>
                </a:solidFill>
              </a:rPr>
              <a:t>, </a:t>
            </a:r>
            <a:r>
              <a:rPr lang="en-US" b="1" dirty="0" err="1">
                <a:solidFill>
                  <a:srgbClr val="C00000"/>
                </a:solidFill>
              </a:rPr>
              <a:t>Sarana</a:t>
            </a:r>
            <a:r>
              <a:rPr lang="en-US" b="1" dirty="0">
                <a:solidFill>
                  <a:srgbClr val="C00000"/>
                </a:solidFill>
              </a:rPr>
              <a:t>, dan </a:t>
            </a:r>
            <a:r>
              <a:rPr lang="en-US" b="1" dirty="0" err="1">
                <a:solidFill>
                  <a:srgbClr val="C00000"/>
                </a:solidFill>
              </a:rPr>
              <a:t>Prasarana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04BD0-A062-4697-90D9-E0363FD1B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0676"/>
            <a:ext cx="10515600" cy="48228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/>
              <a:t>1. </a:t>
            </a:r>
            <a:r>
              <a:rPr lang="en-US" sz="1600" dirty="0" err="1"/>
              <a:t>Latar</a:t>
            </a:r>
            <a:r>
              <a:rPr lang="en-US" sz="1600" dirty="0"/>
              <a:t> </a:t>
            </a:r>
            <a:r>
              <a:rPr lang="en-US" sz="1600" dirty="0" err="1"/>
              <a:t>Belakang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en-US" sz="1600" dirty="0"/>
              <a:t>2. </a:t>
            </a:r>
            <a:r>
              <a:rPr lang="en-US" sz="1600" dirty="0" err="1"/>
              <a:t>Kebijakan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3.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/>
              <a:t>Perguruan</a:t>
            </a:r>
            <a:r>
              <a:rPr lang="en-US" sz="1600" dirty="0"/>
              <a:t> Tinggi dan </a:t>
            </a:r>
            <a:r>
              <a:rPr lang="en-US" sz="1600" dirty="0" err="1"/>
              <a:t>Strategi</a:t>
            </a:r>
            <a:r>
              <a:rPr lang="en-US" sz="1600" dirty="0"/>
              <a:t> </a:t>
            </a:r>
            <a:r>
              <a:rPr lang="en-US" sz="1600" dirty="0" err="1"/>
              <a:t>Pencapaian</a:t>
            </a:r>
            <a:r>
              <a:rPr lang="en-US" sz="1600" dirty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en-US" sz="1600" dirty="0"/>
              <a:t>4. </a:t>
            </a:r>
            <a:r>
              <a:rPr lang="en-US" sz="1600" dirty="0" err="1"/>
              <a:t>Indikator</a:t>
            </a:r>
            <a:r>
              <a:rPr lang="en-US" sz="1600" dirty="0"/>
              <a:t> </a:t>
            </a:r>
            <a:r>
              <a:rPr lang="en-US" sz="1600" dirty="0" err="1"/>
              <a:t>Kinerja</a:t>
            </a:r>
            <a:r>
              <a:rPr lang="en-US" sz="1600" dirty="0"/>
              <a:t> Utama </a:t>
            </a:r>
          </a:p>
          <a:p>
            <a:pPr marL="0" indent="0">
              <a:buNone/>
            </a:pPr>
            <a:r>
              <a:rPr lang="en-US" sz="1600" dirty="0"/>
              <a:t>a) </a:t>
            </a:r>
            <a:r>
              <a:rPr lang="en-US" sz="1600" dirty="0" err="1"/>
              <a:t>Keuangan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b) </a:t>
            </a:r>
            <a:r>
              <a:rPr lang="en-US" sz="1600" dirty="0" err="1"/>
              <a:t>Sarana</a:t>
            </a:r>
            <a:endParaRPr lang="en-US" sz="1600" dirty="0"/>
          </a:p>
          <a:p>
            <a:pPr marL="0" indent="0">
              <a:buNone/>
            </a:pPr>
            <a:r>
              <a:rPr lang="fi-FI" sz="1600" dirty="0"/>
              <a:t>1) Kecukupan, Aksesibilitas, dan Mutu Sarana</a:t>
            </a:r>
          </a:p>
          <a:p>
            <a:pPr marL="0" indent="0">
              <a:buNone/>
            </a:pPr>
            <a:r>
              <a:rPr lang="fi-FI" sz="1600" dirty="0"/>
              <a:t>2) Kecukupan, Aksesibilitas dan Mutu Sistem informasi </a:t>
            </a:r>
          </a:p>
          <a:p>
            <a:pPr marL="0" indent="0">
              <a:buNone/>
            </a:pPr>
            <a:r>
              <a:rPr lang="es-ES" sz="1600" dirty="0"/>
              <a:t>c) </a:t>
            </a:r>
            <a:r>
              <a:rPr lang="es-ES" sz="1600" dirty="0" err="1"/>
              <a:t>Kecukupan</a:t>
            </a:r>
            <a:r>
              <a:rPr lang="es-ES" sz="1600" dirty="0"/>
              <a:t>, </a:t>
            </a:r>
            <a:r>
              <a:rPr lang="es-ES" sz="1600" dirty="0" err="1"/>
              <a:t>Aksesibilitas</a:t>
            </a:r>
            <a:r>
              <a:rPr lang="es-ES" sz="1600" dirty="0"/>
              <a:t>, dan </a:t>
            </a:r>
            <a:r>
              <a:rPr lang="es-ES" sz="1600" dirty="0" err="1"/>
              <a:t>Mutu</a:t>
            </a:r>
            <a:r>
              <a:rPr lang="es-ES" sz="1600" dirty="0"/>
              <a:t> </a:t>
            </a:r>
            <a:r>
              <a:rPr lang="es-ES" sz="1600" dirty="0" err="1"/>
              <a:t>Prasarana</a:t>
            </a:r>
            <a:r>
              <a:rPr lang="es-ES" sz="1600" dirty="0"/>
              <a:t>.</a:t>
            </a:r>
          </a:p>
          <a:p>
            <a:pPr marL="0" indent="0">
              <a:buNone/>
            </a:pPr>
            <a:r>
              <a:rPr lang="fi-FI" sz="1600" dirty="0"/>
              <a:t>5. Indikator Kinerja Tambahan</a:t>
            </a:r>
          </a:p>
          <a:p>
            <a:pPr marL="0" indent="0">
              <a:buNone/>
            </a:pPr>
            <a:r>
              <a:rPr lang="fi-FI" sz="1600" dirty="0"/>
              <a:t>6. Evaluasi Capaian Kinerja</a:t>
            </a:r>
          </a:p>
          <a:p>
            <a:pPr marL="0" indent="0">
              <a:buNone/>
            </a:pPr>
            <a:r>
              <a:rPr lang="fi-FI" sz="1600" dirty="0"/>
              <a:t>7. Penjaminan Mutu Keuangan, Sarana dan Prasarana</a:t>
            </a:r>
          </a:p>
          <a:p>
            <a:pPr marL="0" indent="0">
              <a:buNone/>
            </a:pPr>
            <a:r>
              <a:rPr lang="fi-FI" sz="1600" dirty="0"/>
              <a:t>8. Kepuasan Pengguna</a:t>
            </a:r>
          </a:p>
          <a:p>
            <a:pPr marL="0" indent="0">
              <a:buNone/>
            </a:pPr>
            <a:r>
              <a:rPr lang="fi-FI" sz="1600" dirty="0"/>
              <a:t>9. Kesimpulan Hasil Evaluasi Ketercapaian Standar Keuangan, Sarana dan Prasarana serta Tindak Lanjut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231817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97B35-A3A1-4A8E-8BAA-0500D78CFE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4656" y="390914"/>
            <a:ext cx="10834778" cy="6076172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2100" dirty="0" err="1">
                <a:solidFill>
                  <a:srgbClr val="FF0000"/>
                </a:solidFill>
              </a:rPr>
              <a:t>Latar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Belakang</a:t>
            </a:r>
            <a:endParaRPr lang="en-US" sz="2100" dirty="0">
              <a:solidFill>
                <a:srgbClr val="FF0000"/>
              </a:solidFill>
            </a:endParaRPr>
          </a:p>
          <a:p>
            <a:pPr marL="517525" indent="0">
              <a:buNone/>
            </a:pPr>
            <a:r>
              <a:rPr lang="en-US" sz="2100" dirty="0" err="1"/>
              <a:t>Bagian</a:t>
            </a:r>
            <a:r>
              <a:rPr lang="en-US" sz="2100" dirty="0"/>
              <a:t> </a:t>
            </a:r>
            <a:r>
              <a:rPr lang="en-US" sz="2100" dirty="0" err="1"/>
              <a:t>ini</a:t>
            </a:r>
            <a:r>
              <a:rPr lang="en-US" sz="2100" dirty="0"/>
              <a:t> </a:t>
            </a:r>
            <a:r>
              <a:rPr lang="en-US" sz="2100" dirty="0" err="1"/>
              <a:t>menjelaskan</a:t>
            </a:r>
            <a:r>
              <a:rPr lang="en-US" sz="2100" dirty="0"/>
              <a:t> </a:t>
            </a:r>
            <a:r>
              <a:rPr lang="en-US" sz="2100" dirty="0" err="1"/>
              <a:t>latar</a:t>
            </a:r>
            <a:r>
              <a:rPr lang="en-US" sz="2100" dirty="0"/>
              <a:t> </a:t>
            </a:r>
            <a:r>
              <a:rPr lang="en-US" sz="2100" dirty="0" err="1"/>
              <a:t>belakang</a:t>
            </a:r>
            <a:r>
              <a:rPr lang="en-US" sz="2100" dirty="0"/>
              <a:t>, </a:t>
            </a:r>
            <a:r>
              <a:rPr lang="en-US" sz="2100" dirty="0" err="1"/>
              <a:t>tujuan</a:t>
            </a:r>
            <a:r>
              <a:rPr lang="en-US" sz="2100" dirty="0"/>
              <a:t>, </a:t>
            </a:r>
            <a:r>
              <a:rPr lang="en-US" sz="2100" dirty="0" err="1"/>
              <a:t>rasional</a:t>
            </a:r>
            <a:r>
              <a:rPr lang="en-US" sz="2100" dirty="0"/>
              <a:t>, dan </a:t>
            </a:r>
            <a:r>
              <a:rPr lang="en-US" sz="2100" dirty="0" err="1"/>
              <a:t>mekanisme</a:t>
            </a:r>
            <a:r>
              <a:rPr lang="en-US" sz="2100" dirty="0"/>
              <a:t> </a:t>
            </a:r>
            <a:r>
              <a:rPr lang="en-US" sz="2100" dirty="0" err="1"/>
              <a:t>penetapan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</a:t>
            </a:r>
            <a:r>
              <a:rPr lang="en-US" sz="2100" dirty="0" err="1"/>
              <a:t>perguruan</a:t>
            </a:r>
            <a:r>
              <a:rPr lang="en-US" sz="2100" dirty="0"/>
              <a:t> </a:t>
            </a:r>
            <a:r>
              <a:rPr lang="en-US" sz="2100" dirty="0" err="1"/>
              <a:t>tinggi</a:t>
            </a:r>
            <a:r>
              <a:rPr lang="en-US" sz="2100" dirty="0"/>
              <a:t> </a:t>
            </a:r>
            <a:r>
              <a:rPr lang="en-US" sz="2100" dirty="0" err="1"/>
              <a:t>terkait</a:t>
            </a:r>
            <a:r>
              <a:rPr lang="en-US" sz="2100" dirty="0"/>
              <a:t> </a:t>
            </a:r>
            <a:r>
              <a:rPr lang="en-US" sz="2100" dirty="0" err="1"/>
              <a:t>keuangan</a:t>
            </a:r>
            <a:r>
              <a:rPr lang="en-US" sz="2100" dirty="0"/>
              <a:t> yang </a:t>
            </a:r>
            <a:r>
              <a:rPr lang="en-US" sz="2100" dirty="0" err="1"/>
              <a:t>mencakup</a:t>
            </a:r>
            <a:r>
              <a:rPr lang="en-US" sz="2100" dirty="0"/>
              <a:t>: </a:t>
            </a:r>
            <a:r>
              <a:rPr lang="en-US" sz="2100" dirty="0" err="1"/>
              <a:t>penetapan</a:t>
            </a:r>
            <a:r>
              <a:rPr lang="en-US" sz="2100" dirty="0"/>
              <a:t>, </a:t>
            </a:r>
            <a:r>
              <a:rPr lang="en-US" sz="2100" dirty="0" err="1"/>
              <a:t>perencanaan</a:t>
            </a:r>
            <a:r>
              <a:rPr lang="en-US" sz="2100" dirty="0"/>
              <a:t>, </a:t>
            </a:r>
            <a:r>
              <a:rPr lang="en-US" sz="2100" dirty="0" err="1"/>
              <a:t>implementasi</a:t>
            </a:r>
            <a:r>
              <a:rPr lang="en-US" sz="2100" dirty="0"/>
              <a:t>, </a:t>
            </a:r>
            <a:r>
              <a:rPr lang="en-US" sz="2100" dirty="0" err="1"/>
              <a:t>pelaporan</a:t>
            </a:r>
            <a:r>
              <a:rPr lang="en-US" sz="2100" dirty="0"/>
              <a:t>, audit, dan </a:t>
            </a:r>
            <a:r>
              <a:rPr lang="en-US" sz="2100" dirty="0" err="1"/>
              <a:t>perbaikan</a:t>
            </a:r>
            <a:r>
              <a:rPr lang="en-US" sz="2100" dirty="0"/>
              <a:t> </a:t>
            </a:r>
            <a:r>
              <a:rPr lang="en-US" sz="2100" dirty="0" err="1"/>
              <a:t>pengelolaan</a:t>
            </a:r>
            <a:r>
              <a:rPr lang="en-US" sz="2100" dirty="0"/>
              <a:t> </a:t>
            </a:r>
            <a:r>
              <a:rPr lang="en-US" sz="2100" dirty="0" err="1"/>
              <a:t>keuangan</a:t>
            </a:r>
            <a:r>
              <a:rPr lang="en-US" sz="2100" dirty="0"/>
              <a:t>, dan </a:t>
            </a:r>
            <a:r>
              <a:rPr lang="en-US" sz="2100" dirty="0" err="1"/>
              <a:t>penetapan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</a:t>
            </a:r>
            <a:r>
              <a:rPr lang="en-US" sz="2100" dirty="0" err="1"/>
              <a:t>perguruan</a:t>
            </a:r>
            <a:r>
              <a:rPr lang="en-US" sz="2100" dirty="0"/>
              <a:t> </a:t>
            </a:r>
            <a:r>
              <a:rPr lang="en-US" sz="2100" dirty="0" err="1"/>
              <a:t>tinggi</a:t>
            </a:r>
            <a:r>
              <a:rPr lang="en-US" sz="2100" dirty="0"/>
              <a:t> </a:t>
            </a:r>
            <a:r>
              <a:rPr lang="en-US" sz="2100" dirty="0" err="1"/>
              <a:t>terkait</a:t>
            </a:r>
            <a:r>
              <a:rPr lang="en-US" sz="2100" dirty="0"/>
              <a:t> </a:t>
            </a:r>
            <a:r>
              <a:rPr lang="en-US" sz="2100" dirty="0" err="1"/>
              <a:t>sarana</a:t>
            </a:r>
            <a:r>
              <a:rPr lang="en-US" sz="2100" dirty="0"/>
              <a:t> dan </a:t>
            </a:r>
            <a:r>
              <a:rPr lang="en-US" sz="2100" dirty="0" err="1"/>
              <a:t>prasarana</a:t>
            </a:r>
            <a:r>
              <a:rPr lang="en-US" sz="2100" dirty="0"/>
              <a:t> yang </a:t>
            </a:r>
            <a:r>
              <a:rPr lang="en-US" sz="2100" dirty="0" err="1"/>
              <a:t>mencakup</a:t>
            </a:r>
            <a:r>
              <a:rPr lang="en-US" sz="2100" dirty="0"/>
              <a:t>: </a:t>
            </a:r>
            <a:r>
              <a:rPr lang="en-US" sz="2100" dirty="0" err="1"/>
              <a:t>sistem</a:t>
            </a:r>
            <a:r>
              <a:rPr lang="en-US" sz="2100" dirty="0"/>
              <a:t> </a:t>
            </a:r>
            <a:r>
              <a:rPr lang="en-US" sz="2100" dirty="0" err="1"/>
              <a:t>perencanaan</a:t>
            </a:r>
            <a:r>
              <a:rPr lang="en-US" sz="2100" dirty="0"/>
              <a:t>, </a:t>
            </a:r>
            <a:r>
              <a:rPr lang="en-US" sz="2100" dirty="0" err="1"/>
              <a:t>pemeliharaan</a:t>
            </a:r>
            <a:r>
              <a:rPr lang="en-US" sz="2100" dirty="0"/>
              <a:t>, </a:t>
            </a:r>
            <a:r>
              <a:rPr lang="en-US" sz="2100" dirty="0" err="1"/>
              <a:t>evaluasi</a:t>
            </a:r>
            <a:r>
              <a:rPr lang="en-US" sz="2100" dirty="0"/>
              <a:t>, dan </a:t>
            </a:r>
            <a:r>
              <a:rPr lang="en-US" sz="2100" dirty="0" err="1"/>
              <a:t>perbaikan</a:t>
            </a:r>
            <a:r>
              <a:rPr lang="en-US" sz="2100" dirty="0"/>
              <a:t> </a:t>
            </a:r>
            <a:r>
              <a:rPr lang="en-US" sz="2100" dirty="0" err="1"/>
              <a:t>terhadap</a:t>
            </a:r>
            <a:r>
              <a:rPr lang="en-US" sz="2100" dirty="0"/>
              <a:t> </a:t>
            </a:r>
            <a:r>
              <a:rPr lang="en-US" sz="2100" dirty="0" err="1"/>
              <a:t>fasilitas</a:t>
            </a:r>
            <a:r>
              <a:rPr lang="en-US" sz="2100" dirty="0"/>
              <a:t> </a:t>
            </a:r>
            <a:r>
              <a:rPr lang="en-US" sz="2100" dirty="0" err="1"/>
              <a:t>fisik</a:t>
            </a:r>
            <a:r>
              <a:rPr lang="en-US" sz="2100" dirty="0"/>
              <a:t>, </a:t>
            </a:r>
            <a:r>
              <a:rPr lang="en-US" sz="2100" dirty="0" err="1"/>
              <a:t>termasuk</a:t>
            </a:r>
            <a:r>
              <a:rPr lang="en-US" sz="2100" dirty="0"/>
              <a:t> </a:t>
            </a:r>
            <a:r>
              <a:rPr lang="en-US" sz="2100" dirty="0" err="1"/>
              <a:t>fasilitas</a:t>
            </a:r>
            <a:r>
              <a:rPr lang="en-US" sz="2100" dirty="0"/>
              <a:t> </a:t>
            </a:r>
            <a:r>
              <a:rPr lang="en-US" sz="2100" dirty="0" err="1"/>
              <a:t>teknologi</a:t>
            </a:r>
            <a:r>
              <a:rPr lang="en-US" sz="2100" dirty="0"/>
              <a:t> </a:t>
            </a:r>
            <a:r>
              <a:rPr lang="en-US" sz="2100" dirty="0" err="1"/>
              <a:t>informasi</a:t>
            </a:r>
            <a:r>
              <a:rPr lang="en-US" sz="2100" dirty="0"/>
              <a:t>. </a:t>
            </a:r>
          </a:p>
          <a:p>
            <a:pPr marL="465138" indent="-465138">
              <a:buNone/>
            </a:pPr>
            <a:r>
              <a:rPr lang="en-US" sz="2100" dirty="0"/>
              <a:t> 2. 	</a:t>
            </a:r>
            <a:r>
              <a:rPr lang="en-US" sz="2100" dirty="0" err="1">
                <a:solidFill>
                  <a:srgbClr val="FF0000"/>
                </a:solidFill>
              </a:rPr>
              <a:t>Kebijakan</a:t>
            </a:r>
            <a:r>
              <a:rPr lang="en-US" sz="2100" dirty="0"/>
              <a:t> </a:t>
            </a:r>
          </a:p>
          <a:p>
            <a:pPr marL="465138" indent="0">
              <a:buNone/>
            </a:pPr>
            <a:r>
              <a:rPr lang="en-US" sz="2100" dirty="0" err="1"/>
              <a:t>Berisi</a:t>
            </a:r>
            <a:r>
              <a:rPr lang="en-US" sz="2100" dirty="0"/>
              <a:t> </a:t>
            </a:r>
            <a:r>
              <a:rPr lang="en-US" sz="2100" dirty="0" err="1"/>
              <a:t>deskripsi</a:t>
            </a:r>
            <a:r>
              <a:rPr lang="en-US" sz="2100" dirty="0"/>
              <a:t> </a:t>
            </a:r>
            <a:r>
              <a:rPr lang="en-US" sz="2100" dirty="0" err="1"/>
              <a:t>dokumen</a:t>
            </a:r>
            <a:r>
              <a:rPr lang="en-US" sz="2100" dirty="0"/>
              <a:t> formal </a:t>
            </a:r>
            <a:r>
              <a:rPr lang="en-US" sz="2100" dirty="0" err="1"/>
              <a:t>tentang</a:t>
            </a:r>
            <a:r>
              <a:rPr lang="en-US" sz="2100" dirty="0"/>
              <a:t>:  a) </a:t>
            </a:r>
            <a:r>
              <a:rPr lang="en-US" sz="2100" dirty="0" err="1"/>
              <a:t>Kebijakan</a:t>
            </a:r>
            <a:r>
              <a:rPr lang="en-US" sz="2100" dirty="0"/>
              <a:t> </a:t>
            </a:r>
            <a:r>
              <a:rPr lang="en-US" sz="2100" dirty="0" err="1"/>
              <a:t>pengelolaan</a:t>
            </a:r>
            <a:r>
              <a:rPr lang="en-US" sz="2100" dirty="0"/>
              <a:t> </a:t>
            </a:r>
            <a:r>
              <a:rPr lang="en-US" sz="2100" dirty="0" err="1"/>
              <a:t>keuangan</a:t>
            </a:r>
            <a:r>
              <a:rPr lang="en-US" sz="2100" dirty="0"/>
              <a:t> yang </a:t>
            </a:r>
            <a:r>
              <a:rPr lang="en-US" sz="2100" dirty="0" err="1"/>
              <a:t>mencakup</a:t>
            </a:r>
            <a:r>
              <a:rPr lang="en-US" sz="2100" dirty="0"/>
              <a:t>: </a:t>
            </a:r>
            <a:r>
              <a:rPr lang="en-US" sz="2100" dirty="0" err="1"/>
              <a:t>perencanaan</a:t>
            </a:r>
            <a:r>
              <a:rPr lang="en-US" sz="2100" dirty="0"/>
              <a:t>, </a:t>
            </a:r>
            <a:r>
              <a:rPr lang="en-US" sz="2100" dirty="0" err="1"/>
              <a:t>sumber-sumber</a:t>
            </a:r>
            <a:r>
              <a:rPr lang="en-US" sz="2100" dirty="0"/>
              <a:t> </a:t>
            </a:r>
            <a:r>
              <a:rPr lang="en-US" sz="2100" dirty="0" err="1"/>
              <a:t>keuangan</a:t>
            </a:r>
            <a:r>
              <a:rPr lang="en-US" sz="2100" dirty="0"/>
              <a:t>, </a:t>
            </a:r>
            <a:r>
              <a:rPr lang="en-US" sz="2100" dirty="0" err="1"/>
              <a:t>pengalokasian</a:t>
            </a:r>
            <a:r>
              <a:rPr lang="en-US" sz="2100" dirty="0"/>
              <a:t>, </a:t>
            </a:r>
            <a:r>
              <a:rPr lang="en-US" sz="2100" dirty="0" err="1"/>
              <a:t>realisasi</a:t>
            </a:r>
            <a:r>
              <a:rPr lang="en-US" sz="2100" dirty="0"/>
              <a:t>, dan </a:t>
            </a:r>
            <a:r>
              <a:rPr lang="en-US" sz="2100" dirty="0" err="1"/>
              <a:t>pertanggung</a:t>
            </a:r>
            <a:r>
              <a:rPr lang="en-US" sz="2100" dirty="0"/>
              <a:t> </a:t>
            </a:r>
            <a:r>
              <a:rPr lang="en-US" sz="2100" dirty="0" err="1"/>
              <a:t>jawaban</a:t>
            </a:r>
            <a:r>
              <a:rPr lang="en-US" sz="2100" dirty="0"/>
              <a:t>.  b) </a:t>
            </a:r>
            <a:r>
              <a:rPr lang="en-US" sz="2100" dirty="0" err="1"/>
              <a:t>Kebijakan</a:t>
            </a:r>
            <a:r>
              <a:rPr lang="en-US" sz="2100" dirty="0"/>
              <a:t> </a:t>
            </a:r>
            <a:r>
              <a:rPr lang="en-US" sz="2100" dirty="0" err="1"/>
              <a:t>pengelolaan</a:t>
            </a:r>
            <a:r>
              <a:rPr lang="en-US" sz="2100" dirty="0"/>
              <a:t> </a:t>
            </a:r>
            <a:r>
              <a:rPr lang="en-US" sz="2100" dirty="0" err="1"/>
              <a:t>sarana</a:t>
            </a:r>
            <a:r>
              <a:rPr lang="en-US" sz="2100" dirty="0"/>
              <a:t> dan </a:t>
            </a:r>
            <a:r>
              <a:rPr lang="en-US" sz="2100" dirty="0" err="1"/>
              <a:t>prasarana</a:t>
            </a:r>
            <a:r>
              <a:rPr lang="en-US" sz="2100" dirty="0"/>
              <a:t> yang </a:t>
            </a:r>
            <a:r>
              <a:rPr lang="en-US" sz="2100" dirty="0" err="1"/>
              <a:t>mencakup</a:t>
            </a:r>
            <a:r>
              <a:rPr lang="en-US" sz="2100" dirty="0"/>
              <a:t>: </a:t>
            </a:r>
            <a:r>
              <a:rPr lang="en-US" sz="2100" dirty="0" err="1"/>
              <a:t>perencanaan</a:t>
            </a:r>
            <a:r>
              <a:rPr lang="en-US" sz="2100" dirty="0"/>
              <a:t>, </a:t>
            </a:r>
            <a:r>
              <a:rPr lang="en-US" sz="2100" dirty="0" err="1"/>
              <a:t>pengadaan</a:t>
            </a:r>
            <a:r>
              <a:rPr lang="en-US" sz="2100" dirty="0"/>
              <a:t>, </a:t>
            </a:r>
            <a:r>
              <a:rPr lang="en-US" sz="2100" dirty="0" err="1"/>
              <a:t>pemanfaatan</a:t>
            </a:r>
            <a:r>
              <a:rPr lang="en-US" sz="2100" dirty="0"/>
              <a:t>, </a:t>
            </a:r>
            <a:r>
              <a:rPr lang="en-US" sz="2100" dirty="0" err="1"/>
              <a:t>pemeliharaan</a:t>
            </a:r>
            <a:r>
              <a:rPr lang="en-US" sz="2100" dirty="0"/>
              <a:t>, dan </a:t>
            </a:r>
            <a:r>
              <a:rPr lang="en-US" sz="2100" dirty="0" err="1"/>
              <a:t>penghapusan</a:t>
            </a:r>
            <a:r>
              <a:rPr lang="en-US" sz="2100" dirty="0"/>
              <a:t>. </a:t>
            </a:r>
          </a:p>
          <a:p>
            <a:pPr marL="465138" indent="-465138">
              <a:buNone/>
            </a:pPr>
            <a:r>
              <a:rPr lang="en-US" sz="2100" dirty="0"/>
              <a:t> 3. 	</a:t>
            </a:r>
            <a:r>
              <a:rPr lang="en-US" sz="2100" dirty="0" err="1">
                <a:solidFill>
                  <a:srgbClr val="FF0000"/>
                </a:solidFill>
              </a:rPr>
              <a:t>Standar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Perguruan</a:t>
            </a:r>
            <a:r>
              <a:rPr lang="en-US" sz="2100" dirty="0">
                <a:solidFill>
                  <a:srgbClr val="FF0000"/>
                </a:solidFill>
              </a:rPr>
              <a:t> Tinggi dan </a:t>
            </a:r>
            <a:r>
              <a:rPr lang="en-US" sz="2100" dirty="0" err="1">
                <a:solidFill>
                  <a:srgbClr val="FF0000"/>
                </a:solidFill>
              </a:rPr>
              <a:t>Strategi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Pencapaian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 err="1">
                <a:solidFill>
                  <a:srgbClr val="FF0000"/>
                </a:solidFill>
              </a:rPr>
              <a:t>Standar</a:t>
            </a:r>
            <a:endParaRPr lang="en-US" sz="2100" dirty="0">
              <a:solidFill>
                <a:srgbClr val="FF0000"/>
              </a:solidFill>
            </a:endParaRPr>
          </a:p>
          <a:p>
            <a:pPr marL="465138" indent="0">
              <a:buNone/>
            </a:pPr>
            <a:r>
              <a:rPr lang="en-US" sz="2100" dirty="0" err="1"/>
              <a:t>Bagian</a:t>
            </a:r>
            <a:r>
              <a:rPr lang="en-US" sz="2100" dirty="0"/>
              <a:t> </a:t>
            </a:r>
            <a:r>
              <a:rPr lang="en-US" sz="2100" dirty="0" err="1"/>
              <a:t>ini</a:t>
            </a:r>
            <a:r>
              <a:rPr lang="en-US" sz="2100" dirty="0"/>
              <a:t> </a:t>
            </a:r>
            <a:r>
              <a:rPr lang="en-US" sz="2100" dirty="0" err="1"/>
              <a:t>menjelaskan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</a:t>
            </a:r>
            <a:r>
              <a:rPr lang="en-US" sz="2100" dirty="0" err="1"/>
              <a:t>perguruan</a:t>
            </a:r>
            <a:r>
              <a:rPr lang="en-US" sz="2100" dirty="0"/>
              <a:t> </a:t>
            </a:r>
            <a:r>
              <a:rPr lang="en-US" sz="2100" dirty="0" err="1"/>
              <a:t>tinggi</a:t>
            </a:r>
            <a:r>
              <a:rPr lang="en-US" sz="2100" dirty="0"/>
              <a:t> dan </a:t>
            </a:r>
            <a:r>
              <a:rPr lang="en-US" sz="2100" dirty="0" err="1"/>
              <a:t>strategi</a:t>
            </a:r>
            <a:r>
              <a:rPr lang="en-US" sz="2100" dirty="0"/>
              <a:t> </a:t>
            </a:r>
            <a:r>
              <a:rPr lang="en-US" sz="2100" dirty="0" err="1"/>
              <a:t>pencapaian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</a:t>
            </a:r>
            <a:r>
              <a:rPr lang="en-US" sz="2100" dirty="0" err="1"/>
              <a:t>terkait</a:t>
            </a:r>
            <a:r>
              <a:rPr lang="en-US" sz="2100" dirty="0"/>
              <a:t>:  a) </a:t>
            </a:r>
            <a:r>
              <a:rPr lang="en-US" sz="2100" dirty="0" err="1"/>
              <a:t>keuangan</a:t>
            </a:r>
            <a:r>
              <a:rPr lang="en-US" sz="2100" dirty="0"/>
              <a:t> yang </a:t>
            </a:r>
            <a:r>
              <a:rPr lang="en-US" sz="2100" dirty="0" err="1"/>
              <a:t>berisi</a:t>
            </a:r>
            <a:r>
              <a:rPr lang="en-US" sz="2100" dirty="0"/>
              <a:t>: </a:t>
            </a:r>
            <a:r>
              <a:rPr lang="en-US" sz="2100" dirty="0" err="1"/>
              <a:t>perencanaan</a:t>
            </a:r>
            <a:r>
              <a:rPr lang="en-US" sz="2100" dirty="0"/>
              <a:t>, </a:t>
            </a:r>
            <a:r>
              <a:rPr lang="en-US" sz="2100" dirty="0" err="1"/>
              <a:t>sumber-sumber</a:t>
            </a:r>
            <a:r>
              <a:rPr lang="en-US" sz="2100" dirty="0"/>
              <a:t> </a:t>
            </a:r>
            <a:r>
              <a:rPr lang="en-US" sz="2100" dirty="0" err="1"/>
              <a:t>keuangan</a:t>
            </a:r>
            <a:r>
              <a:rPr lang="en-US" sz="2100" dirty="0"/>
              <a:t>, </a:t>
            </a:r>
            <a:r>
              <a:rPr lang="en-US" sz="2100" dirty="0" err="1"/>
              <a:t>pengalokasian</a:t>
            </a:r>
            <a:r>
              <a:rPr lang="en-US" sz="2100" dirty="0"/>
              <a:t>, </a:t>
            </a:r>
            <a:r>
              <a:rPr lang="en-US" sz="2100" dirty="0" err="1"/>
              <a:t>realisasi</a:t>
            </a:r>
            <a:r>
              <a:rPr lang="en-US" sz="2100" dirty="0"/>
              <a:t>, dan </a:t>
            </a:r>
            <a:r>
              <a:rPr lang="en-US" sz="2100" dirty="0" err="1"/>
              <a:t>pertanggung</a:t>
            </a:r>
            <a:r>
              <a:rPr lang="en-US" sz="2100" dirty="0"/>
              <a:t> </a:t>
            </a:r>
            <a:r>
              <a:rPr lang="en-US" sz="2100" dirty="0" err="1"/>
              <a:t>jawaban</a:t>
            </a:r>
            <a:r>
              <a:rPr lang="en-US" sz="2100" dirty="0"/>
              <a:t>, dan  b) </a:t>
            </a:r>
            <a:r>
              <a:rPr lang="en-US" sz="2100" dirty="0" err="1"/>
              <a:t>sarana</a:t>
            </a:r>
            <a:r>
              <a:rPr lang="en-US" sz="2100" dirty="0"/>
              <a:t> dan </a:t>
            </a:r>
            <a:r>
              <a:rPr lang="en-US" sz="2100" dirty="0" err="1"/>
              <a:t>prasarana</a:t>
            </a:r>
            <a:r>
              <a:rPr lang="en-US" sz="2100" dirty="0"/>
              <a:t> yang </a:t>
            </a:r>
            <a:r>
              <a:rPr lang="en-US" sz="2100" dirty="0" err="1"/>
              <a:t>berisi</a:t>
            </a:r>
            <a:r>
              <a:rPr lang="en-US" sz="2100" dirty="0"/>
              <a:t>: </a:t>
            </a:r>
            <a:r>
              <a:rPr lang="en-US" sz="2100" dirty="0" err="1"/>
              <a:t>perencanaan</a:t>
            </a:r>
            <a:r>
              <a:rPr lang="en-US" sz="2100" dirty="0"/>
              <a:t>, </a:t>
            </a:r>
            <a:r>
              <a:rPr lang="en-US" sz="2100" dirty="0" err="1"/>
              <a:t>pengadaan</a:t>
            </a:r>
            <a:r>
              <a:rPr lang="en-US" sz="2100" dirty="0"/>
              <a:t>, </a:t>
            </a:r>
            <a:r>
              <a:rPr lang="en-US" sz="2100" dirty="0" err="1"/>
              <a:t>pemanfaatan</a:t>
            </a:r>
            <a:r>
              <a:rPr lang="en-US" sz="2100" dirty="0"/>
              <a:t>, </a:t>
            </a:r>
            <a:r>
              <a:rPr lang="en-US" sz="2100" dirty="0" err="1"/>
              <a:t>pemeliharaan</a:t>
            </a:r>
            <a:r>
              <a:rPr lang="en-US" sz="2100" dirty="0"/>
              <a:t>, dan </a:t>
            </a:r>
            <a:r>
              <a:rPr lang="en-US" sz="2100" dirty="0" err="1"/>
              <a:t>penghapusan</a:t>
            </a:r>
            <a:r>
              <a:rPr lang="en-US" sz="2100" dirty="0"/>
              <a:t>. Pada </a:t>
            </a:r>
            <a:r>
              <a:rPr lang="en-US" sz="2100" dirty="0" err="1"/>
              <a:t>bagian</a:t>
            </a:r>
            <a:r>
              <a:rPr lang="en-US" sz="2100" dirty="0"/>
              <a:t> </a:t>
            </a:r>
            <a:r>
              <a:rPr lang="en-US" sz="2100" dirty="0" err="1"/>
              <a:t>ini</a:t>
            </a:r>
            <a:r>
              <a:rPr lang="en-US" sz="2100" dirty="0"/>
              <a:t> juga </a:t>
            </a:r>
            <a:r>
              <a:rPr lang="en-US" sz="2100" dirty="0" err="1"/>
              <a:t>harus</a:t>
            </a:r>
            <a:r>
              <a:rPr lang="en-US" sz="2100" dirty="0"/>
              <a:t> </a:t>
            </a:r>
            <a:r>
              <a:rPr lang="en-US" sz="2100" dirty="0" err="1"/>
              <a:t>diuraikan</a:t>
            </a:r>
            <a:r>
              <a:rPr lang="en-US" sz="2100" dirty="0"/>
              <a:t> </a:t>
            </a:r>
            <a:r>
              <a:rPr lang="en-US" sz="2100" dirty="0" err="1"/>
              <a:t>sumber</a:t>
            </a:r>
            <a:r>
              <a:rPr lang="en-US" sz="2100" dirty="0"/>
              <a:t> </a:t>
            </a:r>
            <a:r>
              <a:rPr lang="en-US" sz="2100" dirty="0" err="1"/>
              <a:t>daya</a:t>
            </a:r>
            <a:r>
              <a:rPr lang="en-US" sz="2100" dirty="0"/>
              <a:t> yang </a:t>
            </a:r>
            <a:r>
              <a:rPr lang="en-US" sz="2100" dirty="0" err="1"/>
              <a:t>akan</a:t>
            </a:r>
            <a:r>
              <a:rPr lang="en-US" sz="2100" dirty="0"/>
              <a:t> </a:t>
            </a:r>
            <a:r>
              <a:rPr lang="en-US" sz="2100" dirty="0" err="1"/>
              <a:t>dialokasikan</a:t>
            </a:r>
            <a:r>
              <a:rPr lang="en-US" sz="2100" dirty="0"/>
              <a:t> </a:t>
            </a:r>
            <a:r>
              <a:rPr lang="en-US" sz="2100" dirty="0" err="1"/>
              <a:t>untuk</a:t>
            </a:r>
            <a:r>
              <a:rPr lang="en-US" sz="2100" dirty="0"/>
              <a:t> </a:t>
            </a:r>
            <a:r>
              <a:rPr lang="en-US" sz="2100" dirty="0" err="1"/>
              <a:t>mencapai</a:t>
            </a:r>
            <a:r>
              <a:rPr lang="en-US" sz="2100" dirty="0"/>
              <a:t> </a:t>
            </a:r>
            <a:r>
              <a:rPr lang="en-US" sz="2100" dirty="0" err="1"/>
              <a:t>standar</a:t>
            </a:r>
            <a:r>
              <a:rPr lang="en-US" sz="2100" dirty="0"/>
              <a:t> yang </a:t>
            </a:r>
            <a:r>
              <a:rPr lang="en-US" sz="2100" dirty="0" err="1"/>
              <a:t>telah</a:t>
            </a:r>
            <a:r>
              <a:rPr lang="en-US" sz="2100" dirty="0"/>
              <a:t> </a:t>
            </a:r>
            <a:r>
              <a:rPr lang="en-US" sz="2100" dirty="0" err="1"/>
              <a:t>ditetapkan</a:t>
            </a:r>
            <a:r>
              <a:rPr lang="en-US" sz="2100" dirty="0"/>
              <a:t> </a:t>
            </a:r>
            <a:r>
              <a:rPr lang="en-US" sz="2100" dirty="0" err="1"/>
              <a:t>serta</a:t>
            </a:r>
            <a:r>
              <a:rPr lang="en-US" sz="2100" dirty="0"/>
              <a:t> </a:t>
            </a:r>
            <a:r>
              <a:rPr lang="en-US" sz="2100" dirty="0" err="1"/>
              <a:t>mekanisme</a:t>
            </a:r>
            <a:r>
              <a:rPr lang="en-US" sz="2100" dirty="0"/>
              <a:t> </a:t>
            </a:r>
            <a:r>
              <a:rPr lang="en-US" sz="2100" dirty="0" err="1"/>
              <a:t>kontrol</a:t>
            </a:r>
            <a:r>
              <a:rPr lang="en-US" sz="2100" dirty="0"/>
              <a:t> </a:t>
            </a:r>
            <a:r>
              <a:rPr lang="en-US" sz="2100" dirty="0" err="1"/>
              <a:t>pencapaiannya</a:t>
            </a:r>
            <a:r>
              <a:rPr lang="en-US" sz="21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9872879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362CC-E815-46EE-96A7-389332F3E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642" y="324629"/>
            <a:ext cx="10491158" cy="61451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4. </a:t>
            </a:r>
            <a:r>
              <a:rPr lang="en-US" sz="1800" dirty="0" err="1">
                <a:solidFill>
                  <a:srgbClr val="FF0000"/>
                </a:solidFill>
              </a:rPr>
              <a:t>Indikator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Kinerja</a:t>
            </a:r>
            <a:r>
              <a:rPr lang="en-US" sz="1800" dirty="0">
                <a:solidFill>
                  <a:srgbClr val="FF0000"/>
                </a:solidFill>
              </a:rPr>
              <a:t> Utama </a:t>
            </a:r>
          </a:p>
          <a:p>
            <a:pPr marL="514350" indent="-290513">
              <a:buAutoNum type="alphaLcParenR"/>
            </a:pPr>
            <a:r>
              <a:rPr lang="en-US" sz="1800" dirty="0" err="1">
                <a:solidFill>
                  <a:srgbClr val="FF0000"/>
                </a:solidFill>
              </a:rPr>
              <a:t>Keuangan</a:t>
            </a:r>
            <a:endParaRPr lang="en-US" sz="1800" dirty="0">
              <a:solidFill>
                <a:srgbClr val="FF0000"/>
              </a:solidFill>
            </a:endParaRPr>
          </a:p>
          <a:p>
            <a:pPr marL="517525" indent="0">
              <a:buNone/>
            </a:pPr>
            <a:r>
              <a:rPr lang="en-US" sz="1800" dirty="0" err="1"/>
              <a:t>Analisis</a:t>
            </a:r>
            <a:r>
              <a:rPr lang="en-US" sz="1800" dirty="0"/>
              <a:t> </a:t>
            </a:r>
            <a:r>
              <a:rPr lang="en-US" sz="1800" dirty="0" err="1"/>
              <a:t>kecukupan</a:t>
            </a:r>
            <a:r>
              <a:rPr lang="en-US" sz="1800" dirty="0"/>
              <a:t>, </a:t>
            </a:r>
            <a:r>
              <a:rPr lang="en-US" sz="1800" dirty="0" err="1"/>
              <a:t>proporsi</a:t>
            </a:r>
            <a:r>
              <a:rPr lang="en-US" sz="1800" dirty="0"/>
              <a:t>, dan </a:t>
            </a:r>
            <a:r>
              <a:rPr lang="en-US" sz="1800" dirty="0" err="1"/>
              <a:t>keberlanjutan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en-US" sz="1800" dirty="0" err="1"/>
              <a:t>perolehan</a:t>
            </a:r>
            <a:r>
              <a:rPr lang="en-US" sz="1800" dirty="0"/>
              <a:t> dana (</a:t>
            </a:r>
            <a:r>
              <a:rPr lang="en-US" sz="1800" dirty="0" err="1"/>
              <a:t>Tabel</a:t>
            </a:r>
            <a:r>
              <a:rPr lang="en-US" sz="1800" dirty="0"/>
              <a:t> 4.a LKPT) dan </a:t>
            </a:r>
            <a:r>
              <a:rPr lang="en-US" sz="1800" dirty="0" err="1"/>
              <a:t>penggunaan</a:t>
            </a:r>
            <a:r>
              <a:rPr lang="en-US" sz="1800" dirty="0"/>
              <a:t> dana (</a:t>
            </a:r>
            <a:r>
              <a:rPr lang="en-US" sz="1800" dirty="0" err="1"/>
              <a:t>Tabel</a:t>
            </a:r>
            <a:r>
              <a:rPr lang="en-US" sz="1800" dirty="0"/>
              <a:t> 4.b LKPT). </a:t>
            </a:r>
          </a:p>
          <a:p>
            <a:pPr marL="223838" indent="0">
              <a:buNone/>
            </a:pPr>
            <a:r>
              <a:rPr lang="en-US" sz="1800" dirty="0"/>
              <a:t>b) </a:t>
            </a:r>
            <a:r>
              <a:rPr lang="en-US" sz="1800" dirty="0" err="1">
                <a:solidFill>
                  <a:srgbClr val="FF0000"/>
                </a:solidFill>
              </a:rPr>
              <a:t>Sarana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</a:p>
          <a:p>
            <a:pPr marL="793750" indent="-341313">
              <a:buAutoNum type="arabicParenR"/>
            </a:pPr>
            <a:r>
              <a:rPr lang="en-US" sz="1800" dirty="0" err="1">
                <a:solidFill>
                  <a:srgbClr val="FF0000"/>
                </a:solidFill>
              </a:rPr>
              <a:t>Kecukupan</a:t>
            </a:r>
            <a:r>
              <a:rPr lang="en-US" sz="1800" dirty="0">
                <a:solidFill>
                  <a:srgbClr val="FF0000"/>
                </a:solidFill>
              </a:rPr>
              <a:t>, </a:t>
            </a:r>
            <a:r>
              <a:rPr lang="en-US" sz="1800" dirty="0" err="1">
                <a:solidFill>
                  <a:srgbClr val="FF0000"/>
                </a:solidFill>
              </a:rPr>
              <a:t>Aksesibilitas</a:t>
            </a:r>
            <a:r>
              <a:rPr lang="en-US" sz="1800" dirty="0">
                <a:solidFill>
                  <a:srgbClr val="FF0000"/>
                </a:solidFill>
              </a:rPr>
              <a:t>, dan </a:t>
            </a:r>
            <a:r>
              <a:rPr lang="en-US" sz="1800" dirty="0" err="1">
                <a:solidFill>
                  <a:srgbClr val="FF0000"/>
                </a:solidFill>
              </a:rPr>
              <a:t>Mutu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Sarana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</a:p>
          <a:p>
            <a:pPr marL="793750" indent="0">
              <a:buNone/>
            </a:pPr>
            <a:r>
              <a:rPr lang="en-US" sz="1800" dirty="0" err="1"/>
              <a:t>Kecukupan</a:t>
            </a:r>
            <a:r>
              <a:rPr lang="en-US" sz="1800" dirty="0"/>
              <a:t> </a:t>
            </a:r>
            <a:r>
              <a:rPr lang="en-US" sz="1800" dirty="0" err="1"/>
              <a:t>sarana</a:t>
            </a:r>
            <a:r>
              <a:rPr lang="en-US" sz="1800" dirty="0"/>
              <a:t> </a:t>
            </a:r>
            <a:r>
              <a:rPr lang="en-US" sz="1800" dirty="0" err="1"/>
              <a:t>terlihat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en-US" sz="1800" dirty="0" err="1"/>
              <a:t>ketersediaan</a:t>
            </a:r>
            <a:r>
              <a:rPr lang="en-US" sz="1800" dirty="0"/>
              <a:t>, </a:t>
            </a:r>
            <a:r>
              <a:rPr lang="en-US" sz="1800" dirty="0" err="1"/>
              <a:t>kemutakhiran</a:t>
            </a:r>
            <a:r>
              <a:rPr lang="en-US" sz="1800" dirty="0"/>
              <a:t>, </a:t>
            </a:r>
            <a:r>
              <a:rPr lang="en-US" sz="1800" dirty="0" err="1"/>
              <a:t>kesiap</a:t>
            </a:r>
            <a:r>
              <a:rPr lang="en-US" sz="1800" dirty="0"/>
              <a:t> </a:t>
            </a:r>
            <a:r>
              <a:rPr lang="en-US" sz="1800" dirty="0" err="1"/>
              <a:t>pakaian</a:t>
            </a:r>
            <a:r>
              <a:rPr lang="en-US" sz="1800" dirty="0"/>
              <a:t> </a:t>
            </a:r>
            <a:r>
              <a:rPr lang="en-US" sz="1800" dirty="0" err="1"/>
              <a:t>mencakup</a:t>
            </a:r>
            <a:r>
              <a:rPr lang="en-US" sz="1800" dirty="0"/>
              <a:t>: </a:t>
            </a:r>
            <a:r>
              <a:rPr lang="en-US" sz="1800" dirty="0" err="1"/>
              <a:t>fasilitas</a:t>
            </a:r>
            <a:r>
              <a:rPr lang="en-US" sz="1800" dirty="0"/>
              <a:t> dan </a:t>
            </a:r>
            <a:r>
              <a:rPr lang="en-US" sz="1800" dirty="0" err="1"/>
              <a:t>peralatan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Proses </a:t>
            </a:r>
            <a:r>
              <a:rPr lang="en-US" sz="1800" dirty="0" err="1"/>
              <a:t>Belajar</a:t>
            </a:r>
            <a:r>
              <a:rPr lang="en-US" sz="1800" dirty="0"/>
              <a:t> </a:t>
            </a:r>
            <a:r>
              <a:rPr lang="en-US" sz="1800" dirty="0" err="1"/>
              <a:t>Mengajar</a:t>
            </a:r>
            <a:r>
              <a:rPr lang="en-US" sz="1800" dirty="0"/>
              <a:t> (PBM), </a:t>
            </a:r>
            <a:r>
              <a:rPr lang="en-US" sz="1800" dirty="0" err="1"/>
              <a:t>Penelitian</a:t>
            </a:r>
            <a:r>
              <a:rPr lang="en-US" sz="1800" dirty="0"/>
              <a:t>, dan </a:t>
            </a:r>
            <a:r>
              <a:rPr lang="en-US" sz="1800" dirty="0" err="1"/>
              <a:t>PkM</a:t>
            </a:r>
            <a:r>
              <a:rPr lang="en-US" sz="1800" dirty="0"/>
              <a:t>. </a:t>
            </a:r>
            <a:r>
              <a:rPr lang="en-US" sz="1800" dirty="0" err="1"/>
              <a:t>Mengacu</a:t>
            </a:r>
            <a:r>
              <a:rPr lang="en-US" sz="1800" dirty="0"/>
              <a:t> </a:t>
            </a:r>
            <a:r>
              <a:rPr lang="en-US" sz="1800" dirty="0" err="1"/>
              <a:t>kepada</a:t>
            </a:r>
            <a:r>
              <a:rPr lang="en-US" sz="1800" dirty="0"/>
              <a:t> SN DIKTI </a:t>
            </a:r>
            <a:r>
              <a:rPr lang="en-US" sz="1800" dirty="0" err="1"/>
              <a:t>Pasal</a:t>
            </a:r>
            <a:r>
              <a:rPr lang="en-US" sz="1800" dirty="0"/>
              <a:t> 32. PT </a:t>
            </a:r>
            <a:r>
              <a:rPr lang="en-US" sz="1800" dirty="0" err="1"/>
              <a:t>harus</a:t>
            </a:r>
            <a:r>
              <a:rPr lang="en-US" sz="1800" dirty="0"/>
              <a:t> </a:t>
            </a:r>
            <a:r>
              <a:rPr lang="en-US" sz="1800" dirty="0" err="1"/>
              <a:t>menyediakan</a:t>
            </a:r>
            <a:r>
              <a:rPr lang="en-US" sz="1800" dirty="0"/>
              <a:t> </a:t>
            </a:r>
            <a:r>
              <a:rPr lang="en-US" sz="1800" dirty="0" err="1"/>
              <a:t>sarana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yang </a:t>
            </a:r>
            <a:r>
              <a:rPr lang="en-US" sz="1800" dirty="0" err="1"/>
              <a:t>berkebutuhan</a:t>
            </a:r>
            <a:r>
              <a:rPr lang="en-US" sz="1800" dirty="0"/>
              <a:t> </a:t>
            </a:r>
            <a:r>
              <a:rPr lang="en-US" sz="1800" dirty="0" err="1"/>
              <a:t>khusus</a:t>
            </a:r>
            <a:r>
              <a:rPr lang="en-US" sz="1800" dirty="0"/>
              <a:t>. </a:t>
            </a:r>
          </a:p>
          <a:p>
            <a:pPr marL="465138" indent="0">
              <a:buNone/>
            </a:pPr>
            <a:r>
              <a:rPr lang="en-US" sz="1800" dirty="0"/>
              <a:t> 2) </a:t>
            </a:r>
            <a:r>
              <a:rPr lang="en-US" sz="1800" dirty="0" err="1">
                <a:solidFill>
                  <a:srgbClr val="FF0000"/>
                </a:solidFill>
              </a:rPr>
              <a:t>Kecukupan</a:t>
            </a:r>
            <a:r>
              <a:rPr lang="en-US" sz="1800" dirty="0">
                <a:solidFill>
                  <a:srgbClr val="FF0000"/>
                </a:solidFill>
              </a:rPr>
              <a:t>, </a:t>
            </a:r>
            <a:r>
              <a:rPr lang="en-US" sz="1800" dirty="0" err="1">
                <a:solidFill>
                  <a:srgbClr val="FF0000"/>
                </a:solidFill>
              </a:rPr>
              <a:t>Aksesibilitas</a:t>
            </a:r>
            <a:r>
              <a:rPr lang="en-US" sz="1800" dirty="0">
                <a:solidFill>
                  <a:srgbClr val="FF0000"/>
                </a:solidFill>
              </a:rPr>
              <a:t> dan </a:t>
            </a:r>
            <a:r>
              <a:rPr lang="en-US" sz="1800" dirty="0" err="1">
                <a:solidFill>
                  <a:srgbClr val="FF0000"/>
                </a:solidFill>
              </a:rPr>
              <a:t>Mutu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Sistem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informasi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</a:p>
          <a:p>
            <a:pPr marL="741363" indent="0">
              <a:buNone/>
            </a:pPr>
            <a:r>
              <a:rPr lang="en-US" sz="1800" dirty="0" err="1"/>
              <a:t>Ketersediaan</a:t>
            </a:r>
            <a:r>
              <a:rPr lang="en-US" sz="1800" dirty="0"/>
              <a:t> </a:t>
            </a:r>
            <a:r>
              <a:rPr lang="en-US" sz="1800" dirty="0" err="1"/>
              <a:t>sistem</a:t>
            </a:r>
            <a:r>
              <a:rPr lang="en-US" sz="1800" dirty="0"/>
              <a:t> TIK (</a:t>
            </a:r>
            <a:r>
              <a:rPr lang="en-US" sz="1800" dirty="0" err="1"/>
              <a:t>Teknologi</a:t>
            </a:r>
            <a:r>
              <a:rPr lang="en-US" sz="1800" dirty="0"/>
              <a:t> </a:t>
            </a:r>
            <a:r>
              <a:rPr lang="en-US" sz="1800" dirty="0" err="1"/>
              <a:t>Informasi</a:t>
            </a:r>
            <a:r>
              <a:rPr lang="en-US" sz="1800" dirty="0"/>
              <a:t> dan </a:t>
            </a:r>
            <a:r>
              <a:rPr lang="en-US" sz="1800" dirty="0" err="1"/>
              <a:t>Komunikasi</a:t>
            </a:r>
            <a:r>
              <a:rPr lang="en-US" sz="1800" dirty="0"/>
              <a:t>) </a:t>
            </a:r>
            <a:r>
              <a:rPr lang="en-US" sz="1800" dirty="0" err="1"/>
              <a:t>untuk</a:t>
            </a:r>
            <a:r>
              <a:rPr lang="en-US" sz="1800" dirty="0"/>
              <a:t>:  </a:t>
            </a:r>
          </a:p>
          <a:p>
            <a:pPr marL="1208088" indent="-466725">
              <a:buAutoNum type="alphaLcParenR"/>
            </a:pPr>
            <a:r>
              <a:rPr lang="en-US" sz="1800" dirty="0" err="1"/>
              <a:t>mengumpulkan</a:t>
            </a:r>
            <a:r>
              <a:rPr lang="en-US" sz="1800" dirty="0"/>
              <a:t> data yang </a:t>
            </a:r>
            <a:r>
              <a:rPr lang="en-US" sz="1800" dirty="0" err="1"/>
              <a:t>akurat</a:t>
            </a:r>
            <a:r>
              <a:rPr lang="en-US" sz="1800" dirty="0"/>
              <a:t>, </a:t>
            </a:r>
            <a:r>
              <a:rPr lang="en-US" sz="1800" dirty="0" err="1"/>
              <a:t>dapat</a:t>
            </a:r>
            <a:r>
              <a:rPr lang="en-US" sz="1800" dirty="0"/>
              <a:t> </a:t>
            </a:r>
            <a:r>
              <a:rPr lang="en-US" sz="1800" dirty="0" err="1"/>
              <a:t>dipertanggung</a:t>
            </a:r>
            <a:r>
              <a:rPr lang="en-US" sz="1800" dirty="0"/>
              <a:t> </a:t>
            </a:r>
            <a:r>
              <a:rPr lang="en-US" sz="1800" dirty="0" err="1"/>
              <a:t>jawabkan</a:t>
            </a:r>
            <a:r>
              <a:rPr lang="en-US" sz="1800" dirty="0"/>
              <a:t> dan </a:t>
            </a:r>
            <a:r>
              <a:rPr lang="en-US" sz="1800" dirty="0" err="1"/>
              <a:t>terjaga</a:t>
            </a:r>
            <a:r>
              <a:rPr lang="en-US" sz="1800" dirty="0"/>
              <a:t> </a:t>
            </a:r>
            <a:r>
              <a:rPr lang="en-US" sz="1800" dirty="0" err="1"/>
              <a:t>kerahasiaanya</a:t>
            </a:r>
            <a:r>
              <a:rPr lang="en-US" sz="1800" dirty="0"/>
              <a:t>. </a:t>
            </a:r>
          </a:p>
          <a:p>
            <a:pPr marL="1208088" indent="-466725">
              <a:buAutoNum type="alphaLcParenR"/>
            </a:pPr>
            <a:r>
              <a:rPr lang="en-US" sz="1800" dirty="0" err="1"/>
              <a:t>mengelola</a:t>
            </a:r>
            <a:r>
              <a:rPr lang="en-US" sz="1800" dirty="0"/>
              <a:t> dan </a:t>
            </a:r>
            <a:r>
              <a:rPr lang="en-US" sz="1800" dirty="0" err="1"/>
              <a:t>menyebarkan</a:t>
            </a:r>
            <a:r>
              <a:rPr lang="en-US" sz="1800" dirty="0"/>
              <a:t> </a:t>
            </a:r>
            <a:r>
              <a:rPr lang="en-US" sz="1800" dirty="0" err="1"/>
              <a:t>ilmu</a:t>
            </a:r>
            <a:r>
              <a:rPr lang="en-US" sz="1800" dirty="0"/>
              <a:t> </a:t>
            </a:r>
            <a:r>
              <a:rPr lang="en-US" sz="1800" dirty="0" err="1"/>
              <a:t>pengetahuan</a:t>
            </a:r>
            <a:r>
              <a:rPr lang="en-US" sz="1800" dirty="0"/>
              <a:t>. (</a:t>
            </a:r>
            <a:r>
              <a:rPr lang="en-US" sz="1800" dirty="0" err="1"/>
              <a:t>Misal</a:t>
            </a:r>
            <a:r>
              <a:rPr lang="en-US" sz="1800" dirty="0"/>
              <a:t>: SIMPT, SIM </a:t>
            </a:r>
            <a:r>
              <a:rPr lang="en-US" sz="1800" dirty="0" err="1"/>
              <a:t>Perpustakaan</a:t>
            </a:r>
            <a:r>
              <a:rPr lang="en-US" sz="1800" dirty="0"/>
              <a:t>, Database, dan </a:t>
            </a:r>
            <a:r>
              <a:rPr lang="en-US" sz="1800" dirty="0" err="1"/>
              <a:t>Sistem</a:t>
            </a:r>
            <a:r>
              <a:rPr lang="en-US" sz="1800" dirty="0"/>
              <a:t> </a:t>
            </a:r>
            <a:r>
              <a:rPr lang="en-US" sz="1800" dirty="0" err="1"/>
              <a:t>Informasi</a:t>
            </a:r>
            <a:r>
              <a:rPr lang="en-US" sz="1800" dirty="0"/>
              <a:t> PBM). </a:t>
            </a:r>
          </a:p>
          <a:p>
            <a:pPr marL="223838" indent="0">
              <a:buNone/>
            </a:pPr>
            <a:r>
              <a:rPr lang="en-US" sz="1800" dirty="0"/>
              <a:t> c) </a:t>
            </a:r>
            <a:r>
              <a:rPr lang="en-US" sz="1800" dirty="0" err="1">
                <a:solidFill>
                  <a:srgbClr val="FF0000"/>
                </a:solidFill>
              </a:rPr>
              <a:t>Kecukupan</a:t>
            </a:r>
            <a:r>
              <a:rPr lang="en-US" sz="1800" dirty="0">
                <a:solidFill>
                  <a:srgbClr val="FF0000"/>
                </a:solidFill>
              </a:rPr>
              <a:t>, </a:t>
            </a:r>
            <a:r>
              <a:rPr lang="en-US" sz="1800" dirty="0" err="1">
                <a:solidFill>
                  <a:srgbClr val="FF0000"/>
                </a:solidFill>
              </a:rPr>
              <a:t>Aksesibilitas</a:t>
            </a:r>
            <a:r>
              <a:rPr lang="en-US" sz="1800" dirty="0">
                <a:solidFill>
                  <a:srgbClr val="FF0000"/>
                </a:solidFill>
              </a:rPr>
              <a:t>, dan </a:t>
            </a:r>
            <a:r>
              <a:rPr lang="en-US" sz="1800" dirty="0" err="1">
                <a:solidFill>
                  <a:srgbClr val="FF0000"/>
                </a:solidFill>
              </a:rPr>
              <a:t>Mutu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Prasarana</a:t>
            </a:r>
            <a:r>
              <a:rPr lang="en-US" sz="1800" dirty="0"/>
              <a:t>. </a:t>
            </a:r>
          </a:p>
          <a:p>
            <a:pPr marL="517525" indent="0">
              <a:buNone/>
            </a:pPr>
            <a:r>
              <a:rPr lang="en-US" sz="1800" dirty="0" err="1"/>
              <a:t>Kecukupan</a:t>
            </a:r>
            <a:r>
              <a:rPr lang="en-US" sz="1800" dirty="0"/>
              <a:t> </a:t>
            </a:r>
            <a:r>
              <a:rPr lang="en-US" sz="1800" dirty="0" err="1"/>
              <a:t>prasarana</a:t>
            </a:r>
            <a:r>
              <a:rPr lang="en-US" sz="1800" dirty="0"/>
              <a:t> </a:t>
            </a:r>
            <a:r>
              <a:rPr lang="en-US" sz="1800" dirty="0" err="1"/>
              <a:t>terlihat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en-US" sz="1800" dirty="0" err="1"/>
              <a:t>ketersediaan</a:t>
            </a:r>
            <a:r>
              <a:rPr lang="en-US" sz="1800" dirty="0"/>
              <a:t>, </a:t>
            </a:r>
            <a:r>
              <a:rPr lang="en-US" sz="1800" dirty="0" err="1"/>
              <a:t>kemutakhiran</a:t>
            </a:r>
            <a:r>
              <a:rPr lang="en-US" sz="1800" dirty="0"/>
              <a:t>, </a:t>
            </a:r>
            <a:r>
              <a:rPr lang="en-US" sz="1800" dirty="0" err="1"/>
              <a:t>kesiap</a:t>
            </a:r>
            <a:r>
              <a:rPr lang="en-US" sz="1800" dirty="0"/>
              <a:t> </a:t>
            </a:r>
            <a:r>
              <a:rPr lang="en-US" sz="1800" dirty="0" err="1"/>
              <a:t>pakaian</a:t>
            </a:r>
            <a:r>
              <a:rPr lang="en-US" sz="1800" dirty="0"/>
              <a:t> </a:t>
            </a:r>
            <a:r>
              <a:rPr lang="en-US" sz="1800" dirty="0" err="1"/>
              <a:t>mencakup</a:t>
            </a:r>
            <a:r>
              <a:rPr lang="en-US" sz="1800" dirty="0"/>
              <a:t>: </a:t>
            </a:r>
            <a:r>
              <a:rPr lang="en-US" sz="1800" dirty="0" err="1"/>
              <a:t>fasilitas</a:t>
            </a:r>
            <a:r>
              <a:rPr lang="en-US" sz="1800" dirty="0"/>
              <a:t> dan </a:t>
            </a:r>
            <a:r>
              <a:rPr lang="en-US" sz="1800" dirty="0" err="1"/>
              <a:t>peralatan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PBM, </a:t>
            </a:r>
            <a:r>
              <a:rPr lang="en-US" sz="1800" dirty="0" err="1"/>
              <a:t>Penelitian</a:t>
            </a:r>
            <a:r>
              <a:rPr lang="en-US" sz="1800" dirty="0"/>
              <a:t>, dan </a:t>
            </a:r>
            <a:r>
              <a:rPr lang="en-US" sz="1800" dirty="0" err="1"/>
              <a:t>PkM</a:t>
            </a:r>
            <a:r>
              <a:rPr lang="en-US" sz="1800" dirty="0"/>
              <a:t>. </a:t>
            </a:r>
            <a:r>
              <a:rPr lang="en-US" sz="1800" dirty="0" err="1"/>
              <a:t>Mengacu</a:t>
            </a:r>
            <a:r>
              <a:rPr lang="en-US" sz="1800" dirty="0"/>
              <a:t> </a:t>
            </a:r>
            <a:r>
              <a:rPr lang="en-US" sz="1800" dirty="0" err="1"/>
              <a:t>kepada</a:t>
            </a:r>
            <a:r>
              <a:rPr lang="en-US" sz="1800" dirty="0"/>
              <a:t> SN DIKTI </a:t>
            </a:r>
            <a:r>
              <a:rPr lang="en-US" sz="1800" dirty="0" err="1"/>
              <a:t>Pasal</a:t>
            </a:r>
            <a:r>
              <a:rPr lang="en-US" sz="1800" dirty="0"/>
              <a:t> 32. PT </a:t>
            </a:r>
            <a:r>
              <a:rPr lang="en-US" sz="1800" dirty="0" err="1"/>
              <a:t>harus</a:t>
            </a:r>
            <a:r>
              <a:rPr lang="en-US" sz="1800" dirty="0"/>
              <a:t> </a:t>
            </a:r>
            <a:r>
              <a:rPr lang="en-US" sz="1800" dirty="0" err="1"/>
              <a:t>menyediakan</a:t>
            </a:r>
            <a:r>
              <a:rPr lang="en-US" sz="1800" dirty="0"/>
              <a:t> </a:t>
            </a:r>
            <a:r>
              <a:rPr lang="en-US" sz="1800" dirty="0" err="1"/>
              <a:t>prasarana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yang </a:t>
            </a:r>
            <a:r>
              <a:rPr lang="en-US" sz="1800" dirty="0" err="1"/>
              <a:t>berkebutuhan</a:t>
            </a:r>
            <a:r>
              <a:rPr lang="en-US" sz="1800" dirty="0"/>
              <a:t> </a:t>
            </a:r>
            <a:r>
              <a:rPr lang="en-US" sz="1800" dirty="0" err="1"/>
              <a:t>khusus</a:t>
            </a:r>
            <a:r>
              <a:rPr lang="en-US" sz="1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62556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E7587F1-7DD1-494A-95BD-E1495249C9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5016047"/>
              </p:ext>
            </p:extLst>
          </p:nvPr>
        </p:nvGraphicFramePr>
        <p:xfrm>
          <a:off x="838200" y="488732"/>
          <a:ext cx="10844048" cy="5107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477">
                  <a:extLst>
                    <a:ext uri="{9D8B030D-6E8A-4147-A177-3AD203B41FA5}">
                      <a16:colId xmlns:a16="http://schemas.microsoft.com/office/drawing/2014/main" val="2794961712"/>
                    </a:ext>
                  </a:extLst>
                </a:gridCol>
                <a:gridCol w="4145776">
                  <a:extLst>
                    <a:ext uri="{9D8B030D-6E8A-4147-A177-3AD203B41FA5}">
                      <a16:colId xmlns:a16="http://schemas.microsoft.com/office/drawing/2014/main" val="1078494643"/>
                    </a:ext>
                  </a:extLst>
                </a:gridCol>
                <a:gridCol w="5806795">
                  <a:extLst>
                    <a:ext uri="{9D8B030D-6E8A-4147-A177-3AD203B41FA5}">
                      <a16:colId xmlns:a16="http://schemas.microsoft.com/office/drawing/2014/main" val="792651604"/>
                    </a:ext>
                  </a:extLst>
                </a:gridCol>
              </a:tblGrid>
              <a:tr h="1005793">
                <a:tc>
                  <a:txBody>
                    <a:bodyPr/>
                    <a:lstStyle/>
                    <a:p>
                      <a:r>
                        <a:rPr lang="en-US" sz="2800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Kata </a:t>
                      </a:r>
                      <a:r>
                        <a:rPr lang="en-US" sz="2800" dirty="0" err="1"/>
                        <a:t>dalam</a:t>
                      </a:r>
                      <a:r>
                        <a:rPr lang="en-US" sz="2800" dirty="0"/>
                        <a:t> Panduan 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/>
                        <a:t>Dokumen</a:t>
                      </a:r>
                      <a:r>
                        <a:rPr lang="en-US" sz="2800" dirty="0"/>
                        <a:t> yang </a:t>
                      </a:r>
                      <a:r>
                        <a:rPr lang="en-US" sz="2800" dirty="0" err="1"/>
                        <a:t>harus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dituliskan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dalam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jawaban</a:t>
                      </a:r>
                      <a:r>
                        <a:rPr lang="en-US" sz="2800" dirty="0"/>
                        <a:t> 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252447"/>
                  </a:ext>
                </a:extLst>
              </a:tr>
              <a:tr h="23837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Mekanisme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SK yang </a:t>
                      </a:r>
                      <a:r>
                        <a:rPr lang="en-US" sz="2800" dirty="0" err="1"/>
                        <a:t>relevan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bukti-bukti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pelaksanaan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sejak</a:t>
                      </a:r>
                      <a:r>
                        <a:rPr lang="en-US" sz="2800" dirty="0"/>
                        <a:t> A s/d Z (</a:t>
                      </a:r>
                      <a:r>
                        <a:rPr lang="en-US" sz="2800" dirty="0" err="1"/>
                        <a:t>ingat</a:t>
                      </a:r>
                      <a:r>
                        <a:rPr lang="en-US" sz="2800" dirty="0"/>
                        <a:t> PPEPP) </a:t>
                      </a:r>
                      <a:r>
                        <a:rPr lang="en-US" sz="2800" dirty="0" err="1"/>
                        <a:t>berupa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jawaban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terhadap</a:t>
                      </a:r>
                      <a:r>
                        <a:rPr lang="en-US" sz="2800" dirty="0"/>
                        <a:t> 5W 1H. </a:t>
                      </a:r>
                      <a:r>
                        <a:rPr lang="en-US" sz="2800" dirty="0" err="1"/>
                        <a:t>Penunjukan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sumber</a:t>
                      </a:r>
                      <a:r>
                        <a:rPr lang="en-US" sz="2800" dirty="0"/>
                        <a:t> data: online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link.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308040"/>
                  </a:ext>
                </a:extLst>
              </a:tr>
              <a:tr h="171822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Indikator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Kinerja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Berupa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kuantifikasi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suatu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tujuan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dalam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bentuk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angka</a:t>
                      </a:r>
                      <a:r>
                        <a:rPr lang="en-US" sz="2800" dirty="0"/>
                        <a:t>. </a:t>
                      </a:r>
                      <a:r>
                        <a:rPr lang="en-US" sz="2800" dirty="0" err="1"/>
                        <a:t>Penunjukan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sumber</a:t>
                      </a:r>
                      <a:r>
                        <a:rPr lang="en-US" sz="2800" dirty="0"/>
                        <a:t> data: online </a:t>
                      </a:r>
                      <a:r>
                        <a:rPr lang="en-US" sz="2800" dirty="0" err="1"/>
                        <a:t>atau</a:t>
                      </a:r>
                      <a:r>
                        <a:rPr lang="en-US" sz="2800" dirty="0"/>
                        <a:t> link.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11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3747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8ADE0-93C2-4E50-B9FD-FC28BB6D5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860" y="410893"/>
            <a:ext cx="11300604" cy="6058918"/>
          </a:xfrm>
        </p:spPr>
        <p:txBody>
          <a:bodyPr>
            <a:noAutofit/>
          </a:bodyPr>
          <a:lstStyle/>
          <a:p>
            <a:pPr marL="465138" indent="-465138">
              <a:buNone/>
            </a:pPr>
            <a:r>
              <a:rPr lang="en-US" sz="2400" dirty="0"/>
              <a:t>5. 	</a:t>
            </a:r>
            <a:r>
              <a:rPr lang="en-US" sz="2400" dirty="0" err="1">
                <a:solidFill>
                  <a:srgbClr val="FF0000"/>
                </a:solidFill>
              </a:rPr>
              <a:t>Indikator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Kinerja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Tambahan</a:t>
            </a:r>
            <a:endParaRPr lang="en-US" sz="2400" dirty="0">
              <a:solidFill>
                <a:srgbClr val="FF0000"/>
              </a:solidFill>
            </a:endParaRPr>
          </a:p>
          <a:p>
            <a:pPr marL="465138" indent="0">
              <a:buNone/>
            </a:pP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keuangan</a:t>
            </a:r>
            <a:r>
              <a:rPr lang="en-US" sz="2400" dirty="0"/>
              <a:t>, </a:t>
            </a:r>
            <a:r>
              <a:rPr lang="en-US" sz="2400" dirty="0" err="1"/>
              <a:t>sarana</a:t>
            </a:r>
            <a:r>
              <a:rPr lang="en-US" sz="2400" dirty="0"/>
              <a:t> dan </a:t>
            </a:r>
            <a:r>
              <a:rPr lang="en-US" sz="2400" dirty="0" err="1"/>
              <a:t>prasarana</a:t>
            </a:r>
            <a:r>
              <a:rPr lang="en-US" sz="2400" dirty="0"/>
              <a:t> lain </a:t>
            </a:r>
            <a:r>
              <a:rPr lang="en-US" sz="2400" dirty="0" err="1"/>
              <a:t>berdasarkan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yang </a:t>
            </a:r>
            <a:r>
              <a:rPr lang="en-US" sz="2400" dirty="0" err="1"/>
              <a:t>ditetapkan</a:t>
            </a:r>
            <a:r>
              <a:rPr lang="en-US" sz="2400" dirty="0"/>
              <a:t> oleh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melampaui</a:t>
            </a:r>
            <a:r>
              <a:rPr lang="en-US" sz="2400" dirty="0"/>
              <a:t> SN DIKTI. Data </a:t>
            </a: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yang sahih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diukur</a:t>
            </a:r>
            <a:r>
              <a:rPr lang="en-US" sz="2400" dirty="0"/>
              <a:t>, </a:t>
            </a:r>
            <a:r>
              <a:rPr lang="en-US" sz="2400" dirty="0" err="1"/>
              <a:t>dimonitor</a:t>
            </a:r>
            <a:r>
              <a:rPr lang="en-US" sz="2400" dirty="0"/>
              <a:t>, </a:t>
            </a:r>
            <a:r>
              <a:rPr lang="en-US" sz="2400" dirty="0" err="1"/>
              <a:t>dikaji</a:t>
            </a:r>
            <a:r>
              <a:rPr lang="en-US" sz="2400" dirty="0"/>
              <a:t> dan </a:t>
            </a:r>
            <a:r>
              <a:rPr lang="en-US" sz="2400" dirty="0" err="1"/>
              <a:t>dianalisis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perbaikan</a:t>
            </a:r>
            <a:r>
              <a:rPr lang="en-US" sz="2400" dirty="0"/>
              <a:t> </a:t>
            </a:r>
            <a:r>
              <a:rPr lang="en-US" sz="2400" dirty="0" err="1"/>
              <a:t>berkelanjutan</a:t>
            </a:r>
            <a:r>
              <a:rPr lang="en-US" sz="2400" dirty="0"/>
              <a:t>. </a:t>
            </a:r>
          </a:p>
          <a:p>
            <a:pPr marL="465138" indent="-465138">
              <a:buNone/>
            </a:pPr>
            <a:r>
              <a:rPr lang="en-US" sz="2400" dirty="0"/>
              <a:t> 6. 	</a:t>
            </a:r>
            <a:r>
              <a:rPr lang="en-US" sz="2400" dirty="0" err="1">
                <a:solidFill>
                  <a:srgbClr val="FF0000"/>
                </a:solidFill>
              </a:rPr>
              <a:t>Evaluasi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Capaian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Kinerja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465138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dan </a:t>
            </a:r>
            <a:r>
              <a:rPr lang="en-US" sz="2400" dirty="0" err="1"/>
              <a:t>analisi</a:t>
            </a:r>
            <a:r>
              <a:rPr lang="en-US" sz="2400" dirty="0"/>
              <a:t> </a:t>
            </a:r>
            <a:r>
              <a:rPr lang="en-US" sz="2400" dirty="0" err="1"/>
              <a:t>keberhasilan</a:t>
            </a:r>
            <a:r>
              <a:rPr lang="en-US" sz="2400" dirty="0"/>
              <a:t> dan/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ketidakberhasilan</a:t>
            </a:r>
            <a:r>
              <a:rPr lang="en-US" sz="2400" dirty="0"/>
              <a:t> </a:t>
            </a:r>
            <a:r>
              <a:rPr lang="en-US" sz="2400" dirty="0" err="1"/>
              <a:t>pencapaian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yang </a:t>
            </a:r>
            <a:r>
              <a:rPr lang="en-US" sz="2400" dirty="0" err="1"/>
              <a:t>telah</a:t>
            </a:r>
            <a:r>
              <a:rPr lang="en-US" sz="2400" dirty="0"/>
              <a:t> </a:t>
            </a:r>
            <a:r>
              <a:rPr lang="en-US" sz="2400" dirty="0" err="1"/>
              <a:t>ditetapkan</a:t>
            </a:r>
            <a:r>
              <a:rPr lang="en-US" sz="2400" dirty="0"/>
              <a:t>. </a:t>
            </a:r>
            <a:r>
              <a:rPr lang="en-US" sz="2400" dirty="0" err="1"/>
              <a:t>Capaian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diukur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metoda</a:t>
            </a:r>
            <a:r>
              <a:rPr lang="en-US" sz="2400" dirty="0"/>
              <a:t> yang </a:t>
            </a:r>
            <a:r>
              <a:rPr lang="en-US" sz="2400" dirty="0" err="1"/>
              <a:t>tepat</a:t>
            </a:r>
            <a:r>
              <a:rPr lang="en-US" sz="2400" dirty="0"/>
              <a:t>, dan </a:t>
            </a:r>
            <a:r>
              <a:rPr lang="en-US" sz="2400" dirty="0" err="1"/>
              <a:t>hasilnya</a:t>
            </a:r>
            <a:r>
              <a:rPr lang="en-US" sz="2400" dirty="0"/>
              <a:t> </a:t>
            </a:r>
            <a:r>
              <a:rPr lang="en-US" sz="2400" dirty="0" err="1"/>
              <a:t>dianalisis</a:t>
            </a:r>
            <a:r>
              <a:rPr lang="en-US" sz="2400" dirty="0"/>
              <a:t>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dievaluasi</a:t>
            </a:r>
            <a:r>
              <a:rPr lang="en-US" sz="2400" dirty="0"/>
              <a:t>. </a:t>
            </a:r>
            <a:r>
              <a:rPr lang="en-US" sz="2400" dirty="0" err="1"/>
              <a:t>Analisis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capaian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mencakup</a:t>
            </a:r>
            <a:r>
              <a:rPr lang="en-US" sz="2400" dirty="0"/>
              <a:t> </a:t>
            </a:r>
            <a:r>
              <a:rPr lang="en-US" sz="2400" dirty="0" err="1"/>
              <a:t>identifikasi</a:t>
            </a:r>
            <a:r>
              <a:rPr lang="en-US" sz="2400" dirty="0"/>
              <a:t> </a:t>
            </a:r>
            <a:r>
              <a:rPr lang="en-US" sz="2400" dirty="0" err="1"/>
              <a:t>akar</a:t>
            </a:r>
            <a:r>
              <a:rPr lang="en-US" sz="2400" dirty="0"/>
              <a:t> </a:t>
            </a:r>
            <a:r>
              <a:rPr lang="en-US" sz="2400" dirty="0" err="1"/>
              <a:t>masalah</a:t>
            </a:r>
            <a:r>
              <a:rPr lang="en-US" sz="2400" dirty="0"/>
              <a:t>, </a:t>
            </a:r>
            <a:r>
              <a:rPr lang="en-US" sz="2400" dirty="0" err="1"/>
              <a:t>faktor</a:t>
            </a:r>
            <a:r>
              <a:rPr lang="en-US" sz="2400" dirty="0"/>
              <a:t> </a:t>
            </a:r>
            <a:r>
              <a:rPr lang="en-US" sz="2400" dirty="0" err="1"/>
              <a:t>pendukung</a:t>
            </a:r>
            <a:r>
              <a:rPr lang="en-US" sz="2400" dirty="0"/>
              <a:t> </a:t>
            </a:r>
            <a:r>
              <a:rPr lang="en-US" sz="2400" dirty="0" err="1"/>
              <a:t>keberhasilan</a:t>
            </a:r>
            <a:r>
              <a:rPr lang="en-US" sz="2400" dirty="0"/>
              <a:t> dan </a:t>
            </a:r>
            <a:r>
              <a:rPr lang="en-US" sz="2400" dirty="0" err="1"/>
              <a:t>faktor</a:t>
            </a:r>
            <a:r>
              <a:rPr lang="en-US" sz="2400" dirty="0"/>
              <a:t> </a:t>
            </a:r>
            <a:r>
              <a:rPr lang="en-US" sz="2400" dirty="0" err="1"/>
              <a:t>penghambat</a:t>
            </a:r>
            <a:r>
              <a:rPr lang="en-US" sz="2400" dirty="0"/>
              <a:t> </a:t>
            </a:r>
            <a:r>
              <a:rPr lang="en-US" sz="2400" dirty="0" err="1"/>
              <a:t>ketercapaian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, dan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singkat</a:t>
            </a:r>
            <a:r>
              <a:rPr lang="en-US" sz="2400" dirty="0"/>
              <a:t> </a:t>
            </a:r>
            <a:r>
              <a:rPr lang="en-US" sz="2400" dirty="0" err="1"/>
              <a:t>tindak</a:t>
            </a:r>
            <a:r>
              <a:rPr lang="en-US" sz="2400" dirty="0"/>
              <a:t> </a:t>
            </a:r>
            <a:r>
              <a:rPr lang="en-US" sz="2400" dirty="0" err="1"/>
              <a:t>lanjut</a:t>
            </a:r>
            <a:r>
              <a:rPr lang="en-US" sz="2400" dirty="0"/>
              <a:t> yang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institusi</a:t>
            </a:r>
            <a:r>
              <a:rPr lang="en-US" sz="2400" dirty="0"/>
              <a:t>. </a:t>
            </a:r>
          </a:p>
          <a:p>
            <a:pPr marL="465138" indent="-465138">
              <a:buNone/>
            </a:pPr>
            <a:r>
              <a:rPr lang="en-US" sz="2400" dirty="0"/>
              <a:t> 7. 	</a:t>
            </a:r>
            <a:r>
              <a:rPr lang="en-US" sz="2400" dirty="0" err="1">
                <a:solidFill>
                  <a:srgbClr val="FF0000"/>
                </a:solidFill>
              </a:rPr>
              <a:t>Penjaminan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Mutu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Keuangan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Sarana</a:t>
            </a:r>
            <a:r>
              <a:rPr lang="en-US" sz="2400" dirty="0">
                <a:solidFill>
                  <a:srgbClr val="FF0000"/>
                </a:solidFill>
              </a:rPr>
              <a:t> dan </a:t>
            </a:r>
            <a:r>
              <a:rPr lang="en-US" sz="2400" dirty="0" err="1">
                <a:solidFill>
                  <a:srgbClr val="FF0000"/>
                </a:solidFill>
              </a:rPr>
              <a:t>Prasarana</a:t>
            </a:r>
            <a:endParaRPr lang="en-US" sz="2400" dirty="0">
              <a:solidFill>
                <a:srgbClr val="FF0000"/>
              </a:solidFill>
            </a:endParaRPr>
          </a:p>
          <a:p>
            <a:pPr marL="465138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dan </a:t>
            </a:r>
            <a:r>
              <a:rPr lang="en-US" sz="2400" dirty="0" err="1"/>
              <a:t>bukti</a:t>
            </a:r>
            <a:r>
              <a:rPr lang="en-US" sz="2400" dirty="0"/>
              <a:t> yang sahih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penjaminan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</a:t>
            </a:r>
            <a:r>
              <a:rPr lang="en-US" sz="2400" dirty="0" err="1"/>
              <a:t>keuangan</a:t>
            </a:r>
            <a:r>
              <a:rPr lang="en-US" sz="2400" dirty="0"/>
              <a:t>, </a:t>
            </a:r>
            <a:r>
              <a:rPr lang="en-US" sz="2400" dirty="0" err="1"/>
              <a:t>sarana</a:t>
            </a:r>
            <a:r>
              <a:rPr lang="en-US" sz="2400" dirty="0"/>
              <a:t> dan </a:t>
            </a:r>
            <a:r>
              <a:rPr lang="en-US" sz="2400" dirty="0" err="1"/>
              <a:t>prasarana</a:t>
            </a:r>
            <a:r>
              <a:rPr lang="en-US" sz="2400" dirty="0"/>
              <a:t> yang </a:t>
            </a:r>
            <a:r>
              <a:rPr lang="en-US" sz="2400" dirty="0" err="1"/>
              <a:t>ditetapkan</a:t>
            </a:r>
            <a:r>
              <a:rPr lang="en-US" sz="2400" dirty="0"/>
              <a:t>, </a:t>
            </a:r>
            <a:r>
              <a:rPr lang="en-US" sz="2400" dirty="0" err="1"/>
              <a:t>dilaksanakan</a:t>
            </a:r>
            <a:r>
              <a:rPr lang="en-US" sz="2400" dirty="0"/>
              <a:t>, </a:t>
            </a:r>
            <a:r>
              <a:rPr lang="en-US" sz="2400" dirty="0" err="1"/>
              <a:t>hasilnya</a:t>
            </a:r>
            <a:r>
              <a:rPr lang="en-US" sz="2400" dirty="0"/>
              <a:t> </a:t>
            </a:r>
            <a:r>
              <a:rPr lang="en-US" sz="2400" dirty="0" err="1"/>
              <a:t>dievaluasi</a:t>
            </a:r>
            <a:r>
              <a:rPr lang="en-US" sz="2400" dirty="0"/>
              <a:t> dan </a:t>
            </a:r>
            <a:r>
              <a:rPr lang="en-US" sz="2400" dirty="0" err="1"/>
              <a:t>dikendalikan</a:t>
            </a:r>
            <a:r>
              <a:rPr lang="en-US" sz="2400" dirty="0"/>
              <a:t>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upaya</a:t>
            </a:r>
            <a:r>
              <a:rPr lang="en-US" sz="2400" dirty="0"/>
              <a:t> </a:t>
            </a:r>
            <a:r>
              <a:rPr lang="en-US" sz="2400" dirty="0" err="1"/>
              <a:t>peningkatan</a:t>
            </a:r>
            <a:r>
              <a:rPr lang="en-US" sz="2400" dirty="0"/>
              <a:t> </a:t>
            </a:r>
            <a:r>
              <a:rPr lang="en-US" sz="2400" dirty="0" err="1"/>
              <a:t>sesuai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siklus</a:t>
            </a:r>
            <a:r>
              <a:rPr lang="en-US" sz="2400" dirty="0"/>
              <a:t> PPEPP. </a:t>
            </a:r>
          </a:p>
        </p:txBody>
      </p:sp>
    </p:spTree>
    <p:extLst>
      <p:ext uri="{BB962C8B-B14F-4D97-AF65-F5344CB8AC3E}">
        <p14:creationId xmlns:p14="http://schemas.microsoft.com/office/powerpoint/2010/main" val="24092617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DBB28-C2E7-4D71-9E9E-1CFE418F6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872" y="583421"/>
            <a:ext cx="10765766" cy="5886389"/>
          </a:xfrm>
        </p:spPr>
        <p:txBody>
          <a:bodyPr>
            <a:noAutofit/>
          </a:bodyPr>
          <a:lstStyle/>
          <a:p>
            <a:pPr marL="690563" indent="-690563">
              <a:buAutoNum type="arabicPeriod" startAt="8"/>
            </a:pPr>
            <a:r>
              <a:rPr lang="en-US" sz="3000" dirty="0" err="1">
                <a:solidFill>
                  <a:srgbClr val="FF0000"/>
                </a:solidFill>
              </a:rPr>
              <a:t>Kepuasan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Pengguna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</a:p>
          <a:p>
            <a:pPr marL="1379538" indent="-688975">
              <a:buAutoNum type="alphaLcParenR"/>
            </a:pPr>
            <a:r>
              <a:rPr lang="en-US" sz="3000" dirty="0" err="1"/>
              <a:t>Deskripsi</a:t>
            </a:r>
            <a:r>
              <a:rPr lang="en-US" sz="3000" dirty="0"/>
              <a:t> </a:t>
            </a:r>
            <a:r>
              <a:rPr lang="en-US" sz="3000" dirty="0" err="1"/>
              <a:t>sistem</a:t>
            </a:r>
            <a:r>
              <a:rPr lang="en-US" sz="3000" dirty="0"/>
              <a:t> </a:t>
            </a:r>
            <a:r>
              <a:rPr lang="en-US" sz="3000" dirty="0" err="1"/>
              <a:t>untuk</a:t>
            </a:r>
            <a:r>
              <a:rPr lang="en-US" sz="3000" dirty="0"/>
              <a:t> </a:t>
            </a:r>
            <a:r>
              <a:rPr lang="en-US" sz="3000" dirty="0" err="1"/>
              <a:t>mengukur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</a:t>
            </a:r>
            <a:r>
              <a:rPr lang="en-US" sz="3000" dirty="0" err="1"/>
              <a:t>pengguna</a:t>
            </a:r>
            <a:r>
              <a:rPr lang="en-US" sz="3000" dirty="0"/>
              <a:t> </a:t>
            </a:r>
            <a:r>
              <a:rPr lang="en-US" sz="3000" dirty="0" err="1"/>
              <a:t>luaran</a:t>
            </a:r>
            <a:r>
              <a:rPr lang="en-US" sz="3000" dirty="0"/>
              <a:t> </a:t>
            </a:r>
            <a:r>
              <a:rPr lang="en-US" sz="3000" dirty="0" err="1"/>
              <a:t>perguruan</a:t>
            </a:r>
            <a:r>
              <a:rPr lang="en-US" sz="3000" dirty="0"/>
              <a:t> </a:t>
            </a:r>
            <a:r>
              <a:rPr lang="en-US" sz="3000" dirty="0" err="1"/>
              <a:t>tinggi</a:t>
            </a:r>
            <a:r>
              <a:rPr lang="en-US" sz="3000" dirty="0"/>
              <a:t> (</a:t>
            </a:r>
            <a:r>
              <a:rPr lang="en-US" sz="3000" dirty="0" err="1"/>
              <a:t>pengguna</a:t>
            </a:r>
            <a:r>
              <a:rPr lang="en-US" sz="3000" dirty="0"/>
              <a:t> </a:t>
            </a:r>
            <a:r>
              <a:rPr lang="en-US" sz="3000" dirty="0" err="1"/>
              <a:t>lulusan</a:t>
            </a:r>
            <a:r>
              <a:rPr lang="en-US" sz="3000" dirty="0"/>
              <a:t> dan </a:t>
            </a:r>
            <a:r>
              <a:rPr lang="en-US" sz="3000" dirty="0" err="1"/>
              <a:t>mitra</a:t>
            </a:r>
            <a:r>
              <a:rPr lang="en-US" sz="3000" dirty="0"/>
              <a:t>), </a:t>
            </a:r>
            <a:r>
              <a:rPr lang="en-US" sz="3000" dirty="0" err="1"/>
              <a:t>termasuk</a:t>
            </a:r>
            <a:r>
              <a:rPr lang="en-US" sz="3000" dirty="0"/>
              <a:t> </a:t>
            </a:r>
            <a:r>
              <a:rPr lang="en-US" sz="3000" dirty="0" err="1"/>
              <a:t>kejelasan</a:t>
            </a:r>
            <a:r>
              <a:rPr lang="en-US" sz="3000" dirty="0"/>
              <a:t> </a:t>
            </a:r>
            <a:r>
              <a:rPr lang="en-US" sz="3000" dirty="0" err="1"/>
              <a:t>instrumen</a:t>
            </a:r>
            <a:r>
              <a:rPr lang="en-US" sz="3000" dirty="0"/>
              <a:t> yang </a:t>
            </a:r>
            <a:r>
              <a:rPr lang="en-US" sz="3000" dirty="0" err="1"/>
              <a:t>digunakan</a:t>
            </a:r>
            <a:r>
              <a:rPr lang="en-US" sz="3000" dirty="0"/>
              <a:t>, </a:t>
            </a:r>
            <a:r>
              <a:rPr lang="en-US" sz="3000" dirty="0" err="1"/>
              <a:t>pelaksanaan</a:t>
            </a:r>
            <a:r>
              <a:rPr lang="en-US" sz="3000" dirty="0"/>
              <a:t>, </a:t>
            </a:r>
            <a:r>
              <a:rPr lang="en-US" sz="3000" dirty="0" err="1"/>
              <a:t>perekaman</a:t>
            </a:r>
            <a:r>
              <a:rPr lang="en-US" sz="3000" dirty="0"/>
              <a:t> dan </a:t>
            </a:r>
            <a:r>
              <a:rPr lang="en-US" sz="3000" dirty="0" err="1"/>
              <a:t>analisis</a:t>
            </a:r>
            <a:r>
              <a:rPr lang="en-US" sz="3000" dirty="0"/>
              <a:t> </a:t>
            </a:r>
            <a:r>
              <a:rPr lang="en-US" sz="3000" dirty="0" err="1"/>
              <a:t>datanya</a:t>
            </a:r>
            <a:r>
              <a:rPr lang="en-US" sz="3000" dirty="0"/>
              <a:t>.</a:t>
            </a:r>
          </a:p>
          <a:p>
            <a:pPr marL="1379538" indent="-688975">
              <a:buAutoNum type="alphaLcParenR"/>
            </a:pPr>
            <a:r>
              <a:rPr lang="en-US" sz="3000" dirty="0" err="1"/>
              <a:t>Ketersediaan</a:t>
            </a:r>
            <a:r>
              <a:rPr lang="en-US" sz="3000" dirty="0"/>
              <a:t> </a:t>
            </a:r>
            <a:r>
              <a:rPr lang="en-US" sz="3000" dirty="0" err="1"/>
              <a:t>bukti</a:t>
            </a:r>
            <a:r>
              <a:rPr lang="en-US" sz="3000" dirty="0"/>
              <a:t> yang sahih </a:t>
            </a:r>
            <a:r>
              <a:rPr lang="en-US" sz="3000" dirty="0" err="1"/>
              <a:t>tentang</a:t>
            </a:r>
            <a:r>
              <a:rPr lang="en-US" sz="3000" dirty="0"/>
              <a:t> </a:t>
            </a:r>
            <a:r>
              <a:rPr lang="en-US" sz="3000" dirty="0" err="1"/>
              <a:t>hasil</a:t>
            </a:r>
            <a:r>
              <a:rPr lang="en-US" sz="3000" dirty="0"/>
              <a:t> </a:t>
            </a:r>
            <a:r>
              <a:rPr lang="en-US" sz="3000" dirty="0" err="1"/>
              <a:t>pengukuran</a:t>
            </a:r>
            <a:r>
              <a:rPr lang="en-US" sz="3000" dirty="0"/>
              <a:t> </a:t>
            </a:r>
            <a:r>
              <a:rPr lang="en-US" sz="3000" dirty="0" err="1"/>
              <a:t>kepuasan</a:t>
            </a:r>
            <a:r>
              <a:rPr lang="en-US" sz="3000" dirty="0"/>
              <a:t> </a:t>
            </a:r>
            <a:r>
              <a:rPr lang="en-US" sz="3000" dirty="0" err="1"/>
              <a:t>pengguna</a:t>
            </a:r>
            <a:r>
              <a:rPr lang="en-US" sz="3000" dirty="0"/>
              <a:t> yang </a:t>
            </a:r>
            <a:r>
              <a:rPr lang="en-US" sz="3000" dirty="0" err="1"/>
              <a:t>dilaksanakan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konsisten</a:t>
            </a:r>
            <a:r>
              <a:rPr lang="en-US" sz="3000" dirty="0"/>
              <a:t>, dan </a:t>
            </a:r>
            <a:r>
              <a:rPr lang="en-US" sz="3000" dirty="0" err="1"/>
              <a:t>ditindaklanjuti</a:t>
            </a:r>
            <a:r>
              <a:rPr lang="en-US" sz="3000" dirty="0"/>
              <a:t> </a:t>
            </a:r>
            <a:r>
              <a:rPr lang="en-US" sz="3000" dirty="0" err="1"/>
              <a:t>secara</a:t>
            </a:r>
            <a:r>
              <a:rPr lang="en-US" sz="3000" dirty="0"/>
              <a:t> </a:t>
            </a:r>
            <a:r>
              <a:rPr lang="en-US" sz="3000" dirty="0" err="1"/>
              <a:t>berkala</a:t>
            </a:r>
            <a:r>
              <a:rPr lang="en-US" sz="3000" dirty="0"/>
              <a:t> dan </a:t>
            </a:r>
            <a:r>
              <a:rPr lang="en-US" sz="3000" dirty="0" err="1"/>
              <a:t>tersistem</a:t>
            </a:r>
            <a:r>
              <a:rPr lang="en-US" sz="3000" dirty="0"/>
              <a:t>. </a:t>
            </a:r>
          </a:p>
          <a:p>
            <a:pPr marL="690563" indent="-690563">
              <a:buNone/>
            </a:pPr>
            <a:r>
              <a:rPr lang="en-US" sz="3000" dirty="0"/>
              <a:t> 9. 	</a:t>
            </a:r>
            <a:r>
              <a:rPr lang="en-US" sz="3000" dirty="0">
                <a:solidFill>
                  <a:srgbClr val="FF0000"/>
                </a:solidFill>
              </a:rPr>
              <a:t>Kesimpulan Hasil </a:t>
            </a:r>
            <a:r>
              <a:rPr lang="en-US" sz="3000" dirty="0" err="1">
                <a:solidFill>
                  <a:srgbClr val="FF0000"/>
                </a:solidFill>
              </a:rPr>
              <a:t>Evaluasi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Ketercapaian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Standar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Keuangan</a:t>
            </a:r>
            <a:r>
              <a:rPr lang="en-US" sz="3000" dirty="0">
                <a:solidFill>
                  <a:srgbClr val="FF0000"/>
                </a:solidFill>
              </a:rPr>
              <a:t>, </a:t>
            </a:r>
            <a:r>
              <a:rPr lang="en-US" sz="3000" dirty="0" err="1">
                <a:solidFill>
                  <a:srgbClr val="FF0000"/>
                </a:solidFill>
              </a:rPr>
              <a:t>Sarana</a:t>
            </a:r>
            <a:r>
              <a:rPr lang="en-US" sz="3000" dirty="0">
                <a:solidFill>
                  <a:srgbClr val="FF0000"/>
                </a:solidFill>
              </a:rPr>
              <a:t> dan </a:t>
            </a:r>
            <a:r>
              <a:rPr lang="en-US" sz="3000" dirty="0" err="1">
                <a:solidFill>
                  <a:srgbClr val="FF0000"/>
                </a:solidFill>
              </a:rPr>
              <a:t>Prasarana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serta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Tindak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Lanjut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</a:p>
          <a:p>
            <a:pPr marL="690563" indent="0">
              <a:buNone/>
            </a:pPr>
            <a:r>
              <a:rPr lang="en-US" sz="3000" dirty="0" err="1"/>
              <a:t>Berisi</a:t>
            </a:r>
            <a:r>
              <a:rPr lang="en-US" sz="3000" dirty="0"/>
              <a:t> </a:t>
            </a:r>
            <a:r>
              <a:rPr lang="en-US" sz="3000" dirty="0" err="1"/>
              <a:t>ringkasan</a:t>
            </a:r>
            <a:r>
              <a:rPr lang="en-US" sz="3000" dirty="0"/>
              <a:t> </a:t>
            </a:r>
            <a:r>
              <a:rPr lang="en-US" sz="3000" dirty="0" err="1"/>
              <a:t>dari</a:t>
            </a:r>
            <a:r>
              <a:rPr lang="en-US" sz="3000" dirty="0"/>
              <a:t>: </a:t>
            </a:r>
            <a:r>
              <a:rPr lang="en-US" sz="3000" dirty="0" err="1"/>
              <a:t>pemosisian</a:t>
            </a:r>
            <a:r>
              <a:rPr lang="en-US" sz="3000" dirty="0"/>
              <a:t>, </a:t>
            </a:r>
            <a:r>
              <a:rPr lang="en-US" sz="3000" dirty="0" err="1"/>
              <a:t>masalah</a:t>
            </a:r>
            <a:r>
              <a:rPr lang="en-US" sz="3000" dirty="0"/>
              <a:t> dan </a:t>
            </a:r>
            <a:r>
              <a:rPr lang="en-US" sz="3000" dirty="0" err="1"/>
              <a:t>akar</a:t>
            </a:r>
            <a:r>
              <a:rPr lang="en-US" sz="3000" dirty="0"/>
              <a:t> </a:t>
            </a:r>
            <a:r>
              <a:rPr lang="en-US" sz="3000" dirty="0" err="1"/>
              <a:t>masalah</a:t>
            </a:r>
            <a:r>
              <a:rPr lang="en-US" sz="3000" dirty="0"/>
              <a:t>, </a:t>
            </a:r>
            <a:r>
              <a:rPr lang="en-US" sz="3000" dirty="0" err="1"/>
              <a:t>serta</a:t>
            </a:r>
            <a:r>
              <a:rPr lang="en-US" sz="3000" dirty="0"/>
              <a:t> </a:t>
            </a:r>
            <a:r>
              <a:rPr lang="en-US" sz="3000" dirty="0" err="1"/>
              <a:t>rencana</a:t>
            </a:r>
            <a:r>
              <a:rPr lang="en-US" sz="3000" dirty="0"/>
              <a:t> </a:t>
            </a:r>
            <a:r>
              <a:rPr lang="en-US" sz="3000" dirty="0" err="1"/>
              <a:t>perbaikan</a:t>
            </a:r>
            <a:r>
              <a:rPr lang="en-US" sz="3000" dirty="0"/>
              <a:t> dan </a:t>
            </a:r>
            <a:r>
              <a:rPr lang="en-US" sz="3000" dirty="0" err="1"/>
              <a:t>pengembangan</a:t>
            </a:r>
            <a:r>
              <a:rPr lang="en-US" sz="3000" dirty="0"/>
              <a:t> </a:t>
            </a:r>
            <a:r>
              <a:rPr lang="en-US" sz="3000" dirty="0" err="1"/>
              <a:t>pengelolaan</a:t>
            </a:r>
            <a:r>
              <a:rPr lang="en-US" sz="3000" dirty="0"/>
              <a:t> </a:t>
            </a:r>
            <a:r>
              <a:rPr lang="en-US" sz="3000" dirty="0" err="1"/>
              <a:t>keuangan</a:t>
            </a:r>
            <a:r>
              <a:rPr lang="en-US" sz="3000" dirty="0"/>
              <a:t>, </a:t>
            </a:r>
            <a:r>
              <a:rPr lang="en-US" sz="3000" dirty="0" err="1"/>
              <a:t>sarana</a:t>
            </a:r>
            <a:r>
              <a:rPr lang="en-US" sz="3000" dirty="0"/>
              <a:t> dan </a:t>
            </a:r>
            <a:r>
              <a:rPr lang="en-US" sz="3000" dirty="0" err="1"/>
              <a:t>prasarana</a:t>
            </a:r>
            <a:r>
              <a:rPr lang="en-US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698472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94948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865188" indent="-865188"/>
            <a:r>
              <a:rPr lang="en-ID" dirty="0">
                <a:solidFill>
                  <a:srgbClr val="C00000"/>
                </a:solidFill>
              </a:rPr>
              <a:t>30. C.5 </a:t>
            </a:r>
            <a:r>
              <a:rPr lang="en-ID" dirty="0" err="1">
                <a:solidFill>
                  <a:srgbClr val="C00000"/>
                </a:solidFill>
              </a:rPr>
              <a:t>Keuangan</a:t>
            </a:r>
            <a:r>
              <a:rPr lang="en-ID" dirty="0">
                <a:solidFill>
                  <a:srgbClr val="C00000"/>
                </a:solidFill>
              </a:rPr>
              <a:t>, </a:t>
            </a:r>
            <a:r>
              <a:rPr lang="en-ID" dirty="0" err="1">
                <a:solidFill>
                  <a:srgbClr val="C00000"/>
                </a:solidFill>
              </a:rPr>
              <a:t>Sarana</a:t>
            </a:r>
            <a:r>
              <a:rPr lang="en-ID" dirty="0">
                <a:solidFill>
                  <a:srgbClr val="C00000"/>
                </a:solidFill>
              </a:rPr>
              <a:t> </a:t>
            </a:r>
            <a:r>
              <a:rPr lang="en-ID" dirty="0" err="1">
                <a:solidFill>
                  <a:srgbClr val="C00000"/>
                </a:solidFill>
              </a:rPr>
              <a:t>dan</a:t>
            </a:r>
            <a:r>
              <a:rPr lang="en-ID" dirty="0">
                <a:solidFill>
                  <a:srgbClr val="C00000"/>
                </a:solidFill>
              </a:rPr>
              <a:t> </a:t>
            </a:r>
            <a:r>
              <a:rPr lang="en-ID" dirty="0" err="1">
                <a:solidFill>
                  <a:srgbClr val="C00000"/>
                </a:solidFill>
              </a:rPr>
              <a:t>Prasarana</a:t>
            </a:r>
            <a:r>
              <a:rPr lang="en-ID" dirty="0">
                <a:solidFill>
                  <a:srgbClr val="C00000"/>
                </a:solidFill>
              </a:rPr>
              <a:t> C.5.4 </a:t>
            </a:r>
            <a:r>
              <a:rPr lang="en-ID" dirty="0" err="1">
                <a:solidFill>
                  <a:srgbClr val="C00000"/>
                </a:solidFill>
              </a:rPr>
              <a:t>Indikator</a:t>
            </a:r>
            <a:r>
              <a:rPr lang="en-ID" dirty="0">
                <a:solidFill>
                  <a:srgbClr val="C00000"/>
                </a:solidFill>
              </a:rPr>
              <a:t> </a:t>
            </a:r>
            <a:r>
              <a:rPr lang="en-ID" dirty="0" err="1">
                <a:solidFill>
                  <a:srgbClr val="C00000"/>
                </a:solidFill>
              </a:rPr>
              <a:t>Kinerja</a:t>
            </a:r>
            <a:r>
              <a:rPr lang="en-ID" dirty="0">
                <a:solidFill>
                  <a:srgbClr val="C00000"/>
                </a:solidFill>
              </a:rPr>
              <a:t> </a:t>
            </a:r>
            <a:r>
              <a:rPr lang="en-ID" dirty="0" err="1">
                <a:solidFill>
                  <a:srgbClr val="C00000"/>
                </a:solidFill>
              </a:rPr>
              <a:t>Utama</a:t>
            </a:r>
            <a:r>
              <a:rPr lang="en-ID" dirty="0">
                <a:solidFill>
                  <a:srgbClr val="C00000"/>
                </a:solidFill>
              </a:rPr>
              <a:t> C.5.4.a) </a:t>
            </a:r>
            <a:r>
              <a:rPr lang="en-ID" dirty="0" err="1">
                <a:solidFill>
                  <a:srgbClr val="C00000"/>
                </a:solidFill>
              </a:rPr>
              <a:t>Keuangan</a:t>
            </a:r>
            <a:r>
              <a:rPr lang="en-ID" dirty="0">
                <a:solidFill>
                  <a:srgbClr val="C00000"/>
                </a:solidFill>
              </a:rPr>
              <a:t> </a:t>
            </a:r>
            <a:r>
              <a:rPr lang="en-ID" dirty="0" err="1">
                <a:solidFill>
                  <a:srgbClr val="C00000"/>
                </a:solidFill>
              </a:rPr>
              <a:t>Tabel</a:t>
            </a:r>
            <a:r>
              <a:rPr lang="en-ID" dirty="0">
                <a:solidFill>
                  <a:srgbClr val="C00000"/>
                </a:solidFill>
              </a:rPr>
              <a:t> 4.a LKPT </a:t>
            </a:r>
            <a:r>
              <a:rPr lang="en-ID" dirty="0" err="1">
                <a:solidFill>
                  <a:srgbClr val="C00000"/>
                </a:solidFill>
              </a:rPr>
              <a:t>Perolehan</a:t>
            </a:r>
            <a:r>
              <a:rPr lang="en-ID" dirty="0">
                <a:solidFill>
                  <a:srgbClr val="C00000"/>
                </a:solidFill>
              </a:rPr>
              <a:t> Dana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59578"/>
            <a:ext cx="10515600" cy="331738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v-SE" sz="4800" dirty="0"/>
              <a:t>Persentase perolehan dana yang bersumber dari mahasiswa terhadap total perolehan dana perguruan tinggi. </a:t>
            </a:r>
            <a:r>
              <a:rPr lang="sv-SE" sz="4800" dirty="0">
                <a:solidFill>
                  <a:srgbClr val="FF0000"/>
                </a:solidFill>
              </a:rPr>
              <a:t>Jika P</a:t>
            </a:r>
            <a:r>
              <a:rPr lang="sv-SE" sz="3200" dirty="0">
                <a:solidFill>
                  <a:srgbClr val="FF0000"/>
                </a:solidFill>
              </a:rPr>
              <a:t>DM</a:t>
            </a:r>
            <a:r>
              <a:rPr lang="sv-SE" sz="4800" dirty="0">
                <a:solidFill>
                  <a:srgbClr val="FF0000"/>
                </a:solidFill>
              </a:rPr>
              <a:t> </a:t>
            </a:r>
            <a:r>
              <a:rPr lang="sv-SE" sz="4800" u="sng" dirty="0">
                <a:solidFill>
                  <a:srgbClr val="FF0000"/>
                </a:solidFill>
              </a:rPr>
              <a:t>&lt;</a:t>
            </a:r>
            <a:r>
              <a:rPr lang="sv-SE" sz="4800" dirty="0">
                <a:solidFill>
                  <a:srgbClr val="FF0000"/>
                </a:solidFill>
              </a:rPr>
              <a:t> 40%, maka Skor = 4 </a:t>
            </a:r>
            <a:r>
              <a:rPr lang="sv-SE" sz="4800" dirty="0"/>
              <a:t>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4215207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519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798513" indent="-798513"/>
            <a:r>
              <a:rPr lang="en-ID" dirty="0"/>
              <a:t>31. </a:t>
            </a:r>
            <a:r>
              <a:rPr lang="en-ID" dirty="0" err="1"/>
              <a:t>Persentase</a:t>
            </a:r>
            <a:r>
              <a:rPr lang="en-ID" dirty="0"/>
              <a:t> </a:t>
            </a:r>
            <a:r>
              <a:rPr lang="en-ID" dirty="0" err="1"/>
              <a:t>perolehan</a:t>
            </a:r>
            <a:r>
              <a:rPr lang="en-ID" dirty="0"/>
              <a:t> </a:t>
            </a:r>
            <a:r>
              <a:rPr lang="en-ID" dirty="0" err="1"/>
              <a:t>dana</a:t>
            </a:r>
            <a:r>
              <a:rPr lang="en-ID" dirty="0"/>
              <a:t> </a:t>
            </a: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yang </a:t>
            </a:r>
            <a:r>
              <a:rPr lang="en-ID" dirty="0" err="1"/>
              <a:t>bersumber</a:t>
            </a:r>
            <a:r>
              <a:rPr lang="en-ID" dirty="0"/>
              <a:t> </a:t>
            </a:r>
            <a:r>
              <a:rPr lang="en-ID" dirty="0" err="1"/>
              <a:t>selain</a:t>
            </a:r>
            <a:r>
              <a:rPr lang="en-ID" dirty="0"/>
              <a:t> </a:t>
            </a:r>
            <a:r>
              <a:rPr lang="sv-SE" dirty="0"/>
              <a:t>dari mahasiswa dan kementerian/lembaga terhadap total perolehan dana perguruan tinggi.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325063"/>
            <a:ext cx="10515600" cy="28519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sv-SE" sz="6600" dirty="0"/>
          </a:p>
          <a:p>
            <a:pPr marL="0" indent="0">
              <a:buNone/>
            </a:pPr>
            <a:r>
              <a:rPr lang="sv-SE" sz="6600" dirty="0"/>
              <a:t>Jika P</a:t>
            </a:r>
            <a:r>
              <a:rPr lang="sv-SE" sz="4400" dirty="0"/>
              <a:t>DL</a:t>
            </a:r>
            <a:r>
              <a:rPr lang="sv-SE" sz="6600" dirty="0"/>
              <a:t> ≥ 10% , maka Skor = 4 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7287124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8870"/>
            <a:ext cx="10515600" cy="964912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32 - 36. </a:t>
            </a:r>
            <a:r>
              <a:rPr lang="en-ID" dirty="0" err="1"/>
              <a:t>Tabel</a:t>
            </a:r>
            <a:r>
              <a:rPr lang="en-ID" dirty="0"/>
              <a:t> 4.b LKPT </a:t>
            </a:r>
            <a:r>
              <a:rPr lang="en-ID" dirty="0" err="1"/>
              <a:t>Penggunaan</a:t>
            </a:r>
            <a:r>
              <a:rPr lang="en-ID" dirty="0"/>
              <a:t> Dana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0037"/>
            <a:ext cx="10515600" cy="51628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747713" indent="-747713">
              <a:buAutoNum type="arabicPeriod" startAt="32"/>
            </a:pPr>
            <a:r>
              <a:rPr lang="en-ID" sz="3200" dirty="0"/>
              <a:t>Rata-rata </a:t>
            </a:r>
            <a:r>
              <a:rPr lang="en-ID" sz="3200" dirty="0" err="1"/>
              <a:t>dana</a:t>
            </a:r>
            <a:r>
              <a:rPr lang="en-ID" sz="3200" dirty="0"/>
              <a:t> </a:t>
            </a:r>
            <a:r>
              <a:rPr lang="en-ID" sz="3200" dirty="0" err="1"/>
              <a:t>operasional</a:t>
            </a:r>
            <a:r>
              <a:rPr lang="en-ID" sz="3200" dirty="0"/>
              <a:t> proses </a:t>
            </a:r>
            <a:r>
              <a:rPr lang="en-ID" sz="3200" dirty="0" err="1"/>
              <a:t>pembelajaran</a:t>
            </a:r>
            <a:r>
              <a:rPr lang="en-ID" sz="3200" dirty="0"/>
              <a:t>/ </a:t>
            </a:r>
            <a:r>
              <a:rPr lang="en-ID" sz="3200" dirty="0" err="1"/>
              <a:t>mahasiswa</a:t>
            </a:r>
            <a:r>
              <a:rPr lang="en-ID" sz="3200" dirty="0"/>
              <a:t>/ </a:t>
            </a:r>
            <a:r>
              <a:rPr lang="en-ID" sz="3200" dirty="0" err="1"/>
              <a:t>tahun</a:t>
            </a:r>
            <a:r>
              <a:rPr lang="en-ID" sz="3200" dirty="0"/>
              <a:t>. </a:t>
            </a:r>
            <a:r>
              <a:rPr lang="sv-SE" sz="3200" dirty="0"/>
              <a:t>Jika D</a:t>
            </a:r>
            <a:r>
              <a:rPr lang="sv-SE" sz="1800" dirty="0"/>
              <a:t>OM</a:t>
            </a:r>
            <a:r>
              <a:rPr lang="sv-SE" sz="3200" dirty="0"/>
              <a:t> ≥ 20 , maka Skor = 4</a:t>
            </a:r>
            <a:endParaRPr lang="en-ID" sz="3200" dirty="0"/>
          </a:p>
          <a:p>
            <a:pPr marL="747713" indent="-747713">
              <a:buAutoNum type="arabicPeriod" startAt="32"/>
            </a:pPr>
            <a:r>
              <a:rPr lang="en-ID" sz="3200" dirty="0"/>
              <a:t>Rata-rata </a:t>
            </a:r>
            <a:r>
              <a:rPr lang="en-ID" sz="3200" dirty="0" err="1"/>
              <a:t>dana</a:t>
            </a:r>
            <a:r>
              <a:rPr lang="en-ID" sz="3200" dirty="0"/>
              <a:t> </a:t>
            </a:r>
            <a:r>
              <a:rPr lang="en-ID" sz="3200" dirty="0" err="1"/>
              <a:t>penelitian</a:t>
            </a:r>
            <a:r>
              <a:rPr lang="en-ID" sz="3200" dirty="0"/>
              <a:t> </a:t>
            </a:r>
            <a:r>
              <a:rPr lang="en-ID" sz="3200" dirty="0" err="1"/>
              <a:t>dosen</a:t>
            </a:r>
            <a:r>
              <a:rPr lang="en-ID" sz="3200" dirty="0"/>
              <a:t>/</a:t>
            </a:r>
            <a:r>
              <a:rPr lang="en-ID" sz="3200" dirty="0" err="1"/>
              <a:t>tahun</a:t>
            </a:r>
            <a:r>
              <a:rPr lang="en-ID" sz="3200" dirty="0"/>
              <a:t>. </a:t>
            </a:r>
            <a:r>
              <a:rPr lang="sv-SE" sz="3200" dirty="0"/>
              <a:t>Jika D</a:t>
            </a:r>
            <a:r>
              <a:rPr lang="sv-SE" sz="1800" dirty="0"/>
              <a:t>PD</a:t>
            </a:r>
            <a:r>
              <a:rPr lang="sv-SE" sz="3200" dirty="0"/>
              <a:t> ≥ 20 , maka Skor = 4</a:t>
            </a:r>
          </a:p>
          <a:p>
            <a:pPr marL="747713" indent="-747713">
              <a:buAutoNum type="arabicPeriod" startAt="32"/>
            </a:pPr>
            <a:r>
              <a:rPr lang="sv-SE" sz="3200" dirty="0"/>
              <a:t>Rata-rata dana PkM dosen/tahun. Jika D</a:t>
            </a:r>
            <a:r>
              <a:rPr lang="sv-SE" sz="2000" dirty="0"/>
              <a:t>PkMD</a:t>
            </a:r>
            <a:r>
              <a:rPr lang="sv-SE" sz="3200" dirty="0"/>
              <a:t> ≥ 5 , maka Skor = 4 .</a:t>
            </a:r>
          </a:p>
          <a:p>
            <a:pPr marL="747713" indent="-747713">
              <a:buAutoNum type="arabicPeriod" startAt="32"/>
            </a:pPr>
            <a:r>
              <a:rPr lang="es-ES" sz="3200" dirty="0" err="1"/>
              <a:t>Persentase</a:t>
            </a:r>
            <a:r>
              <a:rPr lang="es-ES" sz="3200" dirty="0"/>
              <a:t> </a:t>
            </a:r>
            <a:r>
              <a:rPr lang="es-ES" sz="3200" dirty="0" err="1"/>
              <a:t>penggunaan</a:t>
            </a:r>
            <a:r>
              <a:rPr lang="es-ES" sz="3200" dirty="0"/>
              <a:t> </a:t>
            </a:r>
            <a:r>
              <a:rPr lang="es-ES" sz="3200" dirty="0" err="1"/>
              <a:t>dana</a:t>
            </a:r>
            <a:r>
              <a:rPr lang="es-ES" sz="3200" dirty="0"/>
              <a:t> </a:t>
            </a:r>
            <a:r>
              <a:rPr lang="es-ES" sz="3200" dirty="0" err="1"/>
              <a:t>penelitian</a:t>
            </a:r>
            <a:r>
              <a:rPr lang="es-ES" sz="3200" dirty="0"/>
              <a:t> </a:t>
            </a:r>
            <a:r>
              <a:rPr lang="es-ES" sz="3200" dirty="0" err="1"/>
              <a:t>terhadap</a:t>
            </a:r>
            <a:r>
              <a:rPr lang="es-ES" sz="3200" dirty="0"/>
              <a:t> total </a:t>
            </a:r>
            <a:r>
              <a:rPr lang="es-ES" sz="3200" dirty="0" err="1"/>
              <a:t>dana</a:t>
            </a:r>
            <a:r>
              <a:rPr lang="es-ES" sz="3200" dirty="0"/>
              <a:t> </a:t>
            </a:r>
            <a:r>
              <a:rPr lang="es-ES" sz="3200" dirty="0" err="1"/>
              <a:t>perguruan</a:t>
            </a:r>
            <a:r>
              <a:rPr lang="es-ES" sz="3200" dirty="0"/>
              <a:t> </a:t>
            </a:r>
            <a:r>
              <a:rPr lang="es-ES" sz="3200" dirty="0" err="1"/>
              <a:t>tinggi</a:t>
            </a:r>
            <a:r>
              <a:rPr lang="es-ES" sz="3200" dirty="0"/>
              <a:t>. </a:t>
            </a:r>
            <a:r>
              <a:rPr lang="sv-SE" sz="3200" dirty="0"/>
              <a:t>Jika P</a:t>
            </a:r>
            <a:r>
              <a:rPr lang="sv-SE" sz="2000" dirty="0"/>
              <a:t>DP</a:t>
            </a:r>
            <a:r>
              <a:rPr lang="sv-SE" sz="3200" dirty="0"/>
              <a:t> ≥ 5% , maka Skor = 4 .</a:t>
            </a:r>
          </a:p>
          <a:p>
            <a:pPr marL="747713" indent="-747713">
              <a:buAutoNum type="arabicPeriod" startAt="32"/>
            </a:pPr>
            <a:r>
              <a:rPr lang="sv-SE" sz="3200" dirty="0"/>
              <a:t>Persentase penggunaan dana PkM terhadap total dana perguruan tinggi. Jika P</a:t>
            </a:r>
            <a:r>
              <a:rPr lang="sv-SE" sz="2000" dirty="0"/>
              <a:t>DPkM</a:t>
            </a:r>
            <a:r>
              <a:rPr lang="sv-SE" sz="3200" dirty="0"/>
              <a:t> ≥ 1% , maka Skor = 4 .</a:t>
            </a:r>
          </a:p>
          <a:p>
            <a:pPr marL="533400" indent="-53340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5417679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537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37. C.5.4.b) </a:t>
            </a:r>
            <a:r>
              <a:rPr lang="en-ID" dirty="0" err="1"/>
              <a:t>Sarana</a:t>
            </a:r>
            <a:r>
              <a:rPr lang="en-ID" dirty="0"/>
              <a:t> dan </a:t>
            </a:r>
            <a:r>
              <a:rPr lang="en-ID" dirty="0" err="1"/>
              <a:t>Prasarana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6662"/>
            <a:ext cx="10515600" cy="528689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AutoNum type="alphaUcPeriod"/>
            </a:pPr>
            <a:r>
              <a:rPr lang="en-US" sz="2200" dirty="0" err="1">
                <a:solidFill>
                  <a:srgbClr val="FF0000"/>
                </a:solidFill>
              </a:rPr>
              <a:t>Perguruan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tinggi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memiliki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sarana</a:t>
            </a:r>
            <a:r>
              <a:rPr lang="en-US" sz="2200" dirty="0">
                <a:solidFill>
                  <a:srgbClr val="FF0000"/>
                </a:solidFill>
              </a:rPr>
              <a:t> dan </a:t>
            </a:r>
            <a:r>
              <a:rPr lang="en-US" sz="2200" dirty="0" err="1">
                <a:solidFill>
                  <a:srgbClr val="FF0000"/>
                </a:solidFill>
              </a:rPr>
              <a:t>prasarana</a:t>
            </a:r>
            <a:r>
              <a:rPr lang="en-US" sz="2200" dirty="0">
                <a:solidFill>
                  <a:srgbClr val="FF0000"/>
                </a:solidFill>
              </a:rPr>
              <a:t> yang </a:t>
            </a:r>
            <a:r>
              <a:rPr lang="en-US" sz="2200" dirty="0" err="1">
                <a:solidFill>
                  <a:srgbClr val="FF0000"/>
                </a:solidFill>
              </a:rPr>
              <a:t>relevan</a:t>
            </a:r>
            <a:r>
              <a:rPr lang="en-US" sz="2200" dirty="0">
                <a:solidFill>
                  <a:srgbClr val="FF0000"/>
                </a:solidFill>
              </a:rPr>
              <a:t> dan </a:t>
            </a:r>
            <a:r>
              <a:rPr lang="en-US" sz="2200" dirty="0" err="1">
                <a:solidFill>
                  <a:srgbClr val="FF0000"/>
                </a:solidFill>
              </a:rPr>
              <a:t>mutakhir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untuk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mendukung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pembelajaran</a:t>
            </a:r>
            <a:r>
              <a:rPr lang="en-US" sz="2200" dirty="0">
                <a:solidFill>
                  <a:srgbClr val="FF0000"/>
                </a:solidFill>
              </a:rPr>
              <a:t>, </a:t>
            </a:r>
            <a:r>
              <a:rPr lang="en-US" sz="2200" dirty="0" err="1">
                <a:solidFill>
                  <a:srgbClr val="FF0000"/>
                </a:solidFill>
              </a:rPr>
              <a:t>penelitian</a:t>
            </a:r>
            <a:r>
              <a:rPr lang="en-US" sz="2200" dirty="0">
                <a:solidFill>
                  <a:srgbClr val="FF0000"/>
                </a:solidFill>
              </a:rPr>
              <a:t>, </a:t>
            </a:r>
            <a:r>
              <a:rPr lang="en-US" sz="2200" dirty="0" err="1">
                <a:solidFill>
                  <a:srgbClr val="FF0000"/>
                </a:solidFill>
              </a:rPr>
              <a:t>PkM</a:t>
            </a:r>
            <a:r>
              <a:rPr lang="en-US" sz="2200" dirty="0">
                <a:solidFill>
                  <a:srgbClr val="FF0000"/>
                </a:solidFill>
              </a:rPr>
              <a:t>, dan </a:t>
            </a:r>
            <a:r>
              <a:rPr lang="en-US" sz="2200" dirty="0" err="1">
                <a:solidFill>
                  <a:srgbClr val="FF0000"/>
                </a:solidFill>
              </a:rPr>
              <a:t>memfasilitasi</a:t>
            </a:r>
            <a:r>
              <a:rPr lang="en-US" sz="2200" dirty="0">
                <a:solidFill>
                  <a:srgbClr val="FF0000"/>
                </a:solidFill>
              </a:rPr>
              <a:t> yang </a:t>
            </a:r>
            <a:r>
              <a:rPr lang="en-US" sz="2200" dirty="0" err="1">
                <a:solidFill>
                  <a:srgbClr val="FF0000"/>
                </a:solidFill>
              </a:rPr>
              <a:t>berkebutuhan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khusus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sesuai</a:t>
            </a:r>
            <a:r>
              <a:rPr lang="en-US" sz="2200" dirty="0">
                <a:solidFill>
                  <a:srgbClr val="FF0000"/>
                </a:solidFill>
              </a:rPr>
              <a:t> SN-DIKTI.</a:t>
            </a:r>
          </a:p>
          <a:p>
            <a:pPr marL="514350" indent="-514350">
              <a:buAutoNum type="alphaUcPeriod"/>
            </a:pPr>
            <a:r>
              <a:rPr lang="en-US" sz="2200" dirty="0" err="1">
                <a:solidFill>
                  <a:srgbClr val="FF0000"/>
                </a:solidFill>
              </a:rPr>
              <a:t>Perguruan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tinggi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memiliki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sistem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informasi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untuk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layanan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administrasi</a:t>
            </a:r>
            <a:r>
              <a:rPr lang="en-US" sz="2200" dirty="0">
                <a:solidFill>
                  <a:srgbClr val="FF0000"/>
                </a:solidFill>
              </a:rPr>
              <a:t> yang </a:t>
            </a:r>
            <a:r>
              <a:rPr lang="en-US" sz="2200" dirty="0" err="1">
                <a:solidFill>
                  <a:srgbClr val="FF0000"/>
                </a:solidFill>
              </a:rPr>
              <a:t>terbukti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efektif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memenuhi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aspek-aspek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berikut</a:t>
            </a:r>
            <a:r>
              <a:rPr lang="en-US" sz="2200" dirty="0">
                <a:solidFill>
                  <a:srgbClr val="FF0000"/>
                </a:solidFill>
              </a:rPr>
              <a:t>: 1) </a:t>
            </a:r>
            <a:r>
              <a:rPr lang="en-US" sz="2200" dirty="0" err="1">
                <a:solidFill>
                  <a:srgbClr val="FF0000"/>
                </a:solidFill>
              </a:rPr>
              <a:t>mencakup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layanan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akademik</a:t>
            </a:r>
            <a:r>
              <a:rPr lang="en-US" sz="2200" dirty="0">
                <a:solidFill>
                  <a:srgbClr val="FF0000"/>
                </a:solidFill>
              </a:rPr>
              <a:t>, </a:t>
            </a:r>
            <a:r>
              <a:rPr lang="en-US" sz="2200" dirty="0" err="1">
                <a:solidFill>
                  <a:srgbClr val="FF0000"/>
                </a:solidFill>
              </a:rPr>
              <a:t>keuangan</a:t>
            </a:r>
            <a:r>
              <a:rPr lang="en-US" sz="2200" dirty="0">
                <a:solidFill>
                  <a:srgbClr val="FF0000"/>
                </a:solidFill>
              </a:rPr>
              <a:t>, SDM, dan </a:t>
            </a:r>
            <a:r>
              <a:rPr lang="en-US" sz="2200" dirty="0" err="1">
                <a:solidFill>
                  <a:srgbClr val="FF0000"/>
                </a:solidFill>
              </a:rPr>
              <a:t>sarana</a:t>
            </a:r>
            <a:r>
              <a:rPr lang="en-US" sz="2200" dirty="0">
                <a:solidFill>
                  <a:srgbClr val="FF0000"/>
                </a:solidFill>
              </a:rPr>
              <a:t> dan </a:t>
            </a:r>
            <a:r>
              <a:rPr lang="en-US" sz="2200" dirty="0" err="1">
                <a:solidFill>
                  <a:srgbClr val="FF0000"/>
                </a:solidFill>
              </a:rPr>
              <a:t>prasarana</a:t>
            </a:r>
            <a:r>
              <a:rPr lang="en-US" sz="2200" dirty="0">
                <a:solidFill>
                  <a:srgbClr val="FF0000"/>
                </a:solidFill>
              </a:rPr>
              <a:t> (</a:t>
            </a:r>
            <a:r>
              <a:rPr lang="en-US" sz="2200" dirty="0" err="1">
                <a:solidFill>
                  <a:srgbClr val="FF0000"/>
                </a:solidFill>
              </a:rPr>
              <a:t>aset</a:t>
            </a:r>
            <a:r>
              <a:rPr lang="en-US" sz="2200" dirty="0">
                <a:solidFill>
                  <a:srgbClr val="FF0000"/>
                </a:solidFill>
              </a:rPr>
              <a:t>), 2) </a:t>
            </a:r>
            <a:r>
              <a:rPr lang="en-US" sz="2200" dirty="0" err="1">
                <a:solidFill>
                  <a:srgbClr val="FF0000"/>
                </a:solidFill>
              </a:rPr>
              <a:t>mudah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diakses</a:t>
            </a:r>
            <a:r>
              <a:rPr lang="en-US" sz="2200" dirty="0">
                <a:solidFill>
                  <a:srgbClr val="FF0000"/>
                </a:solidFill>
              </a:rPr>
              <a:t> oleh </a:t>
            </a:r>
            <a:r>
              <a:rPr lang="en-US" sz="2200" dirty="0" err="1">
                <a:solidFill>
                  <a:srgbClr val="FF0000"/>
                </a:solidFill>
              </a:rPr>
              <a:t>seluruh</a:t>
            </a:r>
            <a:r>
              <a:rPr lang="en-US" sz="2200" dirty="0">
                <a:solidFill>
                  <a:srgbClr val="FF0000"/>
                </a:solidFill>
              </a:rPr>
              <a:t> unit </a:t>
            </a:r>
            <a:r>
              <a:rPr lang="en-US" sz="2200" dirty="0" err="1">
                <a:solidFill>
                  <a:srgbClr val="FF0000"/>
                </a:solidFill>
              </a:rPr>
              <a:t>kerja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dalam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lingkup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institusi</a:t>
            </a:r>
            <a:r>
              <a:rPr lang="en-US" sz="2200" dirty="0">
                <a:solidFill>
                  <a:srgbClr val="FF0000"/>
                </a:solidFill>
              </a:rPr>
              <a:t>, 3) </a:t>
            </a:r>
            <a:r>
              <a:rPr lang="en-US" sz="2200" dirty="0" err="1">
                <a:solidFill>
                  <a:srgbClr val="FF0000"/>
                </a:solidFill>
              </a:rPr>
              <a:t>lengkap</a:t>
            </a:r>
            <a:r>
              <a:rPr lang="en-US" sz="2200" dirty="0">
                <a:solidFill>
                  <a:srgbClr val="FF0000"/>
                </a:solidFill>
              </a:rPr>
              <a:t> dan </a:t>
            </a:r>
            <a:r>
              <a:rPr lang="en-US" sz="2200" dirty="0" err="1">
                <a:solidFill>
                  <a:srgbClr val="FF0000"/>
                </a:solidFill>
              </a:rPr>
              <a:t>mutakhir</a:t>
            </a:r>
            <a:r>
              <a:rPr lang="en-US" sz="2200" dirty="0">
                <a:solidFill>
                  <a:srgbClr val="FF0000"/>
                </a:solidFill>
              </a:rPr>
              <a:t>, 4) </a:t>
            </a:r>
            <a:r>
              <a:rPr lang="en-US" sz="2200" dirty="0" err="1">
                <a:solidFill>
                  <a:srgbClr val="FF0000"/>
                </a:solidFill>
              </a:rPr>
              <a:t>seluruh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jenis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layanan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telah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terintegrasi</a:t>
            </a:r>
            <a:r>
              <a:rPr lang="en-US" sz="2200" dirty="0">
                <a:solidFill>
                  <a:srgbClr val="FF0000"/>
                </a:solidFill>
              </a:rPr>
              <a:t> dan </a:t>
            </a:r>
            <a:r>
              <a:rPr lang="en-US" sz="2200" dirty="0" err="1">
                <a:solidFill>
                  <a:srgbClr val="FF0000"/>
                </a:solidFill>
              </a:rPr>
              <a:t>digunakan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untuk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pengambilan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keputusan</a:t>
            </a:r>
            <a:r>
              <a:rPr lang="en-US" sz="2200" dirty="0">
                <a:solidFill>
                  <a:srgbClr val="FF0000"/>
                </a:solidFill>
              </a:rPr>
              <a:t>, dan 5) </a:t>
            </a:r>
            <a:r>
              <a:rPr lang="en-US" sz="2200" dirty="0" err="1">
                <a:solidFill>
                  <a:srgbClr val="FF0000"/>
                </a:solidFill>
              </a:rPr>
              <a:t>seluruh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jenis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layanan</a:t>
            </a:r>
            <a:r>
              <a:rPr lang="en-US" sz="2200" dirty="0">
                <a:solidFill>
                  <a:srgbClr val="FF0000"/>
                </a:solidFill>
              </a:rPr>
              <a:t> yang </a:t>
            </a:r>
            <a:r>
              <a:rPr lang="en-US" sz="2200" dirty="0" err="1">
                <a:solidFill>
                  <a:srgbClr val="FF0000"/>
                </a:solidFill>
              </a:rPr>
              <a:t>terintegrasi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dievaluasi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secara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berkala</a:t>
            </a:r>
            <a:r>
              <a:rPr lang="en-US" sz="2200" dirty="0">
                <a:solidFill>
                  <a:srgbClr val="FF0000"/>
                </a:solidFill>
              </a:rPr>
              <a:t> dan </a:t>
            </a:r>
            <a:r>
              <a:rPr lang="en-US" sz="2200" dirty="0" err="1">
                <a:solidFill>
                  <a:srgbClr val="FF0000"/>
                </a:solidFill>
              </a:rPr>
              <a:t>hasilnya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ditindak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lanjuti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untuk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penyempurnaan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sistem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informasi</a:t>
            </a:r>
            <a:r>
              <a:rPr lang="en-US" sz="2200" dirty="0">
                <a:solidFill>
                  <a:srgbClr val="FF0000"/>
                </a:solidFill>
              </a:rPr>
              <a:t>.</a:t>
            </a:r>
          </a:p>
          <a:p>
            <a:pPr marL="514350" indent="-514350">
              <a:buAutoNum type="alphaUcPeriod"/>
            </a:pPr>
            <a:r>
              <a:rPr lang="en-US" sz="2200" dirty="0" err="1">
                <a:solidFill>
                  <a:srgbClr val="FF0000"/>
                </a:solidFill>
              </a:rPr>
              <a:t>Perguruan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tinggi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memiliki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sistem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informasi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untuk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layanan</a:t>
            </a:r>
            <a:r>
              <a:rPr lang="en-US" sz="2200" dirty="0">
                <a:solidFill>
                  <a:srgbClr val="FF0000"/>
                </a:solidFill>
              </a:rPr>
              <a:t> proses </a:t>
            </a:r>
            <a:r>
              <a:rPr lang="en-US" sz="2200" dirty="0" err="1">
                <a:solidFill>
                  <a:srgbClr val="FF0000"/>
                </a:solidFill>
              </a:rPr>
              <a:t>pembelajaran</a:t>
            </a:r>
            <a:r>
              <a:rPr lang="en-US" sz="2200" dirty="0">
                <a:solidFill>
                  <a:srgbClr val="FF0000"/>
                </a:solidFill>
              </a:rPr>
              <a:t>, </a:t>
            </a:r>
            <a:r>
              <a:rPr lang="en-US" sz="2200" dirty="0" err="1">
                <a:solidFill>
                  <a:srgbClr val="FF0000"/>
                </a:solidFill>
              </a:rPr>
              <a:t>penelitian</a:t>
            </a:r>
            <a:r>
              <a:rPr lang="en-US" sz="2200" dirty="0">
                <a:solidFill>
                  <a:srgbClr val="FF0000"/>
                </a:solidFill>
              </a:rPr>
              <a:t>, </a:t>
            </a:r>
            <a:r>
              <a:rPr lang="en-US" sz="2200" dirty="0" err="1">
                <a:solidFill>
                  <a:srgbClr val="FF0000"/>
                </a:solidFill>
              </a:rPr>
              <a:t>dan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PkM</a:t>
            </a:r>
            <a:r>
              <a:rPr lang="en-US" sz="2200" dirty="0">
                <a:solidFill>
                  <a:srgbClr val="FF0000"/>
                </a:solidFill>
              </a:rPr>
              <a:t> yang </a:t>
            </a:r>
            <a:r>
              <a:rPr lang="en-US" sz="2200" dirty="0" err="1">
                <a:solidFill>
                  <a:srgbClr val="FF0000"/>
                </a:solidFill>
              </a:rPr>
              <a:t>terbukti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efektif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memenuhi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aspekaspek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berikut</a:t>
            </a:r>
            <a:r>
              <a:rPr lang="en-US" sz="2200" dirty="0">
                <a:solidFill>
                  <a:srgbClr val="FF0000"/>
                </a:solidFill>
              </a:rPr>
              <a:t>: 1) </a:t>
            </a:r>
            <a:r>
              <a:rPr lang="en-US" sz="2200" dirty="0" err="1">
                <a:solidFill>
                  <a:srgbClr val="FF0000"/>
                </a:solidFill>
              </a:rPr>
              <a:t>ketersediaan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layanan</a:t>
            </a:r>
            <a:r>
              <a:rPr lang="en-US" sz="2200" dirty="0">
                <a:solidFill>
                  <a:srgbClr val="FF0000"/>
                </a:solidFill>
              </a:rPr>
              <a:t> e-learning, </a:t>
            </a:r>
            <a:r>
              <a:rPr lang="en-US" sz="2200" dirty="0" err="1">
                <a:solidFill>
                  <a:srgbClr val="FF0000"/>
                </a:solidFill>
              </a:rPr>
              <a:t>perpustakaan</a:t>
            </a:r>
            <a:r>
              <a:rPr lang="en-US" sz="2200" dirty="0">
                <a:solidFill>
                  <a:srgbClr val="FF0000"/>
                </a:solidFill>
              </a:rPr>
              <a:t> (e-journal, e-book, </a:t>
            </a:r>
            <a:r>
              <a:rPr lang="en-US" sz="2200" dirty="0" err="1">
                <a:solidFill>
                  <a:srgbClr val="FF0000"/>
                </a:solidFill>
              </a:rPr>
              <a:t>erepository</a:t>
            </a:r>
            <a:r>
              <a:rPr lang="en-US" sz="2200" dirty="0">
                <a:solidFill>
                  <a:srgbClr val="FF0000"/>
                </a:solidFill>
              </a:rPr>
              <a:t>, </a:t>
            </a:r>
            <a:r>
              <a:rPr lang="en-US" sz="2200" dirty="0" err="1">
                <a:solidFill>
                  <a:srgbClr val="FF0000"/>
                </a:solidFill>
              </a:rPr>
              <a:t>dll</a:t>
            </a:r>
            <a:r>
              <a:rPr lang="en-US" sz="2200" dirty="0">
                <a:solidFill>
                  <a:srgbClr val="FF0000"/>
                </a:solidFill>
              </a:rPr>
              <a:t>.), 2) </a:t>
            </a:r>
            <a:r>
              <a:rPr lang="en-US" sz="2200" dirty="0" err="1">
                <a:solidFill>
                  <a:srgbClr val="FF0000"/>
                </a:solidFill>
              </a:rPr>
              <a:t>mudah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diakses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oleh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sivitas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akademika</a:t>
            </a:r>
            <a:r>
              <a:rPr lang="en-US" sz="2200" dirty="0">
                <a:solidFill>
                  <a:srgbClr val="FF0000"/>
                </a:solidFill>
              </a:rPr>
              <a:t>, </a:t>
            </a:r>
            <a:r>
              <a:rPr lang="en-US" sz="2200" dirty="0" err="1">
                <a:solidFill>
                  <a:srgbClr val="FF0000"/>
                </a:solidFill>
              </a:rPr>
              <a:t>dan</a:t>
            </a:r>
            <a:r>
              <a:rPr lang="en-US" sz="2200" dirty="0">
                <a:solidFill>
                  <a:srgbClr val="FF0000"/>
                </a:solidFill>
              </a:rPr>
              <a:t> 3) </a:t>
            </a:r>
            <a:r>
              <a:rPr lang="en-US" sz="2200" dirty="0" err="1">
                <a:solidFill>
                  <a:srgbClr val="FF0000"/>
                </a:solidFill>
              </a:rPr>
              <a:t>seluruh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jenis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layanan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dievaluasi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secara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berkala</a:t>
            </a:r>
            <a:r>
              <a:rPr lang="en-US" sz="2200" dirty="0">
                <a:solidFill>
                  <a:srgbClr val="FF0000"/>
                </a:solidFill>
              </a:rPr>
              <a:t> yang </a:t>
            </a:r>
            <a:r>
              <a:rPr lang="en-US" sz="2200" dirty="0" err="1">
                <a:solidFill>
                  <a:srgbClr val="FF0000"/>
                </a:solidFill>
              </a:rPr>
              <a:t>hasilnya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ditindak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lanjuti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untuk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penyempurnaan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sistem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informasi</a:t>
            </a:r>
            <a:r>
              <a:rPr lang="en-US" sz="22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36647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D8861-BAE0-414C-BFDE-412DB472D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32599"/>
          </a:xfr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B0F0"/>
            </a:solidFill>
          </a:ln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C.6 Pendidikan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A328E-EEB3-43AC-B608-949EE43D8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Latar</a:t>
            </a:r>
            <a:r>
              <a:rPr lang="en-US" dirty="0"/>
              <a:t> </a:t>
            </a:r>
            <a:r>
              <a:rPr lang="en-US" dirty="0" err="1"/>
              <a:t>Belakang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Kebijakan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dan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4.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Utama</a:t>
            </a:r>
          </a:p>
          <a:p>
            <a:pPr marL="0" indent="0">
              <a:buNone/>
            </a:pPr>
            <a:r>
              <a:rPr lang="en-US" dirty="0"/>
              <a:t>a) </a:t>
            </a:r>
            <a:r>
              <a:rPr lang="en-US" dirty="0" err="1"/>
              <a:t>Kurikulum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b) </a:t>
            </a:r>
            <a:r>
              <a:rPr lang="en-US" dirty="0" err="1"/>
              <a:t>Pembelajaran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c) </a:t>
            </a:r>
            <a:r>
              <a:rPr lang="en-US" dirty="0" err="1"/>
              <a:t>Integrasi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dan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d) </a:t>
            </a:r>
            <a:r>
              <a:rPr lang="en-US" dirty="0" err="1"/>
              <a:t>Suasana</a:t>
            </a:r>
            <a:r>
              <a:rPr lang="en-US" dirty="0"/>
              <a:t> </a:t>
            </a:r>
            <a:r>
              <a:rPr lang="en-US" dirty="0" err="1"/>
              <a:t>akademik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5.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6.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endParaRPr lang="en-US" dirty="0"/>
          </a:p>
          <a:p>
            <a:pPr marL="0" indent="0">
              <a:buNone/>
            </a:pPr>
            <a:r>
              <a:rPr lang="fi-FI" dirty="0"/>
              <a:t>7. Penjaminan Mutu Proses Pendidikan </a:t>
            </a:r>
          </a:p>
          <a:p>
            <a:pPr marL="0" indent="0">
              <a:buNone/>
            </a:pPr>
            <a:r>
              <a:rPr lang="en-US" dirty="0"/>
              <a:t>8.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endParaRPr lang="en-US" dirty="0"/>
          </a:p>
          <a:p>
            <a:pPr marL="0" indent="0">
              <a:buNone/>
            </a:pPr>
            <a:r>
              <a:rPr lang="nn-NO" dirty="0"/>
              <a:t>9. Kesimpulan Hasil Evaluasi Ketercapaian Standar Pendidikan serta Tindak Lanjut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72718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A30C4-1AF8-4290-88F6-C97793C44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619" y="428145"/>
            <a:ext cx="10921041" cy="6076171"/>
          </a:xfrm>
        </p:spPr>
        <p:txBody>
          <a:bodyPr>
            <a:noAutofit/>
          </a:bodyPr>
          <a:lstStyle/>
          <a:p>
            <a:pPr marL="569913" indent="-569913">
              <a:buNone/>
            </a:pPr>
            <a:r>
              <a:rPr lang="en-US" sz="2200" dirty="0"/>
              <a:t>1. 	</a:t>
            </a:r>
            <a:r>
              <a:rPr lang="en-US" sz="2200" dirty="0" err="1">
                <a:solidFill>
                  <a:srgbClr val="FF0000"/>
                </a:solidFill>
              </a:rPr>
              <a:t>Latar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Belakang</a:t>
            </a:r>
            <a:r>
              <a:rPr lang="en-US" sz="2200" dirty="0">
                <a:solidFill>
                  <a:srgbClr val="FF0000"/>
                </a:solidFill>
              </a:rPr>
              <a:t>  </a:t>
            </a:r>
          </a:p>
          <a:p>
            <a:pPr marL="569913" indent="0">
              <a:buNone/>
            </a:pPr>
            <a:r>
              <a:rPr lang="en-US" sz="2200" dirty="0" err="1"/>
              <a:t>Bagian</a:t>
            </a:r>
            <a:r>
              <a:rPr lang="en-US" sz="2200" dirty="0"/>
              <a:t> </a:t>
            </a:r>
            <a:r>
              <a:rPr lang="en-US" sz="2200" dirty="0" err="1"/>
              <a:t>ini</a:t>
            </a:r>
            <a:r>
              <a:rPr lang="en-US" sz="2200" dirty="0"/>
              <a:t> </a:t>
            </a:r>
            <a:r>
              <a:rPr lang="en-US" sz="2200" dirty="0" err="1"/>
              <a:t>menjelaskan</a:t>
            </a:r>
            <a:r>
              <a:rPr lang="en-US" sz="2200" dirty="0"/>
              <a:t> </a:t>
            </a:r>
            <a:r>
              <a:rPr lang="en-US" sz="2200" dirty="0" err="1"/>
              <a:t>latar</a:t>
            </a:r>
            <a:r>
              <a:rPr lang="en-US" sz="2200" dirty="0"/>
              <a:t> </a:t>
            </a:r>
            <a:r>
              <a:rPr lang="en-US" sz="2200" dirty="0" err="1"/>
              <a:t>belakang</a:t>
            </a:r>
            <a:r>
              <a:rPr lang="en-US" sz="2200" dirty="0"/>
              <a:t>, </a:t>
            </a:r>
            <a:r>
              <a:rPr lang="en-US" sz="2200" dirty="0" err="1"/>
              <a:t>tujuan</a:t>
            </a:r>
            <a:r>
              <a:rPr lang="en-US" sz="2200" dirty="0"/>
              <a:t>, </a:t>
            </a:r>
            <a:r>
              <a:rPr lang="en-US" sz="2200" dirty="0" err="1"/>
              <a:t>rasional</a:t>
            </a:r>
            <a:r>
              <a:rPr lang="en-US" sz="2200" dirty="0"/>
              <a:t>, dan </a:t>
            </a:r>
            <a:r>
              <a:rPr lang="en-US" sz="2200" dirty="0" err="1"/>
              <a:t>mekanisme</a:t>
            </a:r>
            <a:r>
              <a:rPr lang="en-US" sz="2200" dirty="0"/>
              <a:t> </a:t>
            </a:r>
            <a:r>
              <a:rPr lang="en-US" sz="2200" dirty="0" err="1"/>
              <a:t>penetapan</a:t>
            </a:r>
            <a:r>
              <a:rPr lang="en-US" sz="2200" dirty="0"/>
              <a:t> </a:t>
            </a:r>
            <a:r>
              <a:rPr lang="en-US" sz="2200" dirty="0" err="1"/>
              <a:t>standar</a:t>
            </a:r>
            <a:r>
              <a:rPr lang="en-US" sz="2200" dirty="0"/>
              <a:t> </a:t>
            </a: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 </a:t>
            </a:r>
            <a:r>
              <a:rPr lang="en-US" sz="2200" dirty="0" err="1"/>
              <a:t>terkait</a:t>
            </a:r>
            <a:r>
              <a:rPr lang="en-US" sz="2200" dirty="0"/>
              <a:t> </a:t>
            </a:r>
            <a:r>
              <a:rPr lang="en-US" sz="2200" dirty="0" err="1"/>
              <a:t>pendidikan</a:t>
            </a:r>
            <a:r>
              <a:rPr lang="en-US" sz="2200" dirty="0"/>
              <a:t> yang </a:t>
            </a:r>
            <a:r>
              <a:rPr lang="en-US" sz="2200" dirty="0" err="1"/>
              <a:t>mencakup</a:t>
            </a:r>
            <a:r>
              <a:rPr lang="en-US" sz="2200" dirty="0"/>
              <a:t> </a:t>
            </a:r>
            <a:r>
              <a:rPr lang="en-US" sz="2200" dirty="0" err="1"/>
              <a:t>kurikulum</a:t>
            </a:r>
            <a:r>
              <a:rPr lang="en-US" sz="2200" dirty="0"/>
              <a:t>, </a:t>
            </a:r>
            <a:r>
              <a:rPr lang="en-US" sz="2200" dirty="0" err="1"/>
              <a:t>pembelajaran</a:t>
            </a:r>
            <a:r>
              <a:rPr lang="en-US" sz="2200" dirty="0"/>
              <a:t>, </a:t>
            </a:r>
            <a:r>
              <a:rPr lang="en-US" sz="2200" dirty="0" err="1"/>
              <a:t>integrasi</a:t>
            </a:r>
            <a:r>
              <a:rPr lang="en-US" sz="2200" dirty="0"/>
              <a:t> </a:t>
            </a:r>
            <a:r>
              <a:rPr lang="en-US" sz="2200" dirty="0" err="1"/>
              <a:t>kegiatan</a:t>
            </a:r>
            <a:r>
              <a:rPr lang="en-US" sz="2200" dirty="0"/>
              <a:t> </a:t>
            </a:r>
            <a:r>
              <a:rPr lang="en-US" sz="2200" dirty="0" err="1"/>
              <a:t>penelitian</a:t>
            </a:r>
            <a:r>
              <a:rPr lang="en-US" sz="2200" dirty="0"/>
              <a:t> dan </a:t>
            </a:r>
            <a:r>
              <a:rPr lang="en-US" sz="2200" dirty="0" err="1"/>
              <a:t>PkM</a:t>
            </a:r>
            <a:r>
              <a:rPr lang="en-US" sz="2200" dirty="0"/>
              <a:t> </a:t>
            </a:r>
            <a:r>
              <a:rPr lang="en-US" sz="2200" dirty="0" err="1"/>
              <a:t>dalam</a:t>
            </a:r>
            <a:r>
              <a:rPr lang="en-US" sz="2200" dirty="0"/>
              <a:t> </a:t>
            </a:r>
            <a:r>
              <a:rPr lang="en-US" sz="2200" dirty="0" err="1"/>
              <a:t>pembelajaran</a:t>
            </a:r>
            <a:r>
              <a:rPr lang="en-US" sz="2200" dirty="0"/>
              <a:t>, dan </a:t>
            </a:r>
            <a:r>
              <a:rPr lang="en-US" sz="2200" dirty="0" err="1"/>
              <a:t>suasana</a:t>
            </a:r>
            <a:r>
              <a:rPr lang="en-US" sz="2200" dirty="0"/>
              <a:t> </a:t>
            </a:r>
            <a:r>
              <a:rPr lang="en-US" sz="2200" dirty="0" err="1"/>
              <a:t>akademik</a:t>
            </a:r>
            <a:r>
              <a:rPr lang="en-US" sz="2200" dirty="0"/>
              <a:t> yang </a:t>
            </a:r>
            <a:r>
              <a:rPr lang="en-US" sz="2200" dirty="0" err="1"/>
              <a:t>didasarkan</a:t>
            </a:r>
            <a:r>
              <a:rPr lang="en-US" sz="2200" dirty="0"/>
              <a:t> </a:t>
            </a:r>
            <a:r>
              <a:rPr lang="en-US" sz="2200" dirty="0" err="1"/>
              <a:t>atas</a:t>
            </a:r>
            <a:r>
              <a:rPr lang="en-US" sz="2200" dirty="0"/>
              <a:t> </a:t>
            </a:r>
            <a:r>
              <a:rPr lang="en-US" sz="2200" dirty="0" err="1"/>
              <a:t>analisis</a:t>
            </a:r>
            <a:r>
              <a:rPr lang="en-US" sz="2200" dirty="0"/>
              <a:t> internal dan </a:t>
            </a:r>
            <a:r>
              <a:rPr lang="en-US" sz="2200" dirty="0" err="1"/>
              <a:t>eksternal</a:t>
            </a:r>
            <a:r>
              <a:rPr lang="en-US" sz="2200" dirty="0"/>
              <a:t>, </a:t>
            </a:r>
            <a:r>
              <a:rPr lang="en-US" sz="2200" dirty="0" err="1"/>
              <a:t>serta</a:t>
            </a:r>
            <a:r>
              <a:rPr lang="en-US" sz="2200" dirty="0"/>
              <a:t> </a:t>
            </a:r>
            <a:r>
              <a:rPr lang="en-US" sz="2200" dirty="0" err="1"/>
              <a:t>posisi</a:t>
            </a:r>
            <a:r>
              <a:rPr lang="en-US" sz="2200" dirty="0"/>
              <a:t> dan </a:t>
            </a:r>
            <a:r>
              <a:rPr lang="en-US" sz="2200" dirty="0" err="1"/>
              <a:t>daya</a:t>
            </a:r>
            <a:r>
              <a:rPr lang="en-US" sz="2200" dirty="0"/>
              <a:t> </a:t>
            </a:r>
            <a:r>
              <a:rPr lang="en-US" sz="2200" dirty="0" err="1"/>
              <a:t>saing</a:t>
            </a:r>
            <a:r>
              <a:rPr lang="en-US" sz="2200" dirty="0"/>
              <a:t> </a:t>
            </a: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. </a:t>
            </a:r>
          </a:p>
          <a:p>
            <a:pPr marL="569913" indent="-569913">
              <a:buNone/>
            </a:pPr>
            <a:r>
              <a:rPr lang="en-US" sz="2200" dirty="0"/>
              <a:t>2. 	</a:t>
            </a:r>
            <a:r>
              <a:rPr lang="en-US" sz="2200" dirty="0" err="1">
                <a:solidFill>
                  <a:srgbClr val="FF0000"/>
                </a:solidFill>
              </a:rPr>
              <a:t>Kebijakan</a:t>
            </a:r>
            <a:r>
              <a:rPr lang="en-US" sz="2200" dirty="0">
                <a:solidFill>
                  <a:srgbClr val="FF0000"/>
                </a:solidFill>
              </a:rPr>
              <a:t>  </a:t>
            </a:r>
          </a:p>
          <a:p>
            <a:pPr marL="569913" indent="0">
              <a:buNone/>
            </a:pPr>
            <a:r>
              <a:rPr lang="en-US" sz="2200" dirty="0" err="1"/>
              <a:t>Berisi</a:t>
            </a:r>
            <a:r>
              <a:rPr lang="en-US" sz="2200" dirty="0"/>
              <a:t> </a:t>
            </a:r>
            <a:r>
              <a:rPr lang="en-US" sz="2200" dirty="0" err="1"/>
              <a:t>deskripsi</a:t>
            </a:r>
            <a:r>
              <a:rPr lang="en-US" sz="2200" dirty="0"/>
              <a:t> </a:t>
            </a:r>
            <a:r>
              <a:rPr lang="en-US" sz="2200" dirty="0" err="1"/>
              <a:t>dokumen</a:t>
            </a:r>
            <a:r>
              <a:rPr lang="en-US" sz="2200" dirty="0"/>
              <a:t> formal </a:t>
            </a:r>
            <a:r>
              <a:rPr lang="en-US" sz="2200" dirty="0" err="1"/>
              <a:t>kebijakan</a:t>
            </a:r>
            <a:r>
              <a:rPr lang="en-US" sz="2200" dirty="0"/>
              <a:t> dan </a:t>
            </a:r>
            <a:r>
              <a:rPr lang="en-US" sz="2200" dirty="0" err="1"/>
              <a:t>panduan</a:t>
            </a:r>
            <a:r>
              <a:rPr lang="en-US" sz="2200" dirty="0"/>
              <a:t> </a:t>
            </a:r>
            <a:r>
              <a:rPr lang="en-US" sz="2200" dirty="0" err="1"/>
              <a:t>pendidikan</a:t>
            </a:r>
            <a:r>
              <a:rPr lang="en-US" sz="2200" dirty="0"/>
              <a:t> yang </a:t>
            </a:r>
            <a:r>
              <a:rPr lang="en-US" sz="2200" dirty="0" err="1"/>
              <a:t>mencakup</a:t>
            </a:r>
            <a:r>
              <a:rPr lang="en-US" sz="2200" dirty="0"/>
              <a:t> </a:t>
            </a:r>
            <a:r>
              <a:rPr lang="en-US" sz="2200" dirty="0" err="1"/>
              <a:t>tujuan</a:t>
            </a:r>
            <a:r>
              <a:rPr lang="en-US" sz="2200" dirty="0"/>
              <a:t> dan </a:t>
            </a:r>
            <a:r>
              <a:rPr lang="en-US" sz="2200" dirty="0" err="1"/>
              <a:t>sasaran</a:t>
            </a:r>
            <a:r>
              <a:rPr lang="en-US" sz="2200" dirty="0"/>
              <a:t> </a:t>
            </a:r>
            <a:r>
              <a:rPr lang="en-US" sz="2200" dirty="0" err="1"/>
              <a:t>pendidikan</a:t>
            </a:r>
            <a:r>
              <a:rPr lang="en-US" sz="2200" dirty="0"/>
              <a:t>, </a:t>
            </a:r>
            <a:r>
              <a:rPr lang="en-US" sz="2200" dirty="0" err="1"/>
              <a:t>strategi</a:t>
            </a:r>
            <a:r>
              <a:rPr lang="en-US" sz="2200" dirty="0"/>
              <a:t> dan </a:t>
            </a:r>
            <a:r>
              <a:rPr lang="en-US" sz="2200" dirty="0" err="1"/>
              <a:t>metode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mencapainya</a:t>
            </a:r>
            <a:r>
              <a:rPr lang="en-US" sz="2200" dirty="0"/>
              <a:t> dan </a:t>
            </a:r>
            <a:r>
              <a:rPr lang="en-US" sz="2200" dirty="0" err="1"/>
              <a:t>instrumen</a:t>
            </a:r>
            <a:r>
              <a:rPr lang="en-US" sz="2200" dirty="0"/>
              <a:t> </a:t>
            </a:r>
            <a:r>
              <a:rPr lang="en-US" sz="2200" dirty="0" err="1"/>
              <a:t>atau</a:t>
            </a:r>
            <a:r>
              <a:rPr lang="en-US" sz="2200" dirty="0"/>
              <a:t> </a:t>
            </a:r>
            <a:r>
              <a:rPr lang="en-US" sz="2200" dirty="0" err="1"/>
              <a:t>cara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mengukur</a:t>
            </a:r>
            <a:r>
              <a:rPr lang="en-US" sz="2200" dirty="0"/>
              <a:t> </a:t>
            </a:r>
            <a:r>
              <a:rPr lang="en-US" sz="2200" dirty="0" err="1"/>
              <a:t>efektivitasnya</a:t>
            </a:r>
            <a:r>
              <a:rPr lang="en-US" sz="2200" dirty="0"/>
              <a:t>. </a:t>
            </a:r>
          </a:p>
          <a:p>
            <a:pPr marL="517525" indent="-517525">
              <a:buNone/>
            </a:pPr>
            <a:r>
              <a:rPr lang="en-US" sz="2200" dirty="0"/>
              <a:t>3. 	</a:t>
            </a:r>
            <a:r>
              <a:rPr lang="en-US" sz="2200" dirty="0" err="1">
                <a:solidFill>
                  <a:srgbClr val="FF0000"/>
                </a:solidFill>
              </a:rPr>
              <a:t>Standar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Perguruan</a:t>
            </a:r>
            <a:r>
              <a:rPr lang="en-US" sz="2200" dirty="0">
                <a:solidFill>
                  <a:srgbClr val="FF0000"/>
                </a:solidFill>
              </a:rPr>
              <a:t> Tinggi dan </a:t>
            </a:r>
            <a:r>
              <a:rPr lang="en-US" sz="2200" dirty="0" err="1">
                <a:solidFill>
                  <a:srgbClr val="FF0000"/>
                </a:solidFill>
              </a:rPr>
              <a:t>Strategi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Pencapaian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Standar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</a:p>
          <a:p>
            <a:pPr marL="569913" indent="0">
              <a:buNone/>
            </a:pPr>
            <a:r>
              <a:rPr lang="en-US" sz="2200" dirty="0" err="1"/>
              <a:t>Bagian</a:t>
            </a:r>
            <a:r>
              <a:rPr lang="en-US" sz="2200" dirty="0"/>
              <a:t> </a:t>
            </a:r>
            <a:r>
              <a:rPr lang="en-US" sz="2200" dirty="0" err="1"/>
              <a:t>ini</a:t>
            </a:r>
            <a:r>
              <a:rPr lang="en-US" sz="2200" dirty="0"/>
              <a:t> </a:t>
            </a:r>
            <a:r>
              <a:rPr lang="en-US" sz="2200" dirty="0" err="1"/>
              <a:t>menjelaskan</a:t>
            </a:r>
            <a:r>
              <a:rPr lang="en-US" sz="2200" dirty="0"/>
              <a:t> </a:t>
            </a:r>
            <a:r>
              <a:rPr lang="en-US" sz="2200" dirty="0" err="1"/>
              <a:t>standar</a:t>
            </a:r>
            <a:r>
              <a:rPr lang="en-US" sz="2200" dirty="0"/>
              <a:t> </a:t>
            </a: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 dan </a:t>
            </a:r>
            <a:r>
              <a:rPr lang="en-US" sz="2200" dirty="0" err="1"/>
              <a:t>strategi</a:t>
            </a:r>
            <a:r>
              <a:rPr lang="en-US" sz="2200" dirty="0"/>
              <a:t> </a:t>
            </a:r>
            <a:r>
              <a:rPr lang="en-US" sz="2200" dirty="0" err="1"/>
              <a:t>pencapaian</a:t>
            </a:r>
            <a:r>
              <a:rPr lang="en-US" sz="2200" dirty="0"/>
              <a:t> </a:t>
            </a:r>
            <a:r>
              <a:rPr lang="en-US" sz="2200" dirty="0" err="1"/>
              <a:t>standar</a:t>
            </a:r>
            <a:r>
              <a:rPr lang="en-US" sz="2200" dirty="0"/>
              <a:t> </a:t>
            </a:r>
            <a:r>
              <a:rPr lang="en-US" sz="2200" dirty="0" err="1"/>
              <a:t>terkait</a:t>
            </a:r>
            <a:r>
              <a:rPr lang="en-US" sz="2200" dirty="0"/>
              <a:t> </a:t>
            </a:r>
            <a:r>
              <a:rPr lang="en-US" sz="2200" dirty="0" err="1"/>
              <a:t>pendidikan</a:t>
            </a:r>
            <a:r>
              <a:rPr lang="en-US" sz="2200" dirty="0"/>
              <a:t> di </a:t>
            </a: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 yang </a:t>
            </a:r>
            <a:r>
              <a:rPr lang="en-US" sz="2200" dirty="0" err="1"/>
              <a:t>mencakup</a:t>
            </a:r>
            <a:r>
              <a:rPr lang="en-US" sz="2200" dirty="0"/>
              <a:t> </a:t>
            </a:r>
            <a:r>
              <a:rPr lang="en-US" sz="2200" dirty="0" err="1"/>
              <a:t>isi</a:t>
            </a:r>
            <a:r>
              <a:rPr lang="en-US" sz="2200" dirty="0"/>
              <a:t> </a:t>
            </a:r>
            <a:r>
              <a:rPr lang="en-US" sz="2200" dirty="0" err="1"/>
              <a:t>pembelajaran</a:t>
            </a:r>
            <a:r>
              <a:rPr lang="en-US" sz="2200" dirty="0"/>
              <a:t> (</a:t>
            </a:r>
            <a:r>
              <a:rPr lang="en-US" sz="2200" dirty="0" err="1"/>
              <a:t>kurikulum</a:t>
            </a:r>
            <a:r>
              <a:rPr lang="en-US" sz="2200" dirty="0"/>
              <a:t>), proses </a:t>
            </a:r>
            <a:r>
              <a:rPr lang="en-US" sz="2200" dirty="0" err="1"/>
              <a:t>pembelajaran</a:t>
            </a:r>
            <a:r>
              <a:rPr lang="en-US" sz="2200" dirty="0"/>
              <a:t> (</a:t>
            </a:r>
            <a:r>
              <a:rPr lang="en-US" sz="2200" dirty="0" err="1"/>
              <a:t>pembelajaran</a:t>
            </a:r>
            <a:r>
              <a:rPr lang="en-US" sz="2200" dirty="0"/>
              <a:t>, </a:t>
            </a:r>
            <a:r>
              <a:rPr lang="en-US" sz="2200" dirty="0" err="1"/>
              <a:t>suasana</a:t>
            </a:r>
            <a:r>
              <a:rPr lang="en-US" sz="2200" dirty="0"/>
              <a:t> </a:t>
            </a:r>
            <a:r>
              <a:rPr lang="en-US" sz="2200" dirty="0" err="1"/>
              <a:t>akademik</a:t>
            </a:r>
            <a:r>
              <a:rPr lang="en-US" sz="2200" dirty="0"/>
              <a:t>, </a:t>
            </a:r>
            <a:r>
              <a:rPr lang="en-US" sz="2200" dirty="0" err="1"/>
              <a:t>integrasi</a:t>
            </a:r>
            <a:r>
              <a:rPr lang="en-US" sz="2200" dirty="0"/>
              <a:t> </a:t>
            </a:r>
            <a:r>
              <a:rPr lang="en-US" sz="2200" dirty="0" err="1"/>
              <a:t>penelitian</a:t>
            </a:r>
            <a:r>
              <a:rPr lang="en-US" sz="2200" dirty="0"/>
              <a:t> dan </a:t>
            </a:r>
            <a:r>
              <a:rPr lang="en-US" sz="2200" dirty="0" err="1"/>
              <a:t>PkM</a:t>
            </a:r>
            <a:r>
              <a:rPr lang="en-US" sz="2200" dirty="0"/>
              <a:t> </a:t>
            </a:r>
            <a:r>
              <a:rPr lang="en-US" sz="2200" dirty="0" err="1"/>
              <a:t>dalam</a:t>
            </a:r>
            <a:r>
              <a:rPr lang="en-US" sz="2200" dirty="0"/>
              <a:t> </a:t>
            </a:r>
            <a:r>
              <a:rPr lang="en-US" sz="2200" dirty="0" err="1"/>
              <a:t>pembelajaran</a:t>
            </a:r>
            <a:r>
              <a:rPr lang="en-US" sz="2200" dirty="0"/>
              <a:t>), dan </a:t>
            </a:r>
            <a:r>
              <a:rPr lang="en-US" sz="2200" dirty="0" err="1"/>
              <a:t>penilaian</a:t>
            </a:r>
            <a:r>
              <a:rPr lang="en-US" sz="2200" dirty="0"/>
              <a:t> </a:t>
            </a:r>
            <a:r>
              <a:rPr lang="en-US" sz="2200" dirty="0" err="1"/>
              <a:t>pembelajaran</a:t>
            </a:r>
            <a:r>
              <a:rPr lang="en-US" sz="2200" dirty="0"/>
              <a:t> yang </a:t>
            </a:r>
            <a:r>
              <a:rPr lang="en-US" sz="2200" dirty="0" err="1"/>
              <a:t>memenuhi</a:t>
            </a:r>
            <a:r>
              <a:rPr lang="en-US" sz="2200" dirty="0"/>
              <a:t> dan/</a:t>
            </a:r>
            <a:r>
              <a:rPr lang="en-US" sz="2200" dirty="0" err="1"/>
              <a:t>atau</a:t>
            </a:r>
            <a:r>
              <a:rPr lang="en-US" sz="2200" dirty="0"/>
              <a:t> </a:t>
            </a:r>
            <a:r>
              <a:rPr lang="en-US" sz="2200" dirty="0" err="1"/>
              <a:t>melampaui</a:t>
            </a:r>
            <a:r>
              <a:rPr lang="en-US" sz="2200" dirty="0"/>
              <a:t> </a:t>
            </a:r>
            <a:r>
              <a:rPr lang="en-US" sz="2200" dirty="0" err="1"/>
              <a:t>Standar</a:t>
            </a:r>
            <a:r>
              <a:rPr lang="en-US" sz="2200" dirty="0"/>
              <a:t> Nasional Pendidikan Tinggi. Pada </a:t>
            </a:r>
            <a:r>
              <a:rPr lang="en-US" sz="2200" dirty="0" err="1"/>
              <a:t>bagian</a:t>
            </a:r>
            <a:r>
              <a:rPr lang="en-US" sz="2200" dirty="0"/>
              <a:t> </a:t>
            </a:r>
            <a:r>
              <a:rPr lang="en-US" sz="2200" dirty="0" err="1"/>
              <a:t>ini</a:t>
            </a:r>
            <a:r>
              <a:rPr lang="en-US" sz="2200" dirty="0"/>
              <a:t> juga </a:t>
            </a:r>
            <a:r>
              <a:rPr lang="en-US" sz="2200" dirty="0" err="1"/>
              <a:t>harus</a:t>
            </a:r>
            <a:r>
              <a:rPr lang="en-US" sz="2200" dirty="0"/>
              <a:t> </a:t>
            </a:r>
            <a:r>
              <a:rPr lang="en-US" sz="2200" dirty="0" err="1"/>
              <a:t>diuraikan</a:t>
            </a:r>
            <a:r>
              <a:rPr lang="en-US" sz="2200" dirty="0"/>
              <a:t> </a:t>
            </a:r>
            <a:r>
              <a:rPr lang="en-US" sz="2200" dirty="0" err="1"/>
              <a:t>sumber</a:t>
            </a:r>
            <a:r>
              <a:rPr lang="en-US" sz="2200" dirty="0"/>
              <a:t> </a:t>
            </a:r>
            <a:r>
              <a:rPr lang="en-US" sz="2200" dirty="0" err="1"/>
              <a:t>daya</a:t>
            </a:r>
            <a:r>
              <a:rPr lang="en-US" sz="2200" dirty="0"/>
              <a:t> yang </a:t>
            </a:r>
            <a:r>
              <a:rPr lang="en-US" sz="2200" dirty="0" err="1"/>
              <a:t>akan</a:t>
            </a:r>
            <a:r>
              <a:rPr lang="en-US" sz="2200" dirty="0"/>
              <a:t> </a:t>
            </a:r>
            <a:r>
              <a:rPr lang="en-US" sz="2200" dirty="0" err="1"/>
              <a:t>dialokasikan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mencapai</a:t>
            </a:r>
            <a:r>
              <a:rPr lang="en-US" sz="2200" dirty="0"/>
              <a:t> </a:t>
            </a:r>
            <a:r>
              <a:rPr lang="en-US" sz="2200" dirty="0" err="1"/>
              <a:t>standar</a:t>
            </a:r>
            <a:r>
              <a:rPr lang="en-US" sz="2200" dirty="0"/>
              <a:t> yang </a:t>
            </a:r>
            <a:r>
              <a:rPr lang="en-US" sz="2200" dirty="0" err="1"/>
              <a:t>telah</a:t>
            </a:r>
            <a:r>
              <a:rPr lang="en-US" sz="2200" dirty="0"/>
              <a:t> </a:t>
            </a:r>
            <a:r>
              <a:rPr lang="en-US" sz="2200" dirty="0" err="1"/>
              <a:t>ditetapkan</a:t>
            </a:r>
            <a:r>
              <a:rPr lang="en-US" sz="2200" dirty="0"/>
              <a:t> </a:t>
            </a:r>
            <a:r>
              <a:rPr lang="en-US" sz="2200" dirty="0" err="1"/>
              <a:t>serta</a:t>
            </a:r>
            <a:r>
              <a:rPr lang="en-US" sz="2200" dirty="0"/>
              <a:t> </a:t>
            </a:r>
            <a:r>
              <a:rPr lang="en-US" sz="2200" dirty="0" err="1"/>
              <a:t>mekanisme</a:t>
            </a:r>
            <a:r>
              <a:rPr lang="en-US" sz="2200" dirty="0"/>
              <a:t> </a:t>
            </a:r>
            <a:r>
              <a:rPr lang="en-US" sz="2200" dirty="0" err="1"/>
              <a:t>kontrol</a:t>
            </a:r>
            <a:r>
              <a:rPr lang="en-US" sz="2200" dirty="0"/>
              <a:t> </a:t>
            </a:r>
            <a:r>
              <a:rPr lang="en-US" sz="2200" dirty="0" err="1"/>
              <a:t>pencapaiannya</a:t>
            </a:r>
            <a:r>
              <a:rPr lang="en-US" sz="2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1782777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2B17B7-A890-41C7-A48E-C56906365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14068"/>
            <a:ext cx="10515600" cy="5762895"/>
          </a:xfrm>
        </p:spPr>
        <p:txBody>
          <a:bodyPr>
            <a:noAutofit/>
          </a:bodyPr>
          <a:lstStyle/>
          <a:p>
            <a:pPr marL="465138" indent="-465138">
              <a:buNone/>
            </a:pPr>
            <a:r>
              <a:rPr lang="en-US" sz="2300" dirty="0"/>
              <a:t>4. 	</a:t>
            </a:r>
            <a:r>
              <a:rPr lang="en-US" sz="2300" dirty="0" err="1">
                <a:solidFill>
                  <a:srgbClr val="FF0000"/>
                </a:solidFill>
              </a:rPr>
              <a:t>Indikator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  <a:r>
              <a:rPr lang="en-US" sz="2300" dirty="0" err="1">
                <a:solidFill>
                  <a:srgbClr val="FF0000"/>
                </a:solidFill>
              </a:rPr>
              <a:t>Kinerja</a:t>
            </a:r>
            <a:r>
              <a:rPr lang="en-US" sz="2300" dirty="0">
                <a:solidFill>
                  <a:srgbClr val="FF0000"/>
                </a:solidFill>
              </a:rPr>
              <a:t> Utama </a:t>
            </a:r>
          </a:p>
          <a:p>
            <a:pPr marL="465138" indent="0">
              <a:buNone/>
            </a:pPr>
            <a:r>
              <a:rPr lang="en-US" sz="2300" dirty="0"/>
              <a:t>a) 	</a:t>
            </a:r>
            <a:r>
              <a:rPr lang="en-US" sz="2300" dirty="0" err="1">
                <a:solidFill>
                  <a:srgbClr val="FF0000"/>
                </a:solidFill>
              </a:rPr>
              <a:t>Kurikulum</a:t>
            </a:r>
            <a:r>
              <a:rPr lang="en-US" sz="2300" dirty="0">
                <a:solidFill>
                  <a:srgbClr val="FF0000"/>
                </a:solidFill>
              </a:rPr>
              <a:t>  </a:t>
            </a:r>
          </a:p>
          <a:p>
            <a:pPr marL="1311275" indent="-396875">
              <a:buNone/>
            </a:pPr>
            <a:r>
              <a:rPr lang="en-US" sz="2300" dirty="0"/>
              <a:t>1) 	</a:t>
            </a:r>
            <a:r>
              <a:rPr lang="en-US" sz="2300" dirty="0" err="1"/>
              <a:t>Ketersediaan</a:t>
            </a:r>
            <a:r>
              <a:rPr lang="en-US" sz="2300" dirty="0"/>
              <a:t> </a:t>
            </a:r>
            <a:r>
              <a:rPr lang="en-US" sz="2300" dirty="0" err="1"/>
              <a:t>kebijakan</a:t>
            </a:r>
            <a:r>
              <a:rPr lang="en-US" sz="2300" dirty="0"/>
              <a:t> </a:t>
            </a:r>
            <a:r>
              <a:rPr lang="en-US" sz="2300" dirty="0" err="1"/>
              <a:t>pengembangan</a:t>
            </a:r>
            <a:r>
              <a:rPr lang="en-US" sz="2300" dirty="0"/>
              <a:t> </a:t>
            </a:r>
            <a:r>
              <a:rPr lang="en-US" sz="2300" dirty="0" err="1"/>
              <a:t>kurikulum</a:t>
            </a:r>
            <a:r>
              <a:rPr lang="en-US" sz="2300" dirty="0"/>
              <a:t> yang </a:t>
            </a:r>
            <a:r>
              <a:rPr lang="en-US" sz="2300" dirty="0" err="1"/>
              <a:t>mempertimbangkan</a:t>
            </a:r>
            <a:r>
              <a:rPr lang="en-US" sz="2300" dirty="0"/>
              <a:t> </a:t>
            </a:r>
            <a:r>
              <a:rPr lang="en-US" sz="2300" dirty="0" err="1"/>
              <a:t>keterkaitan</a:t>
            </a:r>
            <a:r>
              <a:rPr lang="en-US" sz="2300" dirty="0"/>
              <a:t> </a:t>
            </a:r>
            <a:r>
              <a:rPr lang="en-US" sz="2300" dirty="0" err="1"/>
              <a:t>dengan</a:t>
            </a:r>
            <a:r>
              <a:rPr lang="en-US" sz="2300" dirty="0"/>
              <a:t> </a:t>
            </a:r>
            <a:r>
              <a:rPr lang="en-US" sz="2300" dirty="0" err="1"/>
              <a:t>visi</a:t>
            </a:r>
            <a:r>
              <a:rPr lang="en-US" sz="2300" dirty="0"/>
              <a:t> dan </a:t>
            </a:r>
            <a:r>
              <a:rPr lang="en-US" sz="2300" dirty="0" err="1"/>
              <a:t>misi</a:t>
            </a:r>
            <a:r>
              <a:rPr lang="en-US" sz="2300" dirty="0"/>
              <a:t> (</a:t>
            </a:r>
            <a:r>
              <a:rPr lang="en-US" sz="2300" dirty="0" err="1"/>
              <a:t>mandat</a:t>
            </a:r>
            <a:r>
              <a:rPr lang="en-US" sz="2300" dirty="0"/>
              <a:t>) </a:t>
            </a:r>
            <a:r>
              <a:rPr lang="en-US" sz="2300" dirty="0" err="1"/>
              <a:t>perguruan</a:t>
            </a:r>
            <a:r>
              <a:rPr lang="en-US" sz="2300" dirty="0"/>
              <a:t> </a:t>
            </a:r>
            <a:r>
              <a:rPr lang="en-US" sz="2300" dirty="0" err="1"/>
              <a:t>tinggi</a:t>
            </a:r>
            <a:r>
              <a:rPr lang="en-US" sz="2300" dirty="0"/>
              <a:t>, </a:t>
            </a:r>
            <a:r>
              <a:rPr lang="en-US" sz="2300" dirty="0" err="1"/>
              <a:t>pengembangan</a:t>
            </a:r>
            <a:r>
              <a:rPr lang="en-US" sz="2300" dirty="0"/>
              <a:t> </a:t>
            </a:r>
            <a:r>
              <a:rPr lang="en-US" sz="2300" dirty="0" err="1"/>
              <a:t>ilmu</a:t>
            </a:r>
            <a:r>
              <a:rPr lang="en-US" sz="2300" dirty="0"/>
              <a:t> </a:t>
            </a:r>
            <a:r>
              <a:rPr lang="en-US" sz="2300" dirty="0" err="1"/>
              <a:t>pengetahuan</a:t>
            </a:r>
            <a:r>
              <a:rPr lang="en-US" sz="2300" dirty="0"/>
              <a:t> dan </a:t>
            </a:r>
            <a:r>
              <a:rPr lang="en-US" sz="2300" dirty="0" err="1"/>
              <a:t>kebutuhan</a:t>
            </a:r>
            <a:r>
              <a:rPr lang="en-US" sz="2300" dirty="0"/>
              <a:t> para </a:t>
            </a:r>
            <a:r>
              <a:rPr lang="en-US" sz="2300" dirty="0" err="1"/>
              <a:t>pemangku</a:t>
            </a:r>
            <a:r>
              <a:rPr lang="en-US" sz="2300" dirty="0"/>
              <a:t> </a:t>
            </a:r>
            <a:r>
              <a:rPr lang="en-US" sz="2300" dirty="0" err="1"/>
              <a:t>kepentingan</a:t>
            </a:r>
            <a:r>
              <a:rPr lang="en-US" sz="2300" dirty="0"/>
              <a:t>. </a:t>
            </a:r>
          </a:p>
          <a:p>
            <a:pPr marL="1311275" indent="-396875">
              <a:buNone/>
            </a:pPr>
            <a:r>
              <a:rPr lang="en-US" sz="2300" dirty="0"/>
              <a:t>2) 	</a:t>
            </a:r>
            <a:r>
              <a:rPr lang="en-US" sz="2300" dirty="0" err="1"/>
              <a:t>Ketersediaan</a:t>
            </a:r>
            <a:r>
              <a:rPr lang="en-US" sz="2300" dirty="0"/>
              <a:t> </a:t>
            </a:r>
            <a:r>
              <a:rPr lang="en-US" sz="2300" dirty="0" err="1"/>
              <a:t>pedoman</a:t>
            </a:r>
            <a:r>
              <a:rPr lang="en-US" sz="2300" dirty="0"/>
              <a:t> </a:t>
            </a:r>
            <a:r>
              <a:rPr lang="en-US" sz="2300" dirty="0" err="1"/>
              <a:t>pengembangan</a:t>
            </a:r>
            <a:r>
              <a:rPr lang="en-US" sz="2300" dirty="0"/>
              <a:t> </a:t>
            </a:r>
            <a:r>
              <a:rPr lang="en-US" sz="2300" dirty="0" err="1"/>
              <a:t>kurikulum</a:t>
            </a:r>
            <a:r>
              <a:rPr lang="en-US" sz="2300" dirty="0"/>
              <a:t> yang </a:t>
            </a:r>
            <a:r>
              <a:rPr lang="en-US" sz="2300" dirty="0" err="1"/>
              <a:t>memuat</a:t>
            </a:r>
            <a:r>
              <a:rPr lang="en-US" sz="2300" dirty="0"/>
              <a:t>: </a:t>
            </a:r>
          </a:p>
          <a:p>
            <a:pPr marL="1776413" indent="-449263">
              <a:buNone/>
            </a:pPr>
            <a:r>
              <a:rPr lang="en-US" sz="2300" dirty="0"/>
              <a:t>a. 	</a:t>
            </a:r>
            <a:r>
              <a:rPr lang="en-US" sz="2300" dirty="0" err="1"/>
              <a:t>Profil</a:t>
            </a:r>
            <a:r>
              <a:rPr lang="en-US" sz="2300" dirty="0"/>
              <a:t> </a:t>
            </a:r>
            <a:r>
              <a:rPr lang="en-US" sz="2300" dirty="0" err="1"/>
              <a:t>lulusan</a:t>
            </a:r>
            <a:r>
              <a:rPr lang="en-US" sz="2300" dirty="0"/>
              <a:t>, </a:t>
            </a:r>
            <a:r>
              <a:rPr lang="en-US" sz="2300" dirty="0" err="1"/>
              <a:t>capaian</a:t>
            </a:r>
            <a:r>
              <a:rPr lang="en-US" sz="2300" dirty="0"/>
              <a:t> </a:t>
            </a:r>
            <a:r>
              <a:rPr lang="en-US" sz="2300" dirty="0" err="1"/>
              <a:t>pembelajaran</a:t>
            </a:r>
            <a:r>
              <a:rPr lang="en-US" sz="2300" dirty="0"/>
              <a:t>, </a:t>
            </a:r>
            <a:r>
              <a:rPr lang="en-US" sz="2300" dirty="0" err="1"/>
              <a:t>bahan</a:t>
            </a:r>
            <a:r>
              <a:rPr lang="en-US" sz="2300" dirty="0"/>
              <a:t> </a:t>
            </a:r>
            <a:r>
              <a:rPr lang="en-US" sz="2300" dirty="0" err="1"/>
              <a:t>kajian</a:t>
            </a:r>
            <a:r>
              <a:rPr lang="en-US" sz="2300" dirty="0"/>
              <a:t>, </a:t>
            </a:r>
            <a:r>
              <a:rPr lang="en-US" sz="2300" dirty="0" err="1"/>
              <a:t>struktur</a:t>
            </a:r>
            <a:r>
              <a:rPr lang="en-US" sz="2300" dirty="0"/>
              <a:t> </a:t>
            </a:r>
            <a:r>
              <a:rPr lang="en-US" sz="2300" dirty="0" err="1"/>
              <a:t>kurikulum</a:t>
            </a:r>
            <a:r>
              <a:rPr lang="en-US" sz="2300" dirty="0"/>
              <a:t> dan </a:t>
            </a:r>
            <a:r>
              <a:rPr lang="en-US" sz="2300" dirty="0" err="1"/>
              <a:t>rencana</a:t>
            </a:r>
            <a:r>
              <a:rPr lang="en-US" sz="2300" dirty="0"/>
              <a:t> </a:t>
            </a:r>
            <a:r>
              <a:rPr lang="en-US" sz="2300" dirty="0" err="1"/>
              <a:t>pembelajaran</a:t>
            </a:r>
            <a:r>
              <a:rPr lang="en-US" sz="2300" dirty="0"/>
              <a:t> semester (RPS) yang </a:t>
            </a:r>
            <a:r>
              <a:rPr lang="en-US" sz="2300" dirty="0" err="1"/>
              <a:t>mengacu</a:t>
            </a:r>
            <a:r>
              <a:rPr lang="en-US" sz="2300" dirty="0"/>
              <a:t> </a:t>
            </a:r>
            <a:r>
              <a:rPr lang="en-US" sz="2300" dirty="0" err="1"/>
              <a:t>kepada</a:t>
            </a:r>
            <a:r>
              <a:rPr lang="en-US" sz="2300" dirty="0"/>
              <a:t> KKNI dan </a:t>
            </a:r>
            <a:r>
              <a:rPr lang="en-US" sz="2300" dirty="0" err="1"/>
              <a:t>peraturan-peraturan</a:t>
            </a:r>
            <a:r>
              <a:rPr lang="en-US" sz="2300" dirty="0"/>
              <a:t> </a:t>
            </a:r>
            <a:r>
              <a:rPr lang="en-US" sz="2300" dirty="0" err="1"/>
              <a:t>terkini</a:t>
            </a:r>
            <a:r>
              <a:rPr lang="en-US" sz="2300" dirty="0"/>
              <a:t>, dan </a:t>
            </a:r>
            <a:r>
              <a:rPr lang="en-US" sz="2300" dirty="0" err="1"/>
              <a:t>kepekaan</a:t>
            </a:r>
            <a:r>
              <a:rPr lang="en-US" sz="2300" dirty="0"/>
              <a:t> </a:t>
            </a:r>
            <a:r>
              <a:rPr lang="en-US" sz="2300" dirty="0" err="1"/>
              <a:t>terhadap</a:t>
            </a:r>
            <a:r>
              <a:rPr lang="en-US" sz="2300" dirty="0"/>
              <a:t> </a:t>
            </a:r>
            <a:r>
              <a:rPr lang="en-US" sz="2300" dirty="0" err="1"/>
              <a:t>isu-isu</a:t>
            </a:r>
            <a:r>
              <a:rPr lang="en-US" sz="2300" dirty="0"/>
              <a:t> </a:t>
            </a:r>
            <a:r>
              <a:rPr lang="en-US" sz="2300" dirty="0" err="1"/>
              <a:t>terkini</a:t>
            </a:r>
            <a:r>
              <a:rPr lang="en-US" sz="2300" dirty="0"/>
              <a:t> (</a:t>
            </a:r>
            <a:r>
              <a:rPr lang="en-US" sz="2300" dirty="0" err="1"/>
              <a:t>seperti</a:t>
            </a:r>
            <a:r>
              <a:rPr lang="en-US" sz="2300" dirty="0"/>
              <a:t> </a:t>
            </a:r>
            <a:r>
              <a:rPr lang="en-US" sz="2300" dirty="0" err="1"/>
              <a:t>pendidikan</a:t>
            </a:r>
            <a:r>
              <a:rPr lang="en-US" sz="2300" dirty="0"/>
              <a:t> </a:t>
            </a:r>
            <a:r>
              <a:rPr lang="en-US" sz="2300" dirty="0" err="1"/>
              <a:t>karakter</a:t>
            </a:r>
            <a:r>
              <a:rPr lang="en-US" sz="2300" dirty="0"/>
              <a:t>, SDGs, NAPZA, dan </a:t>
            </a:r>
            <a:r>
              <a:rPr lang="en-US" sz="2300" dirty="0" err="1"/>
              <a:t>pendidikan</a:t>
            </a:r>
            <a:r>
              <a:rPr lang="en-US" sz="2300" dirty="0"/>
              <a:t> anti </a:t>
            </a:r>
            <a:r>
              <a:rPr lang="en-US" sz="2300" dirty="0" err="1"/>
              <a:t>korupsi</a:t>
            </a:r>
            <a:r>
              <a:rPr lang="en-US" sz="2300" dirty="0"/>
              <a:t>) </a:t>
            </a:r>
            <a:r>
              <a:rPr lang="en-US" sz="2300" dirty="0" err="1"/>
              <a:t>sesuai</a:t>
            </a:r>
            <a:r>
              <a:rPr lang="en-US" sz="2300" dirty="0"/>
              <a:t> </a:t>
            </a:r>
            <a:r>
              <a:rPr lang="en-US" sz="2300" dirty="0" err="1"/>
              <a:t>dengan</a:t>
            </a:r>
            <a:r>
              <a:rPr lang="en-US" sz="2300" dirty="0"/>
              <a:t> program </a:t>
            </a:r>
            <a:r>
              <a:rPr lang="en-US" sz="2300" dirty="0" err="1"/>
              <a:t>pendidikan</a:t>
            </a:r>
            <a:r>
              <a:rPr lang="en-US" sz="2300" dirty="0"/>
              <a:t> yang </a:t>
            </a:r>
            <a:r>
              <a:rPr lang="en-US" sz="2300" dirty="0" err="1"/>
              <a:t>dilaksanakan</a:t>
            </a:r>
            <a:r>
              <a:rPr lang="en-US" sz="2300" dirty="0"/>
              <a:t>,  </a:t>
            </a:r>
          </a:p>
          <a:p>
            <a:pPr marL="1311275" indent="0">
              <a:buNone/>
            </a:pPr>
            <a:r>
              <a:rPr lang="en-US" sz="2300" dirty="0"/>
              <a:t>b. 	</a:t>
            </a:r>
            <a:r>
              <a:rPr lang="en-US" sz="2300" dirty="0" err="1"/>
              <a:t>Mekanisme</a:t>
            </a:r>
            <a:r>
              <a:rPr lang="en-US" sz="2300" dirty="0"/>
              <a:t> </a:t>
            </a:r>
            <a:r>
              <a:rPr lang="en-US" sz="2300" dirty="0" err="1"/>
              <a:t>penetapan</a:t>
            </a:r>
            <a:r>
              <a:rPr lang="en-US" sz="2300" dirty="0"/>
              <a:t> (</a:t>
            </a:r>
            <a:r>
              <a:rPr lang="en-US" sz="2300" dirty="0" err="1"/>
              <a:t>legalitas</a:t>
            </a:r>
            <a:r>
              <a:rPr lang="en-US" sz="2300" dirty="0"/>
              <a:t>) </a:t>
            </a:r>
            <a:r>
              <a:rPr lang="en-US" sz="2300" dirty="0" err="1"/>
              <a:t>kurikulum</a:t>
            </a:r>
            <a:r>
              <a:rPr lang="en-US" sz="2300" dirty="0"/>
              <a:t>. </a:t>
            </a:r>
          </a:p>
          <a:p>
            <a:pPr marL="1311275" indent="-396875">
              <a:buNone/>
            </a:pPr>
            <a:r>
              <a:rPr lang="en-US" sz="2300" dirty="0"/>
              <a:t>3) 	</a:t>
            </a:r>
            <a:r>
              <a:rPr lang="en-US" sz="2300" dirty="0" err="1"/>
              <a:t>Ketersediaan</a:t>
            </a:r>
            <a:r>
              <a:rPr lang="en-US" sz="2300" dirty="0"/>
              <a:t> </a:t>
            </a:r>
            <a:r>
              <a:rPr lang="en-US" sz="2300" dirty="0" err="1"/>
              <a:t>pedoman</a:t>
            </a:r>
            <a:r>
              <a:rPr lang="en-US" sz="2300" dirty="0"/>
              <a:t> </a:t>
            </a:r>
            <a:r>
              <a:rPr lang="en-US" sz="2300" dirty="0" err="1"/>
              <a:t>pelaksanaan</a:t>
            </a:r>
            <a:r>
              <a:rPr lang="en-US" sz="2300" dirty="0"/>
              <a:t> </a:t>
            </a:r>
            <a:r>
              <a:rPr lang="en-US" sz="2300" dirty="0" err="1"/>
              <a:t>kurikulum</a:t>
            </a:r>
            <a:r>
              <a:rPr lang="en-US" sz="2300" dirty="0"/>
              <a:t> yang </a:t>
            </a:r>
            <a:r>
              <a:rPr lang="en-US" sz="2300" dirty="0" err="1"/>
              <a:t>mencakup</a:t>
            </a:r>
            <a:r>
              <a:rPr lang="en-US" sz="2300" dirty="0"/>
              <a:t> </a:t>
            </a:r>
            <a:r>
              <a:rPr lang="en-US" sz="2300" dirty="0" err="1"/>
              <a:t>pemantauan</a:t>
            </a:r>
            <a:r>
              <a:rPr lang="en-US" sz="2300" dirty="0"/>
              <a:t> dan </a:t>
            </a:r>
            <a:r>
              <a:rPr lang="en-US" sz="2300" dirty="0" err="1"/>
              <a:t>peninjauan</a:t>
            </a:r>
            <a:r>
              <a:rPr lang="en-US" sz="2300" dirty="0"/>
              <a:t> </a:t>
            </a:r>
            <a:r>
              <a:rPr lang="en-US" sz="2300" dirty="0" err="1"/>
              <a:t>kurikulum</a:t>
            </a:r>
            <a:r>
              <a:rPr lang="en-US" sz="2300" dirty="0"/>
              <a:t> yang </a:t>
            </a:r>
            <a:r>
              <a:rPr lang="en-US" sz="2300" dirty="0" err="1"/>
              <a:t>mempertimbangkan</a:t>
            </a:r>
            <a:r>
              <a:rPr lang="en-US" sz="2300" dirty="0"/>
              <a:t> </a:t>
            </a:r>
            <a:r>
              <a:rPr lang="en-US" sz="2300" dirty="0" err="1"/>
              <a:t>umpan</a:t>
            </a:r>
            <a:r>
              <a:rPr lang="en-US" sz="2300" dirty="0"/>
              <a:t> </a:t>
            </a:r>
            <a:r>
              <a:rPr lang="en-US" sz="2300" dirty="0" err="1"/>
              <a:t>balik</a:t>
            </a:r>
            <a:r>
              <a:rPr lang="en-US" sz="2300" dirty="0"/>
              <a:t> </a:t>
            </a:r>
            <a:r>
              <a:rPr lang="en-US" sz="2300" dirty="0" err="1"/>
              <a:t>dari</a:t>
            </a:r>
            <a:r>
              <a:rPr lang="en-US" sz="2300" dirty="0"/>
              <a:t> para </a:t>
            </a:r>
            <a:r>
              <a:rPr lang="en-US" sz="2300" dirty="0" err="1"/>
              <a:t>pemangku</a:t>
            </a:r>
            <a:r>
              <a:rPr lang="en-US" sz="2300" dirty="0"/>
              <a:t> </a:t>
            </a:r>
            <a:r>
              <a:rPr lang="en-US" sz="2300" dirty="0" err="1"/>
              <a:t>kepentingan</a:t>
            </a:r>
            <a:r>
              <a:rPr lang="en-US" sz="2300" dirty="0"/>
              <a:t>, </a:t>
            </a:r>
            <a:r>
              <a:rPr lang="en-US" sz="2300" dirty="0" err="1"/>
              <a:t>pencapaian</a:t>
            </a:r>
            <a:r>
              <a:rPr lang="en-US" sz="2300" dirty="0"/>
              <a:t> </a:t>
            </a:r>
            <a:r>
              <a:rPr lang="en-US" sz="2300" dirty="0" err="1"/>
              <a:t>isu-isu</a:t>
            </a:r>
            <a:r>
              <a:rPr lang="en-US" sz="2300" dirty="0"/>
              <a:t> </a:t>
            </a:r>
            <a:r>
              <a:rPr lang="en-US" sz="2300" dirty="0" err="1"/>
              <a:t>strategis</a:t>
            </a:r>
            <a:r>
              <a:rPr lang="en-US" sz="2300" dirty="0"/>
              <a:t> </a:t>
            </a:r>
            <a:r>
              <a:rPr lang="en-US" sz="2300" dirty="0" err="1"/>
              <a:t>untuk</a:t>
            </a:r>
            <a:r>
              <a:rPr lang="en-US" sz="2300" dirty="0"/>
              <a:t> </a:t>
            </a:r>
            <a:r>
              <a:rPr lang="en-US" sz="2300" dirty="0" err="1"/>
              <a:t>menjamin</a:t>
            </a:r>
            <a:r>
              <a:rPr lang="en-US" sz="2300" dirty="0"/>
              <a:t> </a:t>
            </a:r>
            <a:r>
              <a:rPr lang="en-US" sz="2300" dirty="0" err="1"/>
              <a:t>kesesuaian</a:t>
            </a:r>
            <a:r>
              <a:rPr lang="en-US" sz="2300" dirty="0"/>
              <a:t> dan </a:t>
            </a:r>
            <a:r>
              <a:rPr lang="en-US" sz="2300" dirty="0" err="1"/>
              <a:t>kemutakhirannya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34487556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BCB38-4F7C-4636-8D53-456C7882C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83079"/>
            <a:ext cx="10515600" cy="5693884"/>
          </a:xfrm>
        </p:spPr>
        <p:txBody>
          <a:bodyPr>
            <a:normAutofit fontScale="77500" lnSpcReduction="20000"/>
          </a:bodyPr>
          <a:lstStyle/>
          <a:p>
            <a:pPr marL="569913" indent="-569913">
              <a:buNone/>
            </a:pPr>
            <a:r>
              <a:rPr lang="en-US" dirty="0"/>
              <a:t>b) 	</a:t>
            </a:r>
            <a:r>
              <a:rPr lang="en-US" dirty="0" err="1">
                <a:solidFill>
                  <a:srgbClr val="FF0000"/>
                </a:solidFill>
              </a:rPr>
              <a:t>Pembelajaran</a:t>
            </a:r>
            <a:r>
              <a:rPr lang="en-US" dirty="0"/>
              <a:t> </a:t>
            </a:r>
          </a:p>
          <a:p>
            <a:pPr marL="1087438" indent="-517525">
              <a:buNone/>
            </a:pPr>
            <a:r>
              <a:rPr lang="en-US" dirty="0"/>
              <a:t>1) 	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penerapan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penugasan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, </a:t>
            </a:r>
            <a:r>
              <a:rPr lang="en-US" dirty="0" err="1"/>
              <a:t>kualifikasi</a:t>
            </a:r>
            <a:r>
              <a:rPr lang="en-US" dirty="0"/>
              <a:t>, </a:t>
            </a:r>
            <a:r>
              <a:rPr lang="en-US" dirty="0" err="1"/>
              <a:t>keahlian</a:t>
            </a:r>
            <a:r>
              <a:rPr lang="en-US" dirty="0"/>
              <a:t> dan </a:t>
            </a:r>
            <a:r>
              <a:rPr lang="en-US" dirty="0" err="1"/>
              <a:t>pengalaman</a:t>
            </a:r>
            <a:r>
              <a:rPr lang="en-US" dirty="0"/>
              <a:t>.  </a:t>
            </a:r>
          </a:p>
          <a:p>
            <a:pPr marL="1087438" indent="-517525">
              <a:buNone/>
            </a:pPr>
            <a:r>
              <a:rPr lang="en-US" dirty="0"/>
              <a:t>2) 	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strategi</a:t>
            </a:r>
            <a:r>
              <a:rPr lang="en-US" dirty="0"/>
              <a:t>, </a:t>
            </a:r>
            <a:r>
              <a:rPr lang="en-US" dirty="0" err="1"/>
              <a:t>metode</a:t>
            </a:r>
            <a:r>
              <a:rPr lang="en-US" dirty="0"/>
              <a:t> dan media </a:t>
            </a: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.  </a:t>
            </a:r>
          </a:p>
          <a:p>
            <a:pPr marL="1087438" indent="-517525">
              <a:buNone/>
            </a:pPr>
            <a:r>
              <a:rPr lang="en-US" dirty="0"/>
              <a:t>3) 	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monitoring dan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dan </a:t>
            </a:r>
            <a:r>
              <a:rPr lang="en-US" dirty="0" err="1"/>
              <a:t>mutu</a:t>
            </a:r>
            <a:r>
              <a:rPr lang="en-US" dirty="0"/>
              <a:t> proses </a:t>
            </a:r>
            <a:r>
              <a:rPr lang="en-US" dirty="0" err="1"/>
              <a:t>pembelajaran</a:t>
            </a:r>
            <a:r>
              <a:rPr lang="en-US" dirty="0"/>
              <a:t>. </a:t>
            </a:r>
          </a:p>
          <a:p>
            <a:pPr marL="1087438" indent="-517525">
              <a:buNone/>
            </a:pPr>
            <a:r>
              <a:rPr lang="en-US" dirty="0"/>
              <a:t>4) 	</a:t>
            </a:r>
            <a:r>
              <a:rPr lang="en-US" dirty="0" err="1"/>
              <a:t>Analisis</a:t>
            </a:r>
            <a:r>
              <a:rPr lang="en-US" dirty="0"/>
              <a:t> data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praktikum</a:t>
            </a:r>
            <a:r>
              <a:rPr lang="en-US" dirty="0"/>
              <a:t>, </a:t>
            </a:r>
            <a:r>
              <a:rPr lang="en-US" dirty="0" err="1"/>
              <a:t>praktik</a:t>
            </a:r>
            <a:r>
              <a:rPr lang="en-US" dirty="0"/>
              <a:t> dan </a:t>
            </a:r>
            <a:r>
              <a:rPr lang="en-US" dirty="0" err="1"/>
              <a:t>praktik</a:t>
            </a:r>
            <a:r>
              <a:rPr lang="en-US" dirty="0"/>
              <a:t> </a:t>
            </a:r>
            <a:r>
              <a:rPr lang="en-US" dirty="0" err="1"/>
              <a:t>lapangan</a:t>
            </a:r>
            <a:r>
              <a:rPr lang="en-US" dirty="0"/>
              <a:t> yang </a:t>
            </a:r>
            <a:r>
              <a:rPr lang="en-US" dirty="0" err="1"/>
              <a:t>diselenggarakan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pembentukan</a:t>
            </a:r>
            <a:r>
              <a:rPr lang="en-US" dirty="0"/>
              <a:t> 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program </a:t>
            </a:r>
            <a:r>
              <a:rPr lang="en-US" dirty="0" err="1"/>
              <a:t>studi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2.c LKPT). Data dan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disampaikan</a:t>
            </a:r>
            <a:r>
              <a:rPr lang="en-US" dirty="0"/>
              <a:t> oleh </a:t>
            </a:r>
            <a:r>
              <a:rPr lang="en-US" dirty="0" err="1"/>
              <a:t>pengusul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vokasi</a:t>
            </a:r>
            <a:r>
              <a:rPr lang="en-US" dirty="0"/>
              <a:t>.    </a:t>
            </a:r>
          </a:p>
          <a:p>
            <a:pPr marL="569913" indent="-569913">
              <a:buNone/>
            </a:pPr>
            <a:r>
              <a:rPr lang="en-US" dirty="0"/>
              <a:t>c) 	</a:t>
            </a:r>
            <a:r>
              <a:rPr lang="en-US" dirty="0" err="1">
                <a:solidFill>
                  <a:srgbClr val="FF0000"/>
                </a:solidFill>
              </a:rPr>
              <a:t>Integrasi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kegiatan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penelitian</a:t>
            </a:r>
            <a:r>
              <a:rPr lang="en-US" dirty="0">
                <a:solidFill>
                  <a:srgbClr val="FF0000"/>
                </a:solidFill>
              </a:rPr>
              <a:t> dan </a:t>
            </a:r>
            <a:r>
              <a:rPr lang="en-US" dirty="0" err="1">
                <a:solidFill>
                  <a:srgbClr val="FF0000"/>
                </a:solidFill>
              </a:rPr>
              <a:t>PkM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dalam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pembelajaran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marL="1087438" indent="-514350">
              <a:buAutoNum type="arabicParenR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kebijakan</a:t>
            </a:r>
            <a:r>
              <a:rPr lang="en-US" dirty="0"/>
              <a:t> dan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mengintegrasikan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dan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  </a:t>
            </a:r>
          </a:p>
          <a:p>
            <a:pPr marL="1087438" indent="-514350">
              <a:buAutoNum type="arabicParenR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, </a:t>
            </a:r>
            <a:r>
              <a:rPr lang="en-US" dirty="0" err="1"/>
              <a:t>evaluasi</a:t>
            </a:r>
            <a:r>
              <a:rPr lang="en-US" dirty="0"/>
              <a:t>, </a:t>
            </a:r>
            <a:r>
              <a:rPr lang="en-US" dirty="0" err="1"/>
              <a:t>pengendalian</a:t>
            </a:r>
            <a:r>
              <a:rPr lang="en-US" dirty="0"/>
              <a:t>, dan </a:t>
            </a: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 </a:t>
            </a:r>
            <a:r>
              <a:rPr lang="en-US" dirty="0" err="1"/>
              <a:t>integrasi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dan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. </a:t>
            </a:r>
          </a:p>
          <a:p>
            <a:pPr marL="1087438" indent="-514350">
              <a:buAutoNum type="arabicParenR"/>
            </a:pPr>
            <a:r>
              <a:rPr lang="en-US" dirty="0" err="1"/>
              <a:t>Ketersedian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sahih SPMI </a:t>
            </a:r>
            <a:r>
              <a:rPr lang="en-US" dirty="0" err="1"/>
              <a:t>melakukan</a:t>
            </a:r>
            <a:r>
              <a:rPr lang="en-US" dirty="0"/>
              <a:t> monitoring dan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integrasi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dan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3748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8099A-10AA-47C3-98CC-71006D93F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683" y="189186"/>
            <a:ext cx="11146219" cy="864585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PENDAHULUAN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A9F0D-D00A-4F67-BFE4-B1E14E2EC0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683" y="1087822"/>
            <a:ext cx="11146219" cy="5580992"/>
          </a:xfrm>
        </p:spPr>
        <p:txBody>
          <a:bodyPr>
            <a:noAutofit/>
          </a:bodyPr>
          <a:lstStyle/>
          <a:p>
            <a:pPr marL="514350" indent="-514350">
              <a:buAutoNum type="alphaUcPeriod"/>
            </a:pPr>
            <a:r>
              <a:rPr lang="en-US" sz="2300" b="1" dirty="0">
                <a:solidFill>
                  <a:srgbClr val="FF0000"/>
                </a:solidFill>
              </a:rPr>
              <a:t>Dasar </a:t>
            </a:r>
            <a:r>
              <a:rPr lang="en-US" sz="2300" b="1" dirty="0" err="1">
                <a:solidFill>
                  <a:srgbClr val="FF0000"/>
                </a:solidFill>
              </a:rPr>
              <a:t>Penyusunan</a:t>
            </a:r>
            <a:r>
              <a:rPr lang="en-US" sz="2300" b="1" dirty="0">
                <a:solidFill>
                  <a:srgbClr val="FF0000"/>
                </a:solidFill>
              </a:rPr>
              <a:t> </a:t>
            </a:r>
          </a:p>
          <a:p>
            <a:pPr marL="520700" indent="0" algn="just">
              <a:buNone/>
            </a:pPr>
            <a:r>
              <a:rPr lang="en-US" sz="2300" dirty="0" err="1"/>
              <a:t>Bagian</a:t>
            </a:r>
            <a:r>
              <a:rPr lang="en-US" sz="2300" dirty="0"/>
              <a:t> </a:t>
            </a:r>
            <a:r>
              <a:rPr lang="en-US" sz="2300" dirty="0" err="1"/>
              <a:t>ini</a:t>
            </a:r>
            <a:r>
              <a:rPr lang="en-US" sz="2300" dirty="0"/>
              <a:t> </a:t>
            </a:r>
            <a:r>
              <a:rPr lang="en-US" sz="2300" dirty="0" err="1"/>
              <a:t>berisi</a:t>
            </a:r>
            <a:r>
              <a:rPr lang="en-US" sz="2300" dirty="0"/>
              <a:t> </a:t>
            </a:r>
            <a:r>
              <a:rPr lang="en-US" sz="2300" dirty="0" err="1">
                <a:solidFill>
                  <a:srgbClr val="00B0F0"/>
                </a:solidFill>
              </a:rPr>
              <a:t>kebijakan</a:t>
            </a:r>
            <a:r>
              <a:rPr lang="en-US" sz="2300" dirty="0"/>
              <a:t> </a:t>
            </a:r>
            <a:r>
              <a:rPr lang="en-US" sz="2300" dirty="0" err="1"/>
              <a:t>tentang</a:t>
            </a:r>
            <a:r>
              <a:rPr lang="en-US" sz="2300" dirty="0"/>
              <a:t> </a:t>
            </a:r>
            <a:r>
              <a:rPr lang="en-US" sz="2300" dirty="0" err="1"/>
              <a:t>penyusunan</a:t>
            </a:r>
            <a:r>
              <a:rPr lang="en-US" sz="2300" dirty="0"/>
              <a:t> </a:t>
            </a:r>
            <a:r>
              <a:rPr lang="en-US" sz="2300" dirty="0" err="1"/>
              <a:t>evaluasi</a:t>
            </a:r>
            <a:r>
              <a:rPr lang="en-US" sz="2300" dirty="0"/>
              <a:t> </a:t>
            </a:r>
            <a:r>
              <a:rPr lang="en-US" sz="2300" dirty="0" err="1"/>
              <a:t>diri</a:t>
            </a:r>
            <a:r>
              <a:rPr lang="en-US" sz="2300" dirty="0"/>
              <a:t> di </a:t>
            </a:r>
            <a:r>
              <a:rPr lang="en-US" sz="2300" dirty="0" err="1"/>
              <a:t>perguruan</a:t>
            </a:r>
            <a:r>
              <a:rPr lang="en-US" sz="2300" dirty="0"/>
              <a:t> </a:t>
            </a:r>
            <a:r>
              <a:rPr lang="en-US" sz="2300" dirty="0" err="1"/>
              <a:t>tinggi</a:t>
            </a:r>
            <a:r>
              <a:rPr lang="en-US" sz="2300" dirty="0"/>
              <a:t> yang </a:t>
            </a:r>
            <a:r>
              <a:rPr lang="en-US" sz="2300" dirty="0" err="1"/>
              <a:t>didalamnya</a:t>
            </a:r>
            <a:r>
              <a:rPr lang="en-US" sz="2300" dirty="0"/>
              <a:t> </a:t>
            </a:r>
            <a:r>
              <a:rPr lang="en-US" sz="2300" dirty="0" err="1"/>
              <a:t>termasuk</a:t>
            </a:r>
            <a:r>
              <a:rPr lang="en-US" sz="2300" dirty="0"/>
              <a:t> juga </a:t>
            </a:r>
            <a:r>
              <a:rPr lang="en-US" sz="2300" dirty="0" err="1"/>
              <a:t>tujuan</a:t>
            </a:r>
            <a:r>
              <a:rPr lang="en-US" sz="2300" dirty="0"/>
              <a:t> </a:t>
            </a:r>
            <a:r>
              <a:rPr lang="en-US" sz="2300" dirty="0" err="1"/>
              <a:t>dilakukannya</a:t>
            </a:r>
            <a:r>
              <a:rPr lang="en-US" sz="2300" dirty="0"/>
              <a:t> </a:t>
            </a:r>
            <a:r>
              <a:rPr lang="en-US" sz="2300" dirty="0" err="1"/>
              <a:t>penyusunan</a:t>
            </a:r>
            <a:r>
              <a:rPr lang="en-US" sz="2300" dirty="0"/>
              <a:t> LED. Pada </a:t>
            </a:r>
            <a:r>
              <a:rPr lang="en-US" sz="2300" dirty="0" err="1"/>
              <a:t>bagian</a:t>
            </a:r>
            <a:r>
              <a:rPr lang="en-US" sz="2300" dirty="0"/>
              <a:t> </a:t>
            </a:r>
            <a:r>
              <a:rPr lang="en-US" sz="2300" dirty="0" err="1"/>
              <a:t>ini</a:t>
            </a:r>
            <a:r>
              <a:rPr lang="en-US" sz="2300" dirty="0"/>
              <a:t>, </a:t>
            </a:r>
            <a:r>
              <a:rPr lang="en-US" sz="2300" dirty="0" err="1"/>
              <a:t>institusi</a:t>
            </a:r>
            <a:r>
              <a:rPr lang="en-US" sz="2300" dirty="0"/>
              <a:t> </a:t>
            </a:r>
            <a:r>
              <a:rPr lang="en-US" sz="2300" dirty="0" err="1"/>
              <a:t>harus</a:t>
            </a:r>
            <a:r>
              <a:rPr lang="en-US" sz="2300" dirty="0"/>
              <a:t> </a:t>
            </a:r>
            <a:r>
              <a:rPr lang="en-US" sz="2300" dirty="0" err="1"/>
              <a:t>mampu</a:t>
            </a:r>
            <a:r>
              <a:rPr lang="en-US" sz="2300" dirty="0"/>
              <a:t> </a:t>
            </a:r>
            <a:r>
              <a:rPr lang="en-US" sz="2300" dirty="0" err="1"/>
              <a:t>menunjukkan</a:t>
            </a:r>
            <a:r>
              <a:rPr lang="en-US" sz="2300" dirty="0"/>
              <a:t> </a:t>
            </a:r>
            <a:r>
              <a:rPr lang="en-US" sz="2300" dirty="0" err="1">
                <a:solidFill>
                  <a:srgbClr val="00B0F0"/>
                </a:solidFill>
              </a:rPr>
              <a:t>keterkaitan</a:t>
            </a:r>
            <a:r>
              <a:rPr lang="en-US" sz="2300" dirty="0">
                <a:solidFill>
                  <a:srgbClr val="00B0F0"/>
                </a:solidFill>
              </a:rPr>
              <a:t> LED </a:t>
            </a:r>
            <a:r>
              <a:rPr lang="en-US" sz="2300" dirty="0" err="1">
                <a:solidFill>
                  <a:srgbClr val="00B0F0"/>
                </a:solidFill>
              </a:rPr>
              <a:t>dengan</a:t>
            </a:r>
            <a:r>
              <a:rPr lang="en-US" sz="2300" dirty="0">
                <a:solidFill>
                  <a:srgbClr val="00B0F0"/>
                </a:solidFill>
              </a:rPr>
              <a:t> </a:t>
            </a:r>
            <a:r>
              <a:rPr lang="en-US" sz="2300" dirty="0" err="1">
                <a:solidFill>
                  <a:srgbClr val="00B0F0"/>
                </a:solidFill>
              </a:rPr>
              <a:t>rencana</a:t>
            </a:r>
            <a:r>
              <a:rPr lang="en-US" sz="2300" dirty="0">
                <a:solidFill>
                  <a:srgbClr val="00B0F0"/>
                </a:solidFill>
              </a:rPr>
              <a:t> </a:t>
            </a:r>
            <a:r>
              <a:rPr lang="en-US" sz="2300" dirty="0" err="1">
                <a:solidFill>
                  <a:srgbClr val="00B0F0"/>
                </a:solidFill>
              </a:rPr>
              <a:t>pengembangan</a:t>
            </a:r>
            <a:r>
              <a:rPr lang="en-US" sz="2300" dirty="0">
                <a:solidFill>
                  <a:srgbClr val="00B0F0"/>
                </a:solidFill>
              </a:rPr>
              <a:t> </a:t>
            </a:r>
            <a:r>
              <a:rPr lang="en-US" sz="2300" dirty="0" err="1">
                <a:solidFill>
                  <a:srgbClr val="00B0F0"/>
                </a:solidFill>
              </a:rPr>
              <a:t>institusi</a:t>
            </a:r>
            <a:r>
              <a:rPr lang="en-US" sz="2300" dirty="0">
                <a:solidFill>
                  <a:srgbClr val="00B0F0"/>
                </a:solidFill>
              </a:rPr>
              <a:t>. </a:t>
            </a:r>
          </a:p>
          <a:p>
            <a:pPr marL="457200" indent="-457200">
              <a:buNone/>
            </a:pPr>
            <a:r>
              <a:rPr lang="en-US" sz="2300" b="1" dirty="0">
                <a:solidFill>
                  <a:srgbClr val="FF0000"/>
                </a:solidFill>
              </a:rPr>
              <a:t>B.	Tim </a:t>
            </a:r>
            <a:r>
              <a:rPr lang="en-US" sz="2300" b="1" dirty="0" err="1">
                <a:solidFill>
                  <a:srgbClr val="FF0000"/>
                </a:solidFill>
              </a:rPr>
              <a:t>Penyusun</a:t>
            </a:r>
            <a:r>
              <a:rPr lang="en-US" sz="2300" b="1" dirty="0">
                <a:solidFill>
                  <a:srgbClr val="FF0000"/>
                </a:solidFill>
              </a:rPr>
              <a:t> dan </a:t>
            </a:r>
            <a:r>
              <a:rPr lang="en-US" sz="2300" b="1" dirty="0" err="1">
                <a:solidFill>
                  <a:srgbClr val="FF0000"/>
                </a:solidFill>
              </a:rPr>
              <a:t>Tanggung</a:t>
            </a:r>
            <a:r>
              <a:rPr lang="en-US" sz="2300" b="1" dirty="0">
                <a:solidFill>
                  <a:srgbClr val="FF0000"/>
                </a:solidFill>
              </a:rPr>
              <a:t> </a:t>
            </a:r>
            <a:r>
              <a:rPr lang="en-US" sz="2300" b="1" dirty="0" err="1">
                <a:solidFill>
                  <a:srgbClr val="FF0000"/>
                </a:solidFill>
              </a:rPr>
              <a:t>Jawabnya</a:t>
            </a:r>
            <a:endParaRPr lang="en-US" sz="2300" b="1" dirty="0">
              <a:solidFill>
                <a:srgbClr val="FF0000"/>
              </a:solidFill>
            </a:endParaRPr>
          </a:p>
          <a:p>
            <a:pPr marL="457200" indent="0" algn="just">
              <a:buNone/>
            </a:pPr>
            <a:r>
              <a:rPr lang="en-US" sz="2300" dirty="0"/>
              <a:t>Pada </a:t>
            </a:r>
            <a:r>
              <a:rPr lang="en-US" sz="2300" dirty="0" err="1"/>
              <a:t>bagian</a:t>
            </a:r>
            <a:r>
              <a:rPr lang="en-US" sz="2300" dirty="0"/>
              <a:t> </a:t>
            </a:r>
            <a:r>
              <a:rPr lang="en-US" sz="2300" dirty="0" err="1"/>
              <a:t>ini</a:t>
            </a:r>
            <a:r>
              <a:rPr lang="en-US" sz="2300" dirty="0"/>
              <a:t> </a:t>
            </a:r>
            <a:r>
              <a:rPr lang="en-US" sz="2300" dirty="0" err="1"/>
              <a:t>institusi</a:t>
            </a:r>
            <a:r>
              <a:rPr lang="en-US" sz="2300" dirty="0"/>
              <a:t> </a:t>
            </a:r>
            <a:r>
              <a:rPr lang="en-US" sz="2300" dirty="0" err="1"/>
              <a:t>harus</a:t>
            </a:r>
            <a:r>
              <a:rPr lang="en-US" sz="2300" dirty="0"/>
              <a:t> </a:t>
            </a:r>
            <a:r>
              <a:rPr lang="en-US" sz="2300" dirty="0" err="1"/>
              <a:t>dapat</a:t>
            </a:r>
            <a:r>
              <a:rPr lang="en-US" sz="2300" dirty="0"/>
              <a:t> </a:t>
            </a:r>
            <a:r>
              <a:rPr lang="en-US" sz="2300" dirty="0" err="1"/>
              <a:t>menunjukkan</a:t>
            </a:r>
            <a:r>
              <a:rPr lang="en-US" sz="2300" dirty="0"/>
              <a:t> </a:t>
            </a:r>
            <a:r>
              <a:rPr lang="en-US" sz="2300" dirty="0" err="1">
                <a:solidFill>
                  <a:srgbClr val="00B0F0"/>
                </a:solidFill>
              </a:rPr>
              <a:t>bukti</a:t>
            </a:r>
            <a:r>
              <a:rPr lang="en-US" sz="2300" dirty="0">
                <a:solidFill>
                  <a:srgbClr val="00B0F0"/>
                </a:solidFill>
              </a:rPr>
              <a:t> formal </a:t>
            </a:r>
            <a:r>
              <a:rPr lang="en-US" sz="2300" dirty="0" err="1"/>
              <a:t>tim</a:t>
            </a:r>
            <a:r>
              <a:rPr lang="en-US" sz="2300" dirty="0"/>
              <a:t> </a:t>
            </a:r>
            <a:r>
              <a:rPr lang="en-US" sz="2300" dirty="0" err="1"/>
              <a:t>penyusun</a:t>
            </a:r>
            <a:r>
              <a:rPr lang="en-US" sz="2300" dirty="0"/>
              <a:t> LED </a:t>
            </a:r>
            <a:r>
              <a:rPr lang="en-US" sz="2300" dirty="0" err="1"/>
              <a:t>beserta</a:t>
            </a:r>
            <a:r>
              <a:rPr lang="en-US" sz="2300" dirty="0"/>
              <a:t> </a:t>
            </a:r>
            <a:r>
              <a:rPr lang="en-US" sz="2300" dirty="0" err="1"/>
              <a:t>deskripsi</a:t>
            </a:r>
            <a:r>
              <a:rPr lang="en-US" sz="2300" dirty="0"/>
              <a:t> </a:t>
            </a:r>
            <a:r>
              <a:rPr lang="en-US" sz="2300" dirty="0" err="1"/>
              <a:t>tugasnya</a:t>
            </a:r>
            <a:r>
              <a:rPr lang="en-US" sz="2300" dirty="0"/>
              <a:t>, </a:t>
            </a:r>
            <a:r>
              <a:rPr lang="en-US" sz="2300" dirty="0" err="1"/>
              <a:t>termasuk</a:t>
            </a:r>
            <a:r>
              <a:rPr lang="en-US" sz="2300" dirty="0"/>
              <a:t> </a:t>
            </a:r>
            <a:r>
              <a:rPr lang="en-US" sz="2300" dirty="0" err="1"/>
              <a:t>didalamnya</a:t>
            </a:r>
            <a:r>
              <a:rPr lang="en-US" sz="2300" dirty="0"/>
              <a:t> </a:t>
            </a:r>
            <a:r>
              <a:rPr lang="en-US" sz="2300" dirty="0" err="1">
                <a:solidFill>
                  <a:srgbClr val="00B0F0"/>
                </a:solidFill>
              </a:rPr>
              <a:t>keterlibatan</a:t>
            </a:r>
            <a:r>
              <a:rPr lang="en-US" sz="2300" dirty="0"/>
              <a:t> </a:t>
            </a:r>
            <a:r>
              <a:rPr lang="en-US" sz="2300" dirty="0" err="1"/>
              <a:t>berbagai</a:t>
            </a:r>
            <a:r>
              <a:rPr lang="en-US" sz="2300" dirty="0"/>
              <a:t> unit, </a:t>
            </a:r>
            <a:r>
              <a:rPr lang="en-US" sz="2300" dirty="0" err="1"/>
              <a:t>pemangku</a:t>
            </a:r>
            <a:r>
              <a:rPr lang="en-US" sz="2300" dirty="0"/>
              <a:t> </a:t>
            </a:r>
            <a:r>
              <a:rPr lang="en-US" sz="2300" dirty="0" err="1"/>
              <a:t>kepentingan</a:t>
            </a:r>
            <a:r>
              <a:rPr lang="en-US" sz="2300" dirty="0"/>
              <a:t> internal (</a:t>
            </a:r>
            <a:r>
              <a:rPr lang="en-US" sz="2300" dirty="0" err="1"/>
              <a:t>mahasiswa</a:t>
            </a:r>
            <a:r>
              <a:rPr lang="en-US" sz="2300" dirty="0"/>
              <a:t>, </a:t>
            </a:r>
            <a:r>
              <a:rPr lang="en-US" sz="2300" dirty="0" err="1"/>
              <a:t>pimpinan</a:t>
            </a:r>
            <a:r>
              <a:rPr lang="en-US" sz="2300" dirty="0"/>
              <a:t>, </a:t>
            </a:r>
            <a:r>
              <a:rPr lang="en-US" sz="2300" dirty="0" err="1"/>
              <a:t>dosen</a:t>
            </a:r>
            <a:r>
              <a:rPr lang="en-US" sz="2300" dirty="0"/>
              <a:t>, dan </a:t>
            </a:r>
            <a:r>
              <a:rPr lang="en-US" sz="2300" dirty="0" err="1"/>
              <a:t>tenaga</a:t>
            </a:r>
            <a:r>
              <a:rPr lang="en-US" sz="2300" dirty="0"/>
              <a:t> </a:t>
            </a:r>
            <a:r>
              <a:rPr lang="en-US" sz="2300" dirty="0" err="1"/>
              <a:t>kependidikan</a:t>
            </a:r>
            <a:r>
              <a:rPr lang="en-US" sz="2300" dirty="0"/>
              <a:t>) dan </a:t>
            </a:r>
            <a:r>
              <a:rPr lang="en-US" sz="2300" dirty="0" err="1"/>
              <a:t>eksternal</a:t>
            </a:r>
            <a:r>
              <a:rPr lang="en-US" sz="2300" dirty="0"/>
              <a:t> (</a:t>
            </a:r>
            <a:r>
              <a:rPr lang="en-US" sz="2300" dirty="0" err="1"/>
              <a:t>lulusan</a:t>
            </a:r>
            <a:r>
              <a:rPr lang="en-US" sz="2300" dirty="0"/>
              <a:t>, </a:t>
            </a:r>
            <a:r>
              <a:rPr lang="en-US" sz="2300" dirty="0" err="1"/>
              <a:t>pengguna</a:t>
            </a:r>
            <a:r>
              <a:rPr lang="en-US" sz="2300" dirty="0"/>
              <a:t>, dan </a:t>
            </a:r>
            <a:r>
              <a:rPr lang="en-US" sz="2300" dirty="0" err="1"/>
              <a:t>mitra</a:t>
            </a:r>
            <a:r>
              <a:rPr lang="en-US" sz="2300" dirty="0"/>
              <a:t>) </a:t>
            </a:r>
            <a:r>
              <a:rPr lang="en-US" sz="2300" dirty="0" err="1"/>
              <a:t>dalam</a:t>
            </a:r>
            <a:r>
              <a:rPr lang="en-US" sz="2300" dirty="0"/>
              <a:t> </a:t>
            </a:r>
            <a:r>
              <a:rPr lang="en-US" sz="2300" dirty="0" err="1"/>
              <a:t>penyusunan</a:t>
            </a:r>
            <a:r>
              <a:rPr lang="en-US" sz="2300" dirty="0"/>
              <a:t> LED. </a:t>
            </a:r>
          </a:p>
          <a:p>
            <a:pPr marL="457200" indent="-457200" algn="just">
              <a:buNone/>
            </a:pPr>
            <a:r>
              <a:rPr lang="en-US" sz="2300" b="1" dirty="0">
                <a:solidFill>
                  <a:srgbClr val="FF0000"/>
                </a:solidFill>
              </a:rPr>
              <a:t>C. 	</a:t>
            </a:r>
            <a:r>
              <a:rPr lang="en-US" sz="2300" b="1" dirty="0" err="1">
                <a:solidFill>
                  <a:srgbClr val="FF0000"/>
                </a:solidFill>
              </a:rPr>
              <a:t>Mekanisme</a:t>
            </a:r>
            <a:r>
              <a:rPr lang="en-US" sz="2300" b="1" dirty="0">
                <a:solidFill>
                  <a:srgbClr val="FF0000"/>
                </a:solidFill>
              </a:rPr>
              <a:t> </a:t>
            </a:r>
            <a:r>
              <a:rPr lang="en-US" sz="2300" b="1" dirty="0" err="1">
                <a:solidFill>
                  <a:srgbClr val="FF0000"/>
                </a:solidFill>
              </a:rPr>
              <a:t>Kerja</a:t>
            </a:r>
            <a:r>
              <a:rPr lang="en-US" sz="2300" b="1" dirty="0">
                <a:solidFill>
                  <a:srgbClr val="FF0000"/>
                </a:solidFill>
              </a:rPr>
              <a:t> </a:t>
            </a:r>
            <a:r>
              <a:rPr lang="en-US" sz="2300" b="1" dirty="0" err="1">
                <a:solidFill>
                  <a:srgbClr val="FF0000"/>
                </a:solidFill>
              </a:rPr>
              <a:t>Penyusunan</a:t>
            </a:r>
            <a:r>
              <a:rPr lang="en-US" sz="2300" b="1" dirty="0">
                <a:solidFill>
                  <a:srgbClr val="FF0000"/>
                </a:solidFill>
              </a:rPr>
              <a:t> LED</a:t>
            </a:r>
          </a:p>
          <a:p>
            <a:pPr marL="457200" indent="0" algn="just">
              <a:buNone/>
            </a:pPr>
            <a:r>
              <a:rPr lang="en-US" sz="2300" dirty="0" err="1"/>
              <a:t>Bagian</a:t>
            </a:r>
            <a:r>
              <a:rPr lang="en-US" sz="2300" dirty="0"/>
              <a:t> </a:t>
            </a:r>
            <a:r>
              <a:rPr lang="en-US" sz="2300" dirty="0" err="1"/>
              <a:t>ini</a:t>
            </a:r>
            <a:r>
              <a:rPr lang="en-US" sz="2300" dirty="0"/>
              <a:t> </a:t>
            </a:r>
            <a:r>
              <a:rPr lang="en-US" sz="2300" dirty="0" err="1"/>
              <a:t>harus</a:t>
            </a:r>
            <a:r>
              <a:rPr lang="en-US" sz="2300" dirty="0"/>
              <a:t> </a:t>
            </a:r>
            <a:r>
              <a:rPr lang="en-US" sz="2300" dirty="0" err="1"/>
              <a:t>memuat</a:t>
            </a:r>
            <a:r>
              <a:rPr lang="en-US" sz="2300" dirty="0"/>
              <a:t> </a:t>
            </a:r>
            <a:r>
              <a:rPr lang="en-US" sz="2300" dirty="0" err="1">
                <a:solidFill>
                  <a:srgbClr val="00B0F0"/>
                </a:solidFill>
              </a:rPr>
              <a:t>mekanisme</a:t>
            </a:r>
            <a:r>
              <a:rPr lang="en-US" sz="2300" dirty="0"/>
              <a:t> </a:t>
            </a:r>
            <a:r>
              <a:rPr lang="en-US" sz="2300" dirty="0" err="1"/>
              <a:t>pengumpulan</a:t>
            </a:r>
            <a:r>
              <a:rPr lang="en-US" sz="2300" dirty="0"/>
              <a:t> data dan </a:t>
            </a:r>
            <a:r>
              <a:rPr lang="en-US" sz="2300" dirty="0" err="1"/>
              <a:t>informasi</a:t>
            </a:r>
            <a:r>
              <a:rPr lang="en-US" sz="2300" dirty="0"/>
              <a:t>, </a:t>
            </a:r>
            <a:r>
              <a:rPr lang="en-US" sz="2300" dirty="0" err="1"/>
              <a:t>verifikasi</a:t>
            </a:r>
            <a:r>
              <a:rPr lang="en-US" sz="2300" dirty="0"/>
              <a:t> dan </a:t>
            </a:r>
            <a:r>
              <a:rPr lang="en-US" sz="2300" dirty="0" err="1"/>
              <a:t>validasi</a:t>
            </a:r>
            <a:r>
              <a:rPr lang="en-US" sz="2300" dirty="0"/>
              <a:t> data, </a:t>
            </a:r>
            <a:r>
              <a:rPr lang="en-US" sz="2300" dirty="0" err="1"/>
              <a:t>pengecekan</a:t>
            </a:r>
            <a:r>
              <a:rPr lang="en-US" sz="2300" dirty="0"/>
              <a:t> </a:t>
            </a:r>
            <a:r>
              <a:rPr lang="en-US" sz="2300" dirty="0" err="1"/>
              <a:t>konsistensi</a:t>
            </a:r>
            <a:r>
              <a:rPr lang="en-US" sz="2300" dirty="0"/>
              <a:t> data, </a:t>
            </a:r>
            <a:r>
              <a:rPr lang="en-US" sz="2300" dirty="0" err="1"/>
              <a:t>analisis</a:t>
            </a:r>
            <a:r>
              <a:rPr lang="en-US" sz="2300" dirty="0"/>
              <a:t> data, </a:t>
            </a:r>
            <a:r>
              <a:rPr lang="en-US" sz="2300" dirty="0" err="1"/>
              <a:t>identifikasi</a:t>
            </a:r>
            <a:r>
              <a:rPr lang="en-US" sz="2300" dirty="0"/>
              <a:t> </a:t>
            </a:r>
            <a:r>
              <a:rPr lang="en-US" sz="2300" dirty="0" err="1"/>
              <a:t>akar</a:t>
            </a:r>
            <a:r>
              <a:rPr lang="en-US" sz="2300" dirty="0"/>
              <a:t> </a:t>
            </a:r>
            <a:r>
              <a:rPr lang="en-US" sz="2300" dirty="0" err="1"/>
              <a:t>masalah</a:t>
            </a:r>
            <a:r>
              <a:rPr lang="en-US" sz="2300" dirty="0"/>
              <a:t> dan </a:t>
            </a:r>
            <a:r>
              <a:rPr lang="en-US" sz="2300" dirty="0" err="1"/>
              <a:t>penetapan</a:t>
            </a:r>
            <a:r>
              <a:rPr lang="en-US" sz="2300" dirty="0"/>
              <a:t> </a:t>
            </a:r>
            <a:r>
              <a:rPr lang="en-US" sz="2300" dirty="0" err="1"/>
              <a:t>strategi</a:t>
            </a:r>
            <a:r>
              <a:rPr lang="en-US" sz="2300" dirty="0"/>
              <a:t> </a:t>
            </a:r>
            <a:r>
              <a:rPr lang="en-US" sz="2300" dirty="0" err="1"/>
              <a:t>pengembangan</a:t>
            </a:r>
            <a:r>
              <a:rPr lang="en-US" sz="2300" dirty="0"/>
              <a:t> yang </a:t>
            </a:r>
            <a:r>
              <a:rPr lang="en-US" sz="2300" dirty="0" err="1"/>
              <a:t>mengacu</a:t>
            </a:r>
            <a:r>
              <a:rPr lang="en-US" sz="2300" dirty="0"/>
              <a:t> pada </a:t>
            </a:r>
            <a:r>
              <a:rPr lang="en-US" sz="2300" dirty="0" err="1"/>
              <a:t>rencana</a:t>
            </a:r>
            <a:r>
              <a:rPr lang="en-US" sz="2300" dirty="0"/>
              <a:t> </a:t>
            </a:r>
            <a:r>
              <a:rPr lang="en-US" sz="2300" dirty="0" err="1"/>
              <a:t>pengembangan</a:t>
            </a:r>
            <a:r>
              <a:rPr lang="en-US" sz="2300" dirty="0"/>
              <a:t> </a:t>
            </a:r>
            <a:r>
              <a:rPr lang="en-US" sz="2300" dirty="0" err="1"/>
              <a:t>jangka</a:t>
            </a:r>
            <a:r>
              <a:rPr lang="en-US" sz="2300" dirty="0"/>
              <a:t> </a:t>
            </a:r>
            <a:r>
              <a:rPr lang="en-US" sz="2300" dirty="0" err="1"/>
              <a:t>panjang</a:t>
            </a:r>
            <a:r>
              <a:rPr lang="en-US" sz="2300" dirty="0"/>
              <a:t>, yang </a:t>
            </a:r>
            <a:r>
              <a:rPr lang="en-US" sz="2300" dirty="0" err="1"/>
              <a:t>didukung</a:t>
            </a:r>
            <a:r>
              <a:rPr lang="en-US" sz="2300" dirty="0"/>
              <a:t> </a:t>
            </a:r>
            <a:r>
              <a:rPr lang="en-US" sz="2300" dirty="0" err="1"/>
              <a:t>dengan</a:t>
            </a:r>
            <a:r>
              <a:rPr lang="en-US" sz="2300" dirty="0"/>
              <a:t> </a:t>
            </a:r>
            <a:r>
              <a:rPr lang="en-US" sz="2300" dirty="0" err="1"/>
              <a:t>jadwal</a:t>
            </a:r>
            <a:r>
              <a:rPr lang="en-US" sz="2300" dirty="0"/>
              <a:t> </a:t>
            </a:r>
            <a:r>
              <a:rPr lang="en-US" sz="2300" dirty="0" err="1"/>
              <a:t>kerja</a:t>
            </a:r>
            <a:r>
              <a:rPr lang="en-US" sz="2300" dirty="0"/>
              <a:t> </a:t>
            </a:r>
            <a:r>
              <a:rPr lang="en-US" sz="2300" dirty="0" err="1"/>
              <a:t>tim</a:t>
            </a:r>
            <a:r>
              <a:rPr lang="en-US" sz="2300" dirty="0"/>
              <a:t> yang </a:t>
            </a:r>
            <a:r>
              <a:rPr lang="en-US" sz="2300" dirty="0" err="1"/>
              <a:t>jelas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17087784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83F782-4FA2-4A2F-86E9-21C435F9D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377" y="462651"/>
            <a:ext cx="10577423" cy="6093423"/>
          </a:xfrm>
        </p:spPr>
        <p:txBody>
          <a:bodyPr>
            <a:noAutofit/>
          </a:bodyPr>
          <a:lstStyle/>
          <a:p>
            <a:pPr marL="862013" indent="-396875">
              <a:buNone/>
            </a:pPr>
            <a:r>
              <a:rPr lang="en-US" sz="2300" dirty="0"/>
              <a:t>d) 	</a:t>
            </a:r>
            <a:r>
              <a:rPr lang="en-US" sz="2300" dirty="0" err="1">
                <a:solidFill>
                  <a:srgbClr val="FF0000"/>
                </a:solidFill>
              </a:rPr>
              <a:t>Suasana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  <a:r>
              <a:rPr lang="en-US" sz="2300" dirty="0" err="1">
                <a:solidFill>
                  <a:srgbClr val="FF0000"/>
                </a:solidFill>
              </a:rPr>
              <a:t>akademik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</a:p>
          <a:p>
            <a:pPr marL="1311275" indent="-449263">
              <a:buAutoNum type="arabicParenR"/>
            </a:pPr>
            <a:r>
              <a:rPr lang="en-US" sz="2300" dirty="0" err="1"/>
              <a:t>Ketersediaan</a:t>
            </a:r>
            <a:r>
              <a:rPr lang="en-US" sz="2300" dirty="0"/>
              <a:t> </a:t>
            </a:r>
            <a:r>
              <a:rPr lang="en-US" sz="2300" dirty="0" err="1"/>
              <a:t>dokumen</a:t>
            </a:r>
            <a:r>
              <a:rPr lang="en-US" sz="2300" dirty="0"/>
              <a:t> formal </a:t>
            </a:r>
            <a:r>
              <a:rPr lang="en-US" sz="2300" dirty="0" err="1"/>
              <a:t>kebijakan</a:t>
            </a:r>
            <a:r>
              <a:rPr lang="en-US" sz="2300" dirty="0"/>
              <a:t> </a:t>
            </a:r>
            <a:r>
              <a:rPr lang="en-US" sz="2300" dirty="0" err="1"/>
              <a:t>suasana</a:t>
            </a:r>
            <a:r>
              <a:rPr lang="en-US" sz="2300" dirty="0"/>
              <a:t> </a:t>
            </a:r>
            <a:r>
              <a:rPr lang="en-US" sz="2300" dirty="0" err="1"/>
              <a:t>akademik</a:t>
            </a:r>
            <a:r>
              <a:rPr lang="en-US" sz="2300" dirty="0"/>
              <a:t> yang </a:t>
            </a:r>
            <a:r>
              <a:rPr lang="en-US" sz="2300" dirty="0" err="1"/>
              <a:t>mencakup</a:t>
            </a:r>
            <a:r>
              <a:rPr lang="en-US" sz="2300" dirty="0"/>
              <a:t>: </a:t>
            </a:r>
            <a:r>
              <a:rPr lang="en-US" sz="2300" dirty="0" err="1"/>
              <a:t>kebebasan</a:t>
            </a:r>
            <a:r>
              <a:rPr lang="en-US" sz="2300" dirty="0"/>
              <a:t> </a:t>
            </a:r>
            <a:r>
              <a:rPr lang="en-US" sz="2300" dirty="0" err="1"/>
              <a:t>akademik</a:t>
            </a:r>
            <a:r>
              <a:rPr lang="en-US" sz="2300" dirty="0"/>
              <a:t>, </a:t>
            </a:r>
            <a:r>
              <a:rPr lang="en-US" sz="2300" dirty="0" err="1"/>
              <a:t>kebebasan</a:t>
            </a:r>
            <a:r>
              <a:rPr lang="en-US" sz="2300" dirty="0"/>
              <a:t> </a:t>
            </a:r>
            <a:r>
              <a:rPr lang="en-US" sz="2300" dirty="0" err="1"/>
              <a:t>mimbar</a:t>
            </a:r>
            <a:r>
              <a:rPr lang="en-US" sz="2300" dirty="0"/>
              <a:t> </a:t>
            </a:r>
            <a:r>
              <a:rPr lang="en-US" sz="2300" dirty="0" err="1"/>
              <a:t>akademik</a:t>
            </a:r>
            <a:r>
              <a:rPr lang="en-US" sz="2300" dirty="0"/>
              <a:t>, dan </a:t>
            </a:r>
            <a:r>
              <a:rPr lang="en-US" sz="2300" dirty="0" err="1"/>
              <a:t>otonomi</a:t>
            </a:r>
            <a:r>
              <a:rPr lang="en-US" sz="2300" dirty="0"/>
              <a:t> </a:t>
            </a:r>
            <a:r>
              <a:rPr lang="en-US" sz="2300" dirty="0" err="1"/>
              <a:t>keilmuan</a:t>
            </a:r>
            <a:r>
              <a:rPr lang="en-US" sz="2300" dirty="0"/>
              <a:t>.  </a:t>
            </a:r>
          </a:p>
          <a:p>
            <a:pPr marL="1311275" indent="-449263">
              <a:buAutoNum type="arabicParenR"/>
            </a:pPr>
            <a:r>
              <a:rPr lang="en-US" sz="2300" dirty="0" err="1"/>
              <a:t>Ketersediaan</a:t>
            </a:r>
            <a:r>
              <a:rPr lang="en-US" sz="2300" dirty="0"/>
              <a:t> </a:t>
            </a:r>
            <a:r>
              <a:rPr lang="en-US" sz="2300" dirty="0" err="1"/>
              <a:t>bukti</a:t>
            </a:r>
            <a:r>
              <a:rPr lang="en-US" sz="2300" dirty="0"/>
              <a:t> sahih </a:t>
            </a:r>
            <a:r>
              <a:rPr lang="en-US" sz="2300" dirty="0" err="1"/>
              <a:t>tentang</a:t>
            </a:r>
            <a:r>
              <a:rPr lang="en-US" sz="2300" dirty="0"/>
              <a:t> </a:t>
            </a:r>
            <a:r>
              <a:rPr lang="en-US" sz="2300" dirty="0" err="1"/>
              <a:t>terbangunnya</a:t>
            </a:r>
            <a:r>
              <a:rPr lang="en-US" sz="2300" dirty="0"/>
              <a:t> </a:t>
            </a:r>
            <a:r>
              <a:rPr lang="en-US" sz="2300" dirty="0" err="1"/>
              <a:t>suasana</a:t>
            </a:r>
            <a:r>
              <a:rPr lang="en-US" sz="2300" dirty="0"/>
              <a:t> </a:t>
            </a:r>
            <a:r>
              <a:rPr lang="en-US" sz="2300" dirty="0" err="1"/>
              <a:t>akademik</a:t>
            </a:r>
            <a:r>
              <a:rPr lang="en-US" sz="2300" dirty="0"/>
              <a:t> yang </a:t>
            </a:r>
            <a:r>
              <a:rPr lang="en-US" sz="2300" dirty="0" err="1"/>
              <a:t>kondusif</a:t>
            </a:r>
            <a:r>
              <a:rPr lang="en-US" sz="2300" dirty="0"/>
              <a:t> dan </a:t>
            </a:r>
            <a:r>
              <a:rPr lang="en-US" sz="2300" dirty="0" err="1"/>
              <a:t>dapat</a:t>
            </a:r>
            <a:r>
              <a:rPr lang="en-US" sz="2300" dirty="0"/>
              <a:t> </a:t>
            </a:r>
            <a:r>
              <a:rPr lang="en-US" sz="2300" dirty="0" err="1"/>
              <a:t>berupa</a:t>
            </a:r>
            <a:r>
              <a:rPr lang="en-US" sz="2300" dirty="0"/>
              <a:t>: a. </a:t>
            </a:r>
            <a:r>
              <a:rPr lang="en-US" sz="2300" dirty="0" err="1"/>
              <a:t>Keterlaksanaan</a:t>
            </a:r>
            <a:r>
              <a:rPr lang="en-US" sz="2300" dirty="0"/>
              <a:t> </a:t>
            </a:r>
            <a:r>
              <a:rPr lang="en-US" sz="2300" dirty="0" err="1"/>
              <a:t>interaksi</a:t>
            </a:r>
            <a:r>
              <a:rPr lang="en-US" sz="2300" dirty="0"/>
              <a:t> </a:t>
            </a:r>
            <a:r>
              <a:rPr lang="en-US" sz="2300" dirty="0" err="1"/>
              <a:t>akademik</a:t>
            </a:r>
            <a:r>
              <a:rPr lang="en-US" sz="2300" dirty="0"/>
              <a:t> </a:t>
            </a:r>
            <a:r>
              <a:rPr lang="en-US" sz="2300" dirty="0" err="1"/>
              <a:t>antar</a:t>
            </a:r>
            <a:r>
              <a:rPr lang="en-US" sz="2300" dirty="0"/>
              <a:t> </a:t>
            </a:r>
            <a:r>
              <a:rPr lang="en-US" sz="2300" dirty="0" err="1"/>
              <a:t>sivitas</a:t>
            </a:r>
            <a:r>
              <a:rPr lang="en-US" sz="2300" dirty="0"/>
              <a:t> </a:t>
            </a:r>
            <a:r>
              <a:rPr lang="en-US" sz="2300" dirty="0" err="1"/>
              <a:t>akademika</a:t>
            </a:r>
            <a:r>
              <a:rPr lang="en-US" sz="2300" dirty="0"/>
              <a:t> </a:t>
            </a:r>
            <a:r>
              <a:rPr lang="en-US" sz="2300" dirty="0" err="1"/>
              <a:t>dalam</a:t>
            </a:r>
            <a:r>
              <a:rPr lang="en-US" sz="2300" dirty="0"/>
              <a:t> </a:t>
            </a:r>
            <a:r>
              <a:rPr lang="en-US" sz="2300" dirty="0" err="1"/>
              <a:t>kegiatan</a:t>
            </a:r>
            <a:r>
              <a:rPr lang="en-US" sz="2300" dirty="0"/>
              <a:t> </a:t>
            </a:r>
            <a:r>
              <a:rPr lang="en-US" sz="2300" dirty="0" err="1"/>
              <a:t>pendidikan</a:t>
            </a:r>
            <a:r>
              <a:rPr lang="en-US" sz="2300" dirty="0"/>
              <a:t>, </a:t>
            </a:r>
            <a:r>
              <a:rPr lang="en-US" sz="2300" dirty="0" err="1"/>
              <a:t>penelitian</a:t>
            </a:r>
            <a:r>
              <a:rPr lang="en-US" sz="2300" dirty="0"/>
              <a:t> dan </a:t>
            </a:r>
            <a:r>
              <a:rPr lang="en-US" sz="2300" dirty="0" err="1"/>
              <a:t>PkM</a:t>
            </a:r>
            <a:r>
              <a:rPr lang="en-US" sz="2300" dirty="0"/>
              <a:t> </a:t>
            </a:r>
            <a:r>
              <a:rPr lang="en-US" sz="2300" dirty="0" err="1"/>
              <a:t>baik</a:t>
            </a:r>
            <a:r>
              <a:rPr lang="en-US" sz="2300" dirty="0"/>
              <a:t> pada </a:t>
            </a:r>
            <a:r>
              <a:rPr lang="en-US" sz="2300" dirty="0" err="1"/>
              <a:t>skala</a:t>
            </a:r>
            <a:r>
              <a:rPr lang="en-US" sz="2300" dirty="0"/>
              <a:t> </a:t>
            </a:r>
            <a:r>
              <a:rPr lang="en-US" sz="2300" dirty="0" err="1"/>
              <a:t>lokal</a:t>
            </a:r>
            <a:r>
              <a:rPr lang="en-US" sz="2300" dirty="0"/>
              <a:t>/</a:t>
            </a:r>
            <a:r>
              <a:rPr lang="en-US" sz="2300" dirty="0" err="1"/>
              <a:t>nasional</a:t>
            </a:r>
            <a:r>
              <a:rPr lang="en-US" sz="2300" dirty="0"/>
              <a:t>/ </a:t>
            </a:r>
            <a:r>
              <a:rPr lang="en-US" sz="2300" dirty="0" err="1"/>
              <a:t>internasional</a:t>
            </a:r>
            <a:r>
              <a:rPr lang="en-US" sz="2300" dirty="0"/>
              <a:t>,  b. </a:t>
            </a:r>
            <a:r>
              <a:rPr lang="en-US" sz="2300" dirty="0" err="1"/>
              <a:t>Keterlaksanaan</a:t>
            </a:r>
            <a:r>
              <a:rPr lang="en-US" sz="2300" dirty="0"/>
              <a:t> program/</a:t>
            </a:r>
            <a:r>
              <a:rPr lang="en-US" sz="2300" dirty="0" err="1"/>
              <a:t>kegiatan</a:t>
            </a:r>
            <a:r>
              <a:rPr lang="en-US" sz="2300" dirty="0"/>
              <a:t> non </a:t>
            </a:r>
            <a:r>
              <a:rPr lang="en-US" sz="2300" dirty="0" err="1"/>
              <a:t>akademik</a:t>
            </a:r>
            <a:r>
              <a:rPr lang="en-US" sz="2300" dirty="0"/>
              <a:t> yang </a:t>
            </a:r>
            <a:r>
              <a:rPr lang="en-US" sz="2300" dirty="0" err="1"/>
              <a:t>melibatkan</a:t>
            </a:r>
            <a:r>
              <a:rPr lang="en-US" sz="2300" dirty="0"/>
              <a:t> </a:t>
            </a:r>
            <a:r>
              <a:rPr lang="en-US" sz="2300" dirty="0" err="1"/>
              <a:t>seluruh</a:t>
            </a:r>
            <a:r>
              <a:rPr lang="en-US" sz="2300" dirty="0"/>
              <a:t> </a:t>
            </a:r>
            <a:r>
              <a:rPr lang="en-US" sz="2300" dirty="0" err="1"/>
              <a:t>warga</a:t>
            </a:r>
            <a:r>
              <a:rPr lang="en-US" sz="2300" dirty="0"/>
              <a:t> </a:t>
            </a:r>
            <a:r>
              <a:rPr lang="en-US" sz="2300" dirty="0" err="1"/>
              <a:t>kampus</a:t>
            </a:r>
            <a:r>
              <a:rPr lang="en-US" sz="2300" dirty="0"/>
              <a:t> yang </a:t>
            </a:r>
            <a:r>
              <a:rPr lang="en-US" sz="2300" dirty="0" err="1"/>
              <a:t>didukung</a:t>
            </a:r>
            <a:r>
              <a:rPr lang="en-US" sz="2300" dirty="0"/>
              <a:t> oleh </a:t>
            </a:r>
            <a:r>
              <a:rPr lang="en-US" sz="2300" dirty="0" err="1"/>
              <a:t>ketersediaan</a:t>
            </a:r>
            <a:r>
              <a:rPr lang="en-US" sz="2300" dirty="0"/>
              <a:t> </a:t>
            </a:r>
            <a:r>
              <a:rPr lang="en-US" sz="2300" dirty="0" err="1"/>
              <a:t>sarana</a:t>
            </a:r>
            <a:r>
              <a:rPr lang="en-US" sz="2300" dirty="0"/>
              <a:t>, </a:t>
            </a:r>
            <a:r>
              <a:rPr lang="en-US" sz="2300" dirty="0" err="1"/>
              <a:t>prasarana</a:t>
            </a:r>
            <a:r>
              <a:rPr lang="en-US" sz="2300" dirty="0"/>
              <a:t>, dan dana yang </a:t>
            </a:r>
            <a:r>
              <a:rPr lang="en-US" sz="2300" dirty="0" err="1"/>
              <a:t>memadai</a:t>
            </a:r>
            <a:r>
              <a:rPr lang="en-US" sz="2300" dirty="0"/>
              <a:t>. </a:t>
            </a:r>
          </a:p>
          <a:p>
            <a:pPr marL="1311275" indent="-449263">
              <a:buAutoNum type="arabicParenR"/>
            </a:pPr>
            <a:r>
              <a:rPr lang="en-US" sz="2300" dirty="0" err="1"/>
              <a:t>Ketersediaan</a:t>
            </a:r>
            <a:r>
              <a:rPr lang="en-US" sz="2300" dirty="0"/>
              <a:t> </a:t>
            </a:r>
            <a:r>
              <a:rPr lang="en-US" sz="2300" dirty="0" err="1"/>
              <a:t>bukti</a:t>
            </a:r>
            <a:r>
              <a:rPr lang="en-US" sz="2300" dirty="0"/>
              <a:t> yang sahih </a:t>
            </a:r>
            <a:r>
              <a:rPr lang="en-US" sz="2300" dirty="0" err="1"/>
              <a:t>tentang</a:t>
            </a:r>
            <a:r>
              <a:rPr lang="en-US" sz="2300" dirty="0"/>
              <a:t> </a:t>
            </a:r>
            <a:r>
              <a:rPr lang="en-US" sz="2300" dirty="0" err="1"/>
              <a:t>langkah-langkah</a:t>
            </a:r>
            <a:r>
              <a:rPr lang="en-US" sz="2300" dirty="0"/>
              <a:t> </a:t>
            </a:r>
            <a:r>
              <a:rPr lang="en-US" sz="2300" dirty="0" err="1"/>
              <a:t>strategis</a:t>
            </a:r>
            <a:r>
              <a:rPr lang="en-US" sz="2300" dirty="0"/>
              <a:t> yang </a:t>
            </a:r>
            <a:r>
              <a:rPr lang="en-US" sz="2300" dirty="0" err="1"/>
              <a:t>dilakukan</a:t>
            </a:r>
            <a:r>
              <a:rPr lang="en-US" sz="2300" dirty="0"/>
              <a:t> </a:t>
            </a:r>
            <a:r>
              <a:rPr lang="en-US" sz="2300" dirty="0" err="1"/>
              <a:t>untuk</a:t>
            </a:r>
            <a:r>
              <a:rPr lang="en-US" sz="2300" dirty="0"/>
              <a:t> </a:t>
            </a:r>
            <a:r>
              <a:rPr lang="en-US" sz="2300" dirty="0" err="1"/>
              <a:t>meningkatkan</a:t>
            </a:r>
            <a:r>
              <a:rPr lang="en-US" sz="2300" dirty="0"/>
              <a:t> </a:t>
            </a:r>
            <a:r>
              <a:rPr lang="en-US" sz="2300" dirty="0" err="1"/>
              <a:t>suasana</a:t>
            </a:r>
            <a:r>
              <a:rPr lang="en-US" sz="2300" dirty="0"/>
              <a:t> </a:t>
            </a:r>
            <a:r>
              <a:rPr lang="en-US" sz="2300" dirty="0" err="1"/>
              <a:t>akademik</a:t>
            </a:r>
            <a:r>
              <a:rPr lang="en-US" sz="2300" dirty="0"/>
              <a:t>. </a:t>
            </a:r>
          </a:p>
          <a:p>
            <a:pPr marL="517525" indent="-517525">
              <a:buNone/>
            </a:pPr>
            <a:r>
              <a:rPr lang="en-US" sz="2300" dirty="0"/>
              <a:t>5. 	</a:t>
            </a:r>
            <a:r>
              <a:rPr lang="en-US" sz="2300" dirty="0" err="1">
                <a:solidFill>
                  <a:srgbClr val="FF0000"/>
                </a:solidFill>
              </a:rPr>
              <a:t>Indikator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  <a:r>
              <a:rPr lang="en-US" sz="2300" dirty="0" err="1">
                <a:solidFill>
                  <a:srgbClr val="FF0000"/>
                </a:solidFill>
              </a:rPr>
              <a:t>Kinerja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  <a:r>
              <a:rPr lang="en-US" sz="2300" dirty="0" err="1">
                <a:solidFill>
                  <a:srgbClr val="FF0000"/>
                </a:solidFill>
              </a:rPr>
              <a:t>Tambahan</a:t>
            </a:r>
            <a:r>
              <a:rPr lang="en-US" sz="2300" dirty="0">
                <a:solidFill>
                  <a:srgbClr val="FF0000"/>
                </a:solidFill>
              </a:rPr>
              <a:t> </a:t>
            </a:r>
          </a:p>
          <a:p>
            <a:pPr marL="465138" indent="0">
              <a:buNone/>
            </a:pPr>
            <a:r>
              <a:rPr lang="en-US" sz="2300" dirty="0" err="1"/>
              <a:t>Indikator</a:t>
            </a:r>
            <a:r>
              <a:rPr lang="en-US" sz="2300" dirty="0"/>
              <a:t> </a:t>
            </a:r>
            <a:r>
              <a:rPr lang="en-US" sz="2300" dirty="0" err="1"/>
              <a:t>kinerja</a:t>
            </a:r>
            <a:r>
              <a:rPr lang="en-US" sz="2300" dirty="0"/>
              <a:t> </a:t>
            </a:r>
            <a:r>
              <a:rPr lang="en-US" sz="2300" dirty="0" err="1"/>
              <a:t>tambahan</a:t>
            </a:r>
            <a:r>
              <a:rPr lang="en-US" sz="2300" dirty="0"/>
              <a:t> </a:t>
            </a:r>
            <a:r>
              <a:rPr lang="en-US" sz="2300" dirty="0" err="1"/>
              <a:t>adalah</a:t>
            </a:r>
            <a:r>
              <a:rPr lang="en-US" sz="2300" dirty="0"/>
              <a:t> </a:t>
            </a:r>
            <a:r>
              <a:rPr lang="en-US" sz="2300" dirty="0" err="1"/>
              <a:t>indikator</a:t>
            </a:r>
            <a:r>
              <a:rPr lang="en-US" sz="2300" dirty="0"/>
              <a:t> proses </a:t>
            </a:r>
            <a:r>
              <a:rPr lang="en-US" sz="2300" dirty="0" err="1"/>
              <a:t>pendidikan</a:t>
            </a:r>
            <a:r>
              <a:rPr lang="en-US" sz="2300" dirty="0"/>
              <a:t> lain </a:t>
            </a:r>
            <a:r>
              <a:rPr lang="en-US" sz="2300" dirty="0" err="1"/>
              <a:t>berdasarkan</a:t>
            </a:r>
            <a:r>
              <a:rPr lang="en-US" sz="2300" dirty="0"/>
              <a:t> </a:t>
            </a:r>
            <a:r>
              <a:rPr lang="en-US" sz="2300" dirty="0" err="1"/>
              <a:t>standar</a:t>
            </a:r>
            <a:r>
              <a:rPr lang="en-US" sz="2300" dirty="0"/>
              <a:t> yang </a:t>
            </a:r>
            <a:r>
              <a:rPr lang="en-US" sz="2300" dirty="0" err="1"/>
              <a:t>ditetapkan</a:t>
            </a:r>
            <a:r>
              <a:rPr lang="en-US" sz="2300" dirty="0"/>
              <a:t> oleh </a:t>
            </a:r>
            <a:r>
              <a:rPr lang="en-US" sz="2300" dirty="0" err="1"/>
              <a:t>perguruan</a:t>
            </a:r>
            <a:r>
              <a:rPr lang="en-US" sz="2300" dirty="0"/>
              <a:t> </a:t>
            </a:r>
            <a:r>
              <a:rPr lang="en-US" sz="2300" dirty="0" err="1"/>
              <a:t>tinggi</a:t>
            </a:r>
            <a:r>
              <a:rPr lang="en-US" sz="2300" dirty="0"/>
              <a:t> </a:t>
            </a:r>
            <a:r>
              <a:rPr lang="en-US" sz="2300" dirty="0" err="1"/>
              <a:t>untuk</a:t>
            </a:r>
            <a:r>
              <a:rPr lang="en-US" sz="2300" dirty="0"/>
              <a:t> </a:t>
            </a:r>
            <a:r>
              <a:rPr lang="en-US" sz="2300" dirty="0" err="1"/>
              <a:t>melampaui</a:t>
            </a:r>
            <a:r>
              <a:rPr lang="en-US" sz="2300" dirty="0"/>
              <a:t> SN DIKTI. Data </a:t>
            </a:r>
            <a:r>
              <a:rPr lang="en-US" sz="2300" dirty="0" err="1"/>
              <a:t>indikator</a:t>
            </a:r>
            <a:r>
              <a:rPr lang="en-US" sz="2300" dirty="0"/>
              <a:t> </a:t>
            </a:r>
            <a:r>
              <a:rPr lang="en-US" sz="2300" dirty="0" err="1"/>
              <a:t>kinerja</a:t>
            </a:r>
            <a:r>
              <a:rPr lang="en-US" sz="2300" dirty="0"/>
              <a:t> </a:t>
            </a:r>
            <a:r>
              <a:rPr lang="en-US" sz="2300" dirty="0" err="1"/>
              <a:t>tambahan</a:t>
            </a:r>
            <a:r>
              <a:rPr lang="en-US" sz="2300" dirty="0"/>
              <a:t> yang sahih </a:t>
            </a:r>
            <a:r>
              <a:rPr lang="en-US" sz="2300" dirty="0" err="1"/>
              <a:t>harus</a:t>
            </a:r>
            <a:r>
              <a:rPr lang="en-US" sz="2300" dirty="0"/>
              <a:t> </a:t>
            </a:r>
            <a:r>
              <a:rPr lang="en-US" sz="2300" dirty="0" err="1"/>
              <a:t>diukur</a:t>
            </a:r>
            <a:r>
              <a:rPr lang="en-US" sz="2300" dirty="0"/>
              <a:t>, </a:t>
            </a:r>
            <a:r>
              <a:rPr lang="en-US" sz="2300" dirty="0" err="1"/>
              <a:t>dimonitor</a:t>
            </a:r>
            <a:r>
              <a:rPr lang="en-US" sz="2300" dirty="0"/>
              <a:t>, </a:t>
            </a:r>
            <a:r>
              <a:rPr lang="en-US" sz="2300" dirty="0" err="1"/>
              <a:t>dikaji</a:t>
            </a:r>
            <a:r>
              <a:rPr lang="en-US" sz="2300" dirty="0"/>
              <a:t> dan </a:t>
            </a:r>
            <a:r>
              <a:rPr lang="en-US" sz="2300" dirty="0" err="1"/>
              <a:t>dianalisis</a:t>
            </a:r>
            <a:r>
              <a:rPr lang="en-US" sz="2300" dirty="0"/>
              <a:t> </a:t>
            </a:r>
            <a:r>
              <a:rPr lang="en-US" sz="2300" dirty="0" err="1"/>
              <a:t>untuk</a:t>
            </a:r>
            <a:r>
              <a:rPr lang="en-US" sz="2300" dirty="0"/>
              <a:t> </a:t>
            </a:r>
            <a:r>
              <a:rPr lang="en-US" sz="2300" dirty="0" err="1"/>
              <a:t>perbaikan</a:t>
            </a:r>
            <a:r>
              <a:rPr lang="en-US" sz="2300" dirty="0"/>
              <a:t> </a:t>
            </a:r>
            <a:r>
              <a:rPr lang="en-US" sz="2300" dirty="0" err="1"/>
              <a:t>berkelanjutan</a:t>
            </a:r>
            <a:r>
              <a:rPr lang="en-US" sz="23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1838586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6D561-050F-452E-AEDC-66CF51389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641" y="621102"/>
            <a:ext cx="11059063" cy="6021237"/>
          </a:xfrm>
        </p:spPr>
        <p:txBody>
          <a:bodyPr>
            <a:noAutofit/>
          </a:bodyPr>
          <a:lstStyle/>
          <a:p>
            <a:pPr marL="517525" indent="-517525">
              <a:buNone/>
            </a:pPr>
            <a:r>
              <a:rPr lang="en-US" sz="1900" dirty="0"/>
              <a:t>6. 	</a:t>
            </a:r>
            <a:r>
              <a:rPr lang="en-US" sz="1900" dirty="0" err="1">
                <a:solidFill>
                  <a:srgbClr val="FF0000"/>
                </a:solidFill>
              </a:rPr>
              <a:t>Evaluasi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  <a:r>
              <a:rPr lang="en-US" sz="1900" dirty="0" err="1">
                <a:solidFill>
                  <a:srgbClr val="FF0000"/>
                </a:solidFill>
              </a:rPr>
              <a:t>Capaian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  <a:r>
              <a:rPr lang="en-US" sz="1900" dirty="0" err="1">
                <a:solidFill>
                  <a:srgbClr val="FF0000"/>
                </a:solidFill>
              </a:rPr>
              <a:t>Kinerja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sz="1900" dirty="0" err="1"/>
              <a:t>Berisi</a:t>
            </a:r>
            <a:r>
              <a:rPr lang="en-US" sz="1900" dirty="0"/>
              <a:t> </a:t>
            </a:r>
            <a:r>
              <a:rPr lang="en-US" sz="1900" dirty="0" err="1"/>
              <a:t>deskripsi</a:t>
            </a:r>
            <a:r>
              <a:rPr lang="en-US" sz="1900" dirty="0"/>
              <a:t> dan </a:t>
            </a:r>
            <a:r>
              <a:rPr lang="en-US" sz="1900" dirty="0" err="1"/>
              <a:t>analisis</a:t>
            </a:r>
            <a:r>
              <a:rPr lang="en-US" sz="1900" dirty="0"/>
              <a:t> </a:t>
            </a:r>
            <a:r>
              <a:rPr lang="en-US" sz="1900" dirty="0" err="1"/>
              <a:t>keberhasilan</a:t>
            </a:r>
            <a:r>
              <a:rPr lang="en-US" sz="1900" dirty="0"/>
              <a:t> dan/</a:t>
            </a:r>
            <a:r>
              <a:rPr lang="en-US" sz="1900" dirty="0" err="1"/>
              <a:t>atau</a:t>
            </a:r>
            <a:r>
              <a:rPr lang="en-US" sz="1900" dirty="0"/>
              <a:t> </a:t>
            </a:r>
            <a:r>
              <a:rPr lang="en-US" sz="1900" dirty="0" err="1"/>
              <a:t>ketidakberhasilan</a:t>
            </a:r>
            <a:r>
              <a:rPr lang="en-US" sz="1900" dirty="0"/>
              <a:t> </a:t>
            </a:r>
            <a:r>
              <a:rPr lang="en-US" sz="1900" dirty="0" err="1"/>
              <a:t>pencapaian</a:t>
            </a:r>
            <a:r>
              <a:rPr lang="en-US" sz="1900" dirty="0"/>
              <a:t> </a:t>
            </a:r>
            <a:r>
              <a:rPr lang="en-US" sz="1900" dirty="0" err="1"/>
              <a:t>standar</a:t>
            </a:r>
            <a:r>
              <a:rPr lang="en-US" sz="1900" dirty="0"/>
              <a:t> yang </a:t>
            </a:r>
            <a:r>
              <a:rPr lang="en-US" sz="1900" dirty="0" err="1"/>
              <a:t>telah</a:t>
            </a:r>
            <a:r>
              <a:rPr lang="en-US" sz="1900" dirty="0"/>
              <a:t> </a:t>
            </a:r>
            <a:r>
              <a:rPr lang="en-US" sz="1900" dirty="0" err="1"/>
              <a:t>ditetapkan</a:t>
            </a:r>
            <a:r>
              <a:rPr lang="en-US" sz="1900" dirty="0"/>
              <a:t>. </a:t>
            </a:r>
            <a:r>
              <a:rPr lang="en-US" sz="1900" dirty="0" err="1"/>
              <a:t>Capaian</a:t>
            </a:r>
            <a:r>
              <a:rPr lang="en-US" sz="1900" dirty="0"/>
              <a:t> </a:t>
            </a:r>
            <a:r>
              <a:rPr lang="en-US" sz="1900" dirty="0" err="1"/>
              <a:t>kinerja</a:t>
            </a:r>
            <a:r>
              <a:rPr lang="en-US" sz="1900" dirty="0"/>
              <a:t> </a:t>
            </a:r>
            <a:r>
              <a:rPr lang="en-US" sz="1900" dirty="0" err="1"/>
              <a:t>harus</a:t>
            </a:r>
            <a:r>
              <a:rPr lang="en-US" sz="1900" dirty="0"/>
              <a:t> </a:t>
            </a:r>
            <a:r>
              <a:rPr lang="en-US" sz="1900" dirty="0" err="1"/>
              <a:t>diukur</a:t>
            </a:r>
            <a:r>
              <a:rPr lang="en-US" sz="1900" dirty="0"/>
              <a:t> </a:t>
            </a:r>
            <a:r>
              <a:rPr lang="en-US" sz="1900" dirty="0" err="1"/>
              <a:t>dengan</a:t>
            </a:r>
            <a:r>
              <a:rPr lang="en-US" sz="1900" dirty="0"/>
              <a:t> </a:t>
            </a:r>
            <a:r>
              <a:rPr lang="en-US" sz="1900" dirty="0" err="1"/>
              <a:t>metoda</a:t>
            </a:r>
            <a:r>
              <a:rPr lang="en-US" sz="1900" dirty="0"/>
              <a:t> yang </a:t>
            </a:r>
            <a:r>
              <a:rPr lang="en-US" sz="1900" dirty="0" err="1"/>
              <a:t>tepat</a:t>
            </a:r>
            <a:r>
              <a:rPr lang="en-US" sz="1900" dirty="0"/>
              <a:t>, dan </a:t>
            </a:r>
            <a:r>
              <a:rPr lang="en-US" sz="1900" dirty="0" err="1"/>
              <a:t>hasilnya</a:t>
            </a:r>
            <a:r>
              <a:rPr lang="en-US" sz="1900" dirty="0"/>
              <a:t> </a:t>
            </a:r>
            <a:r>
              <a:rPr lang="en-US" sz="1900" dirty="0" err="1"/>
              <a:t>dianalisis</a:t>
            </a:r>
            <a:r>
              <a:rPr lang="en-US" sz="1900" dirty="0"/>
              <a:t> </a:t>
            </a:r>
            <a:r>
              <a:rPr lang="en-US" sz="1900" dirty="0" err="1"/>
              <a:t>serta</a:t>
            </a:r>
            <a:r>
              <a:rPr lang="en-US" sz="1900" dirty="0"/>
              <a:t> </a:t>
            </a:r>
            <a:r>
              <a:rPr lang="en-US" sz="1900" dirty="0" err="1"/>
              <a:t>dievaluasi</a:t>
            </a:r>
            <a:r>
              <a:rPr lang="en-US" sz="1900" dirty="0"/>
              <a:t>. </a:t>
            </a:r>
            <a:r>
              <a:rPr lang="en-US" sz="1900" dirty="0" err="1"/>
              <a:t>Analisis</a:t>
            </a:r>
            <a:r>
              <a:rPr lang="en-US" sz="1900" dirty="0"/>
              <a:t> </a:t>
            </a:r>
            <a:r>
              <a:rPr lang="en-US" sz="1900" dirty="0" err="1"/>
              <a:t>terhadap</a:t>
            </a:r>
            <a:r>
              <a:rPr lang="en-US" sz="1900" dirty="0"/>
              <a:t> </a:t>
            </a:r>
            <a:r>
              <a:rPr lang="en-US" sz="1900" dirty="0" err="1"/>
              <a:t>capaian</a:t>
            </a:r>
            <a:r>
              <a:rPr lang="en-US" sz="1900" dirty="0"/>
              <a:t> </a:t>
            </a:r>
            <a:r>
              <a:rPr lang="en-US" sz="1900" dirty="0" err="1"/>
              <a:t>kinerja</a:t>
            </a:r>
            <a:r>
              <a:rPr lang="en-US" sz="1900" dirty="0"/>
              <a:t> </a:t>
            </a:r>
            <a:r>
              <a:rPr lang="en-US" sz="1900" dirty="0" err="1"/>
              <a:t>harus</a:t>
            </a:r>
            <a:r>
              <a:rPr lang="en-US" sz="1900" dirty="0"/>
              <a:t> </a:t>
            </a:r>
            <a:r>
              <a:rPr lang="en-US" sz="1900" dirty="0" err="1"/>
              <a:t>mencakup</a:t>
            </a:r>
            <a:r>
              <a:rPr lang="en-US" sz="1900" dirty="0"/>
              <a:t> </a:t>
            </a:r>
            <a:r>
              <a:rPr lang="en-US" sz="1900" dirty="0" err="1"/>
              <a:t>identifikasi</a:t>
            </a:r>
            <a:r>
              <a:rPr lang="en-US" sz="1900" dirty="0"/>
              <a:t> </a:t>
            </a:r>
            <a:r>
              <a:rPr lang="en-US" sz="1900" dirty="0" err="1"/>
              <a:t>akar</a:t>
            </a:r>
            <a:r>
              <a:rPr lang="en-US" sz="1900" dirty="0"/>
              <a:t> </a:t>
            </a:r>
            <a:r>
              <a:rPr lang="en-US" sz="1900" dirty="0" err="1"/>
              <a:t>masalah</a:t>
            </a:r>
            <a:r>
              <a:rPr lang="en-US" sz="1900" dirty="0"/>
              <a:t>, </a:t>
            </a:r>
            <a:r>
              <a:rPr lang="en-US" sz="1900" dirty="0" err="1"/>
              <a:t>faktor</a:t>
            </a:r>
            <a:r>
              <a:rPr lang="en-US" sz="1900" dirty="0"/>
              <a:t> </a:t>
            </a:r>
            <a:r>
              <a:rPr lang="en-US" sz="1900" dirty="0" err="1"/>
              <a:t>pendukung</a:t>
            </a:r>
            <a:r>
              <a:rPr lang="en-US" sz="1900" dirty="0"/>
              <a:t> </a:t>
            </a:r>
            <a:r>
              <a:rPr lang="en-US" sz="1900" dirty="0" err="1"/>
              <a:t>keberhasilan</a:t>
            </a:r>
            <a:r>
              <a:rPr lang="en-US" sz="1900" dirty="0"/>
              <a:t> dan </a:t>
            </a:r>
            <a:r>
              <a:rPr lang="en-US" sz="1900" dirty="0" err="1"/>
              <a:t>faktor</a:t>
            </a:r>
            <a:r>
              <a:rPr lang="en-US" sz="1900" dirty="0"/>
              <a:t> </a:t>
            </a:r>
            <a:r>
              <a:rPr lang="en-US" sz="1900" dirty="0" err="1"/>
              <a:t>penghambat</a:t>
            </a:r>
            <a:r>
              <a:rPr lang="en-US" sz="1900" dirty="0"/>
              <a:t> </a:t>
            </a:r>
            <a:r>
              <a:rPr lang="en-US" sz="1900" dirty="0" err="1"/>
              <a:t>ketercapaian</a:t>
            </a:r>
            <a:r>
              <a:rPr lang="en-US" sz="1900" dirty="0"/>
              <a:t> </a:t>
            </a:r>
            <a:r>
              <a:rPr lang="en-US" sz="1900" dirty="0" err="1"/>
              <a:t>standar</a:t>
            </a:r>
            <a:r>
              <a:rPr lang="en-US" sz="1900" dirty="0"/>
              <a:t>, dan </a:t>
            </a:r>
            <a:r>
              <a:rPr lang="en-US" sz="1900" dirty="0" err="1"/>
              <a:t>deskripsi</a:t>
            </a:r>
            <a:r>
              <a:rPr lang="en-US" sz="1900" dirty="0"/>
              <a:t> </a:t>
            </a:r>
            <a:r>
              <a:rPr lang="en-US" sz="1900" dirty="0" err="1"/>
              <a:t>singkat</a:t>
            </a:r>
            <a:r>
              <a:rPr lang="en-US" sz="1900" dirty="0"/>
              <a:t> </a:t>
            </a:r>
            <a:r>
              <a:rPr lang="en-US" sz="1900" dirty="0" err="1"/>
              <a:t>tindak</a:t>
            </a:r>
            <a:r>
              <a:rPr lang="en-US" sz="1900" dirty="0"/>
              <a:t> </a:t>
            </a:r>
            <a:r>
              <a:rPr lang="en-US" sz="1900" dirty="0" err="1"/>
              <a:t>lanjut</a:t>
            </a:r>
            <a:r>
              <a:rPr lang="en-US" sz="1900" dirty="0"/>
              <a:t> yang </a:t>
            </a:r>
            <a:r>
              <a:rPr lang="en-US" sz="1900" dirty="0" err="1"/>
              <a:t>akan</a:t>
            </a:r>
            <a:r>
              <a:rPr lang="en-US" sz="1900" dirty="0"/>
              <a:t> </a:t>
            </a:r>
            <a:r>
              <a:rPr lang="en-US" sz="1900" dirty="0" err="1"/>
              <a:t>dilakukan</a:t>
            </a:r>
            <a:r>
              <a:rPr lang="en-US" sz="1900" dirty="0"/>
              <a:t> </a:t>
            </a:r>
            <a:r>
              <a:rPr lang="en-US" sz="1900" dirty="0" err="1"/>
              <a:t>institusi</a:t>
            </a:r>
            <a:r>
              <a:rPr lang="en-US" sz="1900" dirty="0"/>
              <a:t>. </a:t>
            </a:r>
          </a:p>
          <a:p>
            <a:pPr marL="517525" indent="-517525">
              <a:buNone/>
            </a:pPr>
            <a:r>
              <a:rPr lang="en-US" sz="1900" dirty="0"/>
              <a:t>7. 	</a:t>
            </a:r>
            <a:r>
              <a:rPr lang="en-US" sz="1900" dirty="0" err="1">
                <a:solidFill>
                  <a:srgbClr val="FF0000"/>
                </a:solidFill>
              </a:rPr>
              <a:t>Penjaminan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  <a:r>
              <a:rPr lang="en-US" sz="1900" dirty="0" err="1">
                <a:solidFill>
                  <a:srgbClr val="FF0000"/>
                </a:solidFill>
              </a:rPr>
              <a:t>Mutu</a:t>
            </a:r>
            <a:r>
              <a:rPr lang="en-US" sz="1900" dirty="0">
                <a:solidFill>
                  <a:srgbClr val="FF0000"/>
                </a:solidFill>
              </a:rPr>
              <a:t> Proses Pendidikan </a:t>
            </a:r>
          </a:p>
          <a:p>
            <a:pPr marL="517525" indent="0">
              <a:buNone/>
            </a:pPr>
            <a:r>
              <a:rPr lang="en-US" sz="1900" dirty="0" err="1"/>
              <a:t>Berisi</a:t>
            </a:r>
            <a:r>
              <a:rPr lang="en-US" sz="1900" dirty="0"/>
              <a:t> </a:t>
            </a:r>
            <a:r>
              <a:rPr lang="en-US" sz="1900" dirty="0" err="1"/>
              <a:t>deskripsi</a:t>
            </a:r>
            <a:r>
              <a:rPr lang="en-US" sz="1900" dirty="0"/>
              <a:t> dan </a:t>
            </a:r>
            <a:r>
              <a:rPr lang="en-US" sz="1900" dirty="0" err="1"/>
              <a:t>bukti</a:t>
            </a:r>
            <a:r>
              <a:rPr lang="en-US" sz="1900" dirty="0"/>
              <a:t> yang sahih </a:t>
            </a:r>
            <a:r>
              <a:rPr lang="en-US" sz="1900" dirty="0" err="1"/>
              <a:t>sistem</a:t>
            </a:r>
            <a:r>
              <a:rPr lang="en-US" sz="1900" dirty="0"/>
              <a:t> </a:t>
            </a:r>
            <a:r>
              <a:rPr lang="en-US" sz="1900" dirty="0" err="1"/>
              <a:t>penjaminan</a:t>
            </a:r>
            <a:r>
              <a:rPr lang="en-US" sz="1900" dirty="0"/>
              <a:t> </a:t>
            </a:r>
            <a:r>
              <a:rPr lang="en-US" sz="1900" dirty="0" err="1"/>
              <a:t>mutu</a:t>
            </a:r>
            <a:r>
              <a:rPr lang="en-US" sz="1900" dirty="0"/>
              <a:t> proses </a:t>
            </a:r>
            <a:r>
              <a:rPr lang="en-US" sz="1900" dirty="0" err="1"/>
              <a:t>pendidikan</a:t>
            </a:r>
            <a:r>
              <a:rPr lang="en-US" sz="1900" dirty="0"/>
              <a:t> yang </a:t>
            </a:r>
            <a:r>
              <a:rPr lang="en-US" sz="1900" dirty="0" err="1"/>
              <a:t>ditetapkan</a:t>
            </a:r>
            <a:r>
              <a:rPr lang="en-US" sz="1900" dirty="0"/>
              <a:t>, </a:t>
            </a:r>
            <a:r>
              <a:rPr lang="en-US" sz="1900" dirty="0" err="1"/>
              <a:t>dilaksanakan</a:t>
            </a:r>
            <a:r>
              <a:rPr lang="en-US" sz="1900" dirty="0"/>
              <a:t>, </a:t>
            </a:r>
            <a:r>
              <a:rPr lang="en-US" sz="1900" dirty="0" err="1"/>
              <a:t>hasilnya</a:t>
            </a:r>
            <a:r>
              <a:rPr lang="en-US" sz="1900" dirty="0"/>
              <a:t> </a:t>
            </a:r>
            <a:r>
              <a:rPr lang="en-US" sz="1900" dirty="0" err="1"/>
              <a:t>dievaluasi</a:t>
            </a:r>
            <a:r>
              <a:rPr lang="en-US" sz="1900" dirty="0"/>
              <a:t> dan </a:t>
            </a:r>
            <a:r>
              <a:rPr lang="en-US" sz="1900" dirty="0" err="1"/>
              <a:t>dikendalikan</a:t>
            </a:r>
            <a:r>
              <a:rPr lang="en-US" sz="1900" dirty="0"/>
              <a:t> </a:t>
            </a:r>
            <a:r>
              <a:rPr lang="en-US" sz="1900" dirty="0" err="1"/>
              <a:t>serta</a:t>
            </a:r>
            <a:r>
              <a:rPr lang="en-US" sz="1900" dirty="0"/>
              <a:t> </a:t>
            </a:r>
            <a:r>
              <a:rPr lang="en-US" sz="1900" dirty="0" err="1"/>
              <a:t>dilakukan</a:t>
            </a:r>
            <a:r>
              <a:rPr lang="en-US" sz="1900" dirty="0"/>
              <a:t> </a:t>
            </a:r>
            <a:r>
              <a:rPr lang="en-US" sz="1900" dirty="0" err="1"/>
              <a:t>upaya</a:t>
            </a:r>
            <a:r>
              <a:rPr lang="en-US" sz="1900" dirty="0"/>
              <a:t> </a:t>
            </a:r>
            <a:r>
              <a:rPr lang="en-US" sz="1900" dirty="0" err="1"/>
              <a:t>peningkatan</a:t>
            </a:r>
            <a:r>
              <a:rPr lang="en-US" sz="1900" dirty="0"/>
              <a:t> </a:t>
            </a:r>
            <a:r>
              <a:rPr lang="en-US" sz="1900" dirty="0" err="1"/>
              <a:t>sesuai</a:t>
            </a:r>
            <a:r>
              <a:rPr lang="en-US" sz="1900" dirty="0"/>
              <a:t> </a:t>
            </a:r>
            <a:r>
              <a:rPr lang="en-US" sz="1900" dirty="0" err="1"/>
              <a:t>dengan</a:t>
            </a:r>
            <a:r>
              <a:rPr lang="en-US" sz="1900" dirty="0"/>
              <a:t> </a:t>
            </a:r>
            <a:r>
              <a:rPr lang="en-US" sz="1900" dirty="0" err="1"/>
              <a:t>siklus</a:t>
            </a:r>
            <a:r>
              <a:rPr lang="en-US" sz="1900" dirty="0"/>
              <a:t> PPEPP. </a:t>
            </a:r>
          </a:p>
          <a:p>
            <a:pPr marL="517525" indent="-517525">
              <a:buNone/>
            </a:pPr>
            <a:r>
              <a:rPr lang="en-US" sz="1900" dirty="0"/>
              <a:t>8. 	</a:t>
            </a:r>
            <a:r>
              <a:rPr lang="en-US" sz="1900" dirty="0" err="1">
                <a:solidFill>
                  <a:srgbClr val="FF0000"/>
                </a:solidFill>
              </a:rPr>
              <a:t>Kepuasan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  <a:r>
              <a:rPr lang="en-US" sz="1900" dirty="0" err="1">
                <a:solidFill>
                  <a:srgbClr val="FF0000"/>
                </a:solidFill>
              </a:rPr>
              <a:t>Pengguna</a:t>
            </a:r>
            <a:endParaRPr lang="en-US" sz="1900" dirty="0">
              <a:solidFill>
                <a:srgbClr val="FF0000"/>
              </a:solidFill>
            </a:endParaRPr>
          </a:p>
          <a:p>
            <a:pPr marL="1035050" indent="-517525">
              <a:buAutoNum type="alphaLcParenR"/>
            </a:pPr>
            <a:r>
              <a:rPr lang="en-US" sz="1900" dirty="0" err="1"/>
              <a:t>Deskripsi</a:t>
            </a:r>
            <a:r>
              <a:rPr lang="en-US" sz="1900" dirty="0"/>
              <a:t> </a:t>
            </a:r>
            <a:r>
              <a:rPr lang="en-US" sz="1900" dirty="0" err="1"/>
              <a:t>sistem</a:t>
            </a:r>
            <a:r>
              <a:rPr lang="en-US" sz="1900" dirty="0"/>
              <a:t> </a:t>
            </a:r>
            <a:r>
              <a:rPr lang="en-US" sz="1900" dirty="0" err="1"/>
              <a:t>untuk</a:t>
            </a:r>
            <a:r>
              <a:rPr lang="en-US" sz="1900" dirty="0"/>
              <a:t> </a:t>
            </a:r>
            <a:r>
              <a:rPr lang="en-US" sz="1900" dirty="0" err="1"/>
              <a:t>mengukur</a:t>
            </a:r>
            <a:r>
              <a:rPr lang="en-US" sz="1900" dirty="0"/>
              <a:t> </a:t>
            </a:r>
            <a:r>
              <a:rPr lang="en-US" sz="1900" dirty="0" err="1"/>
              <a:t>kepuasan</a:t>
            </a:r>
            <a:r>
              <a:rPr lang="en-US" sz="1900" dirty="0"/>
              <a:t> </a:t>
            </a:r>
            <a:r>
              <a:rPr lang="en-US" sz="1900" dirty="0" err="1"/>
              <a:t>pengguna</a:t>
            </a:r>
            <a:r>
              <a:rPr lang="en-US" sz="1900" dirty="0"/>
              <a:t> proses </a:t>
            </a:r>
            <a:r>
              <a:rPr lang="en-US" sz="1900" dirty="0" err="1"/>
              <a:t>pendidikan</a:t>
            </a:r>
            <a:r>
              <a:rPr lang="en-US" sz="1900" dirty="0"/>
              <a:t> (</a:t>
            </a:r>
            <a:r>
              <a:rPr lang="en-US" sz="1900" dirty="0" err="1"/>
              <a:t>terutama</a:t>
            </a:r>
            <a:r>
              <a:rPr lang="en-US" sz="1900" dirty="0"/>
              <a:t> </a:t>
            </a:r>
            <a:r>
              <a:rPr lang="en-US" sz="1900" dirty="0" err="1"/>
              <a:t>mahasiswa</a:t>
            </a:r>
            <a:r>
              <a:rPr lang="en-US" sz="1900" dirty="0"/>
              <a:t>), </a:t>
            </a:r>
            <a:r>
              <a:rPr lang="en-US" sz="1900" dirty="0" err="1"/>
              <a:t>termasuk</a:t>
            </a:r>
            <a:r>
              <a:rPr lang="en-US" sz="1900" dirty="0"/>
              <a:t> </a:t>
            </a:r>
            <a:r>
              <a:rPr lang="en-US" sz="1900" dirty="0" err="1"/>
              <a:t>kejelasan</a:t>
            </a:r>
            <a:r>
              <a:rPr lang="en-US" sz="1900" dirty="0"/>
              <a:t> </a:t>
            </a:r>
            <a:r>
              <a:rPr lang="en-US" sz="1900" dirty="0" err="1"/>
              <a:t>instrumen</a:t>
            </a:r>
            <a:r>
              <a:rPr lang="en-US" sz="1900" dirty="0"/>
              <a:t> yang </a:t>
            </a:r>
            <a:r>
              <a:rPr lang="en-US" sz="1900" dirty="0" err="1"/>
              <a:t>digunakan</a:t>
            </a:r>
            <a:r>
              <a:rPr lang="en-US" sz="1900" dirty="0"/>
              <a:t>, </a:t>
            </a:r>
            <a:r>
              <a:rPr lang="en-US" sz="1900" dirty="0" err="1"/>
              <a:t>pelaksanaan</a:t>
            </a:r>
            <a:r>
              <a:rPr lang="en-US" sz="1900" dirty="0"/>
              <a:t>, </a:t>
            </a:r>
            <a:r>
              <a:rPr lang="en-US" sz="1900" dirty="0" err="1"/>
              <a:t>perekaman</a:t>
            </a:r>
            <a:r>
              <a:rPr lang="en-US" sz="1900" dirty="0"/>
              <a:t>, dan </a:t>
            </a:r>
            <a:r>
              <a:rPr lang="en-US" sz="1900" dirty="0" err="1"/>
              <a:t>analisis</a:t>
            </a:r>
            <a:r>
              <a:rPr lang="en-US" sz="1900" dirty="0"/>
              <a:t> </a:t>
            </a:r>
            <a:r>
              <a:rPr lang="en-US" sz="1900" dirty="0" err="1"/>
              <a:t>datanya</a:t>
            </a:r>
            <a:r>
              <a:rPr lang="en-US" sz="1900" dirty="0"/>
              <a:t>. </a:t>
            </a:r>
          </a:p>
          <a:p>
            <a:pPr marL="1035050" indent="-517525">
              <a:buAutoNum type="alphaLcParenR"/>
            </a:pPr>
            <a:r>
              <a:rPr lang="en-US" sz="1900" dirty="0" err="1"/>
              <a:t>Ketersediaan</a:t>
            </a:r>
            <a:r>
              <a:rPr lang="en-US" sz="1900" dirty="0"/>
              <a:t> </a:t>
            </a:r>
            <a:r>
              <a:rPr lang="en-US" sz="1900" dirty="0" err="1"/>
              <a:t>bukti</a:t>
            </a:r>
            <a:r>
              <a:rPr lang="en-US" sz="1900" dirty="0"/>
              <a:t> yang sahih </a:t>
            </a:r>
            <a:r>
              <a:rPr lang="en-US" sz="1900" dirty="0" err="1"/>
              <a:t>tentang</a:t>
            </a:r>
            <a:r>
              <a:rPr lang="en-US" sz="1900" dirty="0"/>
              <a:t> </a:t>
            </a:r>
            <a:r>
              <a:rPr lang="en-US" sz="1900" dirty="0" err="1"/>
              <a:t>hasil</a:t>
            </a:r>
            <a:r>
              <a:rPr lang="en-US" sz="1900" dirty="0"/>
              <a:t> </a:t>
            </a:r>
            <a:r>
              <a:rPr lang="en-US" sz="1900" dirty="0" err="1"/>
              <a:t>pengukuran</a:t>
            </a:r>
            <a:r>
              <a:rPr lang="en-US" sz="1900" dirty="0"/>
              <a:t> </a:t>
            </a:r>
            <a:r>
              <a:rPr lang="en-US" sz="1900" dirty="0" err="1"/>
              <a:t>kepuasan</a:t>
            </a:r>
            <a:r>
              <a:rPr lang="en-US" sz="1900" dirty="0"/>
              <a:t> </a:t>
            </a:r>
            <a:r>
              <a:rPr lang="en-US" sz="1900" dirty="0" err="1"/>
              <a:t>mahasiswa</a:t>
            </a:r>
            <a:r>
              <a:rPr lang="en-US" sz="1900" dirty="0"/>
              <a:t> yang </a:t>
            </a:r>
            <a:r>
              <a:rPr lang="en-US" sz="1900" dirty="0" err="1"/>
              <a:t>dilaksanakan</a:t>
            </a:r>
            <a:r>
              <a:rPr lang="en-US" sz="1900" dirty="0"/>
              <a:t> </a:t>
            </a:r>
            <a:r>
              <a:rPr lang="en-US" sz="1900" dirty="0" err="1"/>
              <a:t>secara</a:t>
            </a:r>
            <a:r>
              <a:rPr lang="en-US" sz="1900" dirty="0"/>
              <a:t> </a:t>
            </a:r>
            <a:r>
              <a:rPr lang="en-US" sz="1900" dirty="0" err="1"/>
              <a:t>konsisten</a:t>
            </a:r>
            <a:r>
              <a:rPr lang="en-US" sz="1900" dirty="0"/>
              <a:t>, dan </a:t>
            </a:r>
            <a:r>
              <a:rPr lang="en-US" sz="1900" dirty="0" err="1"/>
              <a:t>ditindaklanjuti</a:t>
            </a:r>
            <a:r>
              <a:rPr lang="en-US" sz="1900" dirty="0"/>
              <a:t> </a:t>
            </a:r>
            <a:r>
              <a:rPr lang="en-US" sz="1900" dirty="0" err="1"/>
              <a:t>secara</a:t>
            </a:r>
            <a:r>
              <a:rPr lang="en-US" sz="1900" dirty="0"/>
              <a:t> </a:t>
            </a:r>
            <a:r>
              <a:rPr lang="en-US" sz="1900" dirty="0" err="1"/>
              <a:t>berkala</a:t>
            </a:r>
            <a:r>
              <a:rPr lang="en-US" sz="1900" dirty="0"/>
              <a:t> dan </a:t>
            </a:r>
            <a:r>
              <a:rPr lang="en-US" sz="1900" dirty="0" err="1"/>
              <a:t>tersistem</a:t>
            </a:r>
            <a:r>
              <a:rPr lang="en-US" sz="1900" dirty="0"/>
              <a:t>. </a:t>
            </a:r>
          </a:p>
          <a:p>
            <a:pPr marL="517525" indent="-517525">
              <a:buNone/>
            </a:pPr>
            <a:r>
              <a:rPr lang="en-US" sz="1900" dirty="0"/>
              <a:t>9. 	</a:t>
            </a:r>
            <a:r>
              <a:rPr lang="en-US" sz="1900" dirty="0">
                <a:solidFill>
                  <a:srgbClr val="FF0000"/>
                </a:solidFill>
              </a:rPr>
              <a:t>Kesimpulan Hasil </a:t>
            </a:r>
            <a:r>
              <a:rPr lang="en-US" sz="1900" dirty="0" err="1">
                <a:solidFill>
                  <a:srgbClr val="FF0000"/>
                </a:solidFill>
              </a:rPr>
              <a:t>Evaluasi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  <a:r>
              <a:rPr lang="en-US" sz="1900" dirty="0" err="1">
                <a:solidFill>
                  <a:srgbClr val="FF0000"/>
                </a:solidFill>
              </a:rPr>
              <a:t>Ketercapaian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  <a:r>
              <a:rPr lang="en-US" sz="1900" dirty="0" err="1">
                <a:solidFill>
                  <a:srgbClr val="FF0000"/>
                </a:solidFill>
              </a:rPr>
              <a:t>Standar</a:t>
            </a:r>
            <a:r>
              <a:rPr lang="en-US" sz="1900" dirty="0">
                <a:solidFill>
                  <a:srgbClr val="FF0000"/>
                </a:solidFill>
              </a:rPr>
              <a:t> Pendidikan </a:t>
            </a:r>
            <a:r>
              <a:rPr lang="en-US" sz="1900" dirty="0" err="1">
                <a:solidFill>
                  <a:srgbClr val="FF0000"/>
                </a:solidFill>
              </a:rPr>
              <a:t>serta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  <a:r>
              <a:rPr lang="en-US" sz="1900" dirty="0" err="1">
                <a:solidFill>
                  <a:srgbClr val="FF0000"/>
                </a:solidFill>
              </a:rPr>
              <a:t>Tindak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  <a:r>
              <a:rPr lang="en-US" sz="1900" dirty="0" err="1">
                <a:solidFill>
                  <a:srgbClr val="FF0000"/>
                </a:solidFill>
              </a:rPr>
              <a:t>Lanjut</a:t>
            </a:r>
            <a:r>
              <a:rPr lang="en-US" sz="1900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sz="1900" dirty="0" err="1"/>
              <a:t>Berisi</a:t>
            </a:r>
            <a:r>
              <a:rPr lang="en-US" sz="1900" dirty="0"/>
              <a:t> </a:t>
            </a:r>
            <a:r>
              <a:rPr lang="en-US" sz="1900" dirty="0" err="1"/>
              <a:t>ringkasan</a:t>
            </a:r>
            <a:r>
              <a:rPr lang="en-US" sz="1900" dirty="0"/>
              <a:t> </a:t>
            </a:r>
            <a:r>
              <a:rPr lang="en-US" sz="1900" dirty="0" err="1"/>
              <a:t>dari</a:t>
            </a:r>
            <a:r>
              <a:rPr lang="en-US" sz="1900" dirty="0"/>
              <a:t>: </a:t>
            </a:r>
            <a:r>
              <a:rPr lang="en-US" sz="1900" dirty="0" err="1"/>
              <a:t>pemosisian</a:t>
            </a:r>
            <a:r>
              <a:rPr lang="en-US" sz="1900" dirty="0"/>
              <a:t>, </a:t>
            </a:r>
            <a:r>
              <a:rPr lang="en-US" sz="1900" dirty="0" err="1"/>
              <a:t>masalah</a:t>
            </a:r>
            <a:r>
              <a:rPr lang="en-US" sz="1900" dirty="0"/>
              <a:t> dan </a:t>
            </a:r>
            <a:r>
              <a:rPr lang="en-US" sz="1900" dirty="0" err="1"/>
              <a:t>akar</a:t>
            </a:r>
            <a:r>
              <a:rPr lang="en-US" sz="1900" dirty="0"/>
              <a:t> </a:t>
            </a:r>
            <a:r>
              <a:rPr lang="en-US" sz="1900" dirty="0" err="1"/>
              <a:t>masalah</a:t>
            </a:r>
            <a:r>
              <a:rPr lang="en-US" sz="1900" dirty="0"/>
              <a:t>, </a:t>
            </a:r>
            <a:r>
              <a:rPr lang="en-US" sz="1900" dirty="0" err="1"/>
              <a:t>serta</a:t>
            </a:r>
            <a:r>
              <a:rPr lang="en-US" sz="1900" dirty="0"/>
              <a:t> </a:t>
            </a:r>
            <a:r>
              <a:rPr lang="en-US" sz="1900" dirty="0" err="1"/>
              <a:t>rencana</a:t>
            </a:r>
            <a:r>
              <a:rPr lang="en-US" sz="1900" dirty="0"/>
              <a:t> </a:t>
            </a:r>
            <a:r>
              <a:rPr lang="en-US" sz="1900" dirty="0" err="1"/>
              <a:t>perbaikan</a:t>
            </a:r>
            <a:r>
              <a:rPr lang="en-US" sz="1900" dirty="0"/>
              <a:t> dan </a:t>
            </a:r>
            <a:r>
              <a:rPr lang="en-US" sz="1900" dirty="0" err="1"/>
              <a:t>pengembangan</a:t>
            </a:r>
            <a:r>
              <a:rPr lang="en-US" sz="1900" dirty="0"/>
              <a:t> </a:t>
            </a:r>
            <a:r>
              <a:rPr lang="en-US" sz="1900" dirty="0" err="1"/>
              <a:t>pendidikan</a:t>
            </a:r>
            <a:r>
              <a:rPr lang="en-US" sz="1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834770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914400" indent="-914400"/>
            <a:r>
              <a:rPr lang="en-ID" dirty="0"/>
              <a:t>38. 	</a:t>
            </a:r>
            <a:r>
              <a:rPr lang="sv-SE" dirty="0"/>
              <a:t>C.6 Pendidikan C.6.4 Indikator Kinerja Utama C.6.4.a) Kurikulum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514350" indent="-514350">
              <a:buAutoNum type="alphaUcPeriod"/>
            </a:pPr>
            <a:r>
              <a:rPr lang="en-ID" dirty="0" err="1">
                <a:solidFill>
                  <a:srgbClr val="FF0000"/>
                </a:solidFill>
              </a:rPr>
              <a:t>Perguruan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tinggi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memiliki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kebijakan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pengembangan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kurikulum</a:t>
            </a:r>
            <a:r>
              <a:rPr lang="en-ID" dirty="0">
                <a:solidFill>
                  <a:srgbClr val="FF0000"/>
                </a:solidFill>
              </a:rPr>
              <a:t> yang </a:t>
            </a:r>
            <a:r>
              <a:rPr lang="en-ID" dirty="0" err="1">
                <a:solidFill>
                  <a:srgbClr val="FF0000"/>
                </a:solidFill>
              </a:rPr>
              <a:t>mempertimbangkan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keterkaitan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dengan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visi</a:t>
            </a:r>
            <a:r>
              <a:rPr lang="en-ID" dirty="0">
                <a:solidFill>
                  <a:srgbClr val="FF0000"/>
                </a:solidFill>
              </a:rPr>
              <a:t> dan </a:t>
            </a:r>
            <a:r>
              <a:rPr lang="en-ID" dirty="0" err="1">
                <a:solidFill>
                  <a:srgbClr val="FF0000"/>
                </a:solidFill>
              </a:rPr>
              <a:t>misi</a:t>
            </a:r>
            <a:r>
              <a:rPr lang="en-ID" dirty="0">
                <a:solidFill>
                  <a:srgbClr val="FF0000"/>
                </a:solidFill>
              </a:rPr>
              <a:t> (</a:t>
            </a:r>
            <a:r>
              <a:rPr lang="en-ID" dirty="0" err="1">
                <a:solidFill>
                  <a:srgbClr val="FF0000"/>
                </a:solidFill>
              </a:rPr>
              <a:t>mandat</a:t>
            </a:r>
            <a:r>
              <a:rPr lang="en-ID" dirty="0">
                <a:solidFill>
                  <a:srgbClr val="FF0000"/>
                </a:solidFill>
              </a:rPr>
              <a:t>) </a:t>
            </a:r>
            <a:r>
              <a:rPr lang="en-ID" dirty="0" err="1">
                <a:solidFill>
                  <a:srgbClr val="FF0000"/>
                </a:solidFill>
              </a:rPr>
              <a:t>perguruan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tinggi</a:t>
            </a:r>
            <a:r>
              <a:rPr lang="en-ID" dirty="0">
                <a:solidFill>
                  <a:srgbClr val="FF0000"/>
                </a:solidFill>
              </a:rPr>
              <a:t>, </a:t>
            </a:r>
            <a:r>
              <a:rPr lang="en-ID" dirty="0" err="1">
                <a:solidFill>
                  <a:srgbClr val="FF0000"/>
                </a:solidFill>
              </a:rPr>
              <a:t>pengembangan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ilmu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pengetahuan</a:t>
            </a:r>
            <a:r>
              <a:rPr lang="en-ID" dirty="0">
                <a:solidFill>
                  <a:srgbClr val="FF0000"/>
                </a:solidFill>
              </a:rPr>
              <a:t> dan </a:t>
            </a:r>
            <a:r>
              <a:rPr lang="en-ID" dirty="0" err="1">
                <a:solidFill>
                  <a:srgbClr val="FF0000"/>
                </a:solidFill>
              </a:rPr>
              <a:t>kebutuhan</a:t>
            </a:r>
            <a:r>
              <a:rPr lang="en-ID" dirty="0">
                <a:solidFill>
                  <a:srgbClr val="FF0000"/>
                </a:solidFill>
              </a:rPr>
              <a:t> stakeholders yang </a:t>
            </a:r>
            <a:r>
              <a:rPr lang="en-ID" dirty="0" err="1">
                <a:solidFill>
                  <a:srgbClr val="FF0000"/>
                </a:solidFill>
              </a:rPr>
              <a:t>komprehensif</a:t>
            </a:r>
            <a:r>
              <a:rPr lang="en-ID" dirty="0">
                <a:solidFill>
                  <a:srgbClr val="FF0000"/>
                </a:solidFill>
              </a:rPr>
              <a:t> dan </a:t>
            </a:r>
            <a:r>
              <a:rPr lang="en-ID" dirty="0" err="1">
                <a:solidFill>
                  <a:srgbClr val="FF0000"/>
                </a:solidFill>
              </a:rPr>
              <a:t>mempertimbangkan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perubahan</a:t>
            </a:r>
            <a:r>
              <a:rPr lang="en-ID" dirty="0">
                <a:solidFill>
                  <a:srgbClr val="FF0000"/>
                </a:solidFill>
              </a:rPr>
              <a:t> di masa </a:t>
            </a:r>
            <a:r>
              <a:rPr lang="en-ID" dirty="0" err="1">
                <a:solidFill>
                  <a:srgbClr val="FF0000"/>
                </a:solidFill>
              </a:rPr>
              <a:t>depan</a:t>
            </a:r>
            <a:r>
              <a:rPr lang="en-ID" dirty="0">
                <a:solidFill>
                  <a:srgbClr val="FF0000"/>
                </a:solidFill>
              </a:rPr>
              <a:t>.</a:t>
            </a:r>
          </a:p>
          <a:p>
            <a:pPr marL="514350" indent="-514350">
              <a:buAutoNum type="alphaUcPeriod"/>
            </a:pPr>
            <a:r>
              <a:rPr lang="en-US" dirty="0" err="1">
                <a:solidFill>
                  <a:srgbClr val="FF0000"/>
                </a:solidFill>
              </a:rPr>
              <a:t>Perguruan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tinggi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memiliki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pedoman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pengembangan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kurikulum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memuat</a:t>
            </a:r>
            <a:r>
              <a:rPr lang="en-US" dirty="0">
                <a:solidFill>
                  <a:srgbClr val="FF0000"/>
                </a:solidFill>
              </a:rPr>
              <a:t>: 1) </a:t>
            </a:r>
            <a:r>
              <a:rPr lang="en-US" dirty="0" err="1">
                <a:solidFill>
                  <a:srgbClr val="FF0000"/>
                </a:solidFill>
              </a:rPr>
              <a:t>Profil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lulusan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capaian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pembelajaran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mengacu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kepada</a:t>
            </a:r>
            <a:r>
              <a:rPr lang="en-US" dirty="0">
                <a:solidFill>
                  <a:srgbClr val="FF0000"/>
                </a:solidFill>
              </a:rPr>
              <a:t> KKNI, </a:t>
            </a:r>
            <a:r>
              <a:rPr lang="en-US" dirty="0" err="1">
                <a:solidFill>
                  <a:srgbClr val="FF0000"/>
                </a:solidFill>
              </a:rPr>
              <a:t>bahan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kajian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struktur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kurikulum</a:t>
            </a:r>
            <a:r>
              <a:rPr lang="en-US" dirty="0">
                <a:solidFill>
                  <a:srgbClr val="FF0000"/>
                </a:solidFill>
              </a:rPr>
              <a:t> dan </a:t>
            </a:r>
            <a:r>
              <a:rPr lang="en-US" dirty="0" err="1">
                <a:solidFill>
                  <a:srgbClr val="FF0000"/>
                </a:solidFill>
              </a:rPr>
              <a:t>rencana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pembelajaran</a:t>
            </a:r>
            <a:r>
              <a:rPr lang="en-US" dirty="0">
                <a:solidFill>
                  <a:srgbClr val="FF0000"/>
                </a:solidFill>
              </a:rPr>
              <a:t> semester (RPS) yang </a:t>
            </a:r>
            <a:r>
              <a:rPr lang="en-US" dirty="0" err="1">
                <a:solidFill>
                  <a:srgbClr val="FF0000"/>
                </a:solidFill>
              </a:rPr>
              <a:t>mengacu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</a:t>
            </a:r>
            <a:r>
              <a:rPr lang="en-US" dirty="0">
                <a:solidFill>
                  <a:srgbClr val="FF0000"/>
                </a:solidFill>
              </a:rPr>
              <a:t> SN-DIKTI dan benchmark pada </a:t>
            </a:r>
            <a:r>
              <a:rPr lang="en-US" dirty="0" err="1">
                <a:solidFill>
                  <a:srgbClr val="FF0000"/>
                </a:solidFill>
              </a:rPr>
              <a:t>institusi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internasional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peraturanperaturan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terkini</a:t>
            </a:r>
            <a:r>
              <a:rPr lang="en-US" dirty="0">
                <a:solidFill>
                  <a:srgbClr val="FF0000"/>
                </a:solidFill>
              </a:rPr>
              <a:t>, dan </a:t>
            </a:r>
            <a:r>
              <a:rPr lang="en-US" dirty="0" err="1">
                <a:solidFill>
                  <a:srgbClr val="FF0000"/>
                </a:solidFill>
              </a:rPr>
              <a:t>kepekaan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terhadap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isuisu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terkini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meliputi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pendidikan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karakter</a:t>
            </a:r>
            <a:r>
              <a:rPr lang="en-US" dirty="0">
                <a:solidFill>
                  <a:srgbClr val="FF0000"/>
                </a:solidFill>
              </a:rPr>
              <a:t>, SDGs, NAPZA, dan </a:t>
            </a:r>
            <a:r>
              <a:rPr lang="en-US" dirty="0" err="1">
                <a:solidFill>
                  <a:srgbClr val="FF0000"/>
                </a:solidFill>
              </a:rPr>
              <a:t>pendidikan</a:t>
            </a:r>
            <a:r>
              <a:rPr lang="en-US" dirty="0">
                <a:solidFill>
                  <a:srgbClr val="FF0000"/>
                </a:solidFill>
              </a:rPr>
              <a:t> anti </a:t>
            </a:r>
            <a:r>
              <a:rPr lang="en-US" dirty="0" err="1">
                <a:solidFill>
                  <a:srgbClr val="FF0000"/>
                </a:solidFill>
              </a:rPr>
              <a:t>korupsi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sesuai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dengan</a:t>
            </a:r>
            <a:r>
              <a:rPr lang="en-US" dirty="0">
                <a:solidFill>
                  <a:srgbClr val="FF0000"/>
                </a:solidFill>
              </a:rPr>
              <a:t> program </a:t>
            </a:r>
            <a:r>
              <a:rPr lang="en-US" dirty="0" err="1">
                <a:solidFill>
                  <a:srgbClr val="FF0000"/>
                </a:solidFill>
              </a:rPr>
              <a:t>pendidikan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dilaksanakan</a:t>
            </a:r>
            <a:r>
              <a:rPr lang="en-US" dirty="0">
                <a:solidFill>
                  <a:srgbClr val="FF0000"/>
                </a:solidFill>
              </a:rPr>
              <a:t>, 2) </a:t>
            </a:r>
            <a:r>
              <a:rPr lang="en-US" dirty="0" err="1">
                <a:solidFill>
                  <a:srgbClr val="FF0000"/>
                </a:solidFill>
              </a:rPr>
              <a:t>Mekanisme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penetapan</a:t>
            </a:r>
            <a:r>
              <a:rPr lang="en-US" dirty="0">
                <a:solidFill>
                  <a:srgbClr val="FF0000"/>
                </a:solidFill>
              </a:rPr>
              <a:t> (</a:t>
            </a:r>
            <a:r>
              <a:rPr lang="en-US" dirty="0" err="1">
                <a:solidFill>
                  <a:srgbClr val="FF0000"/>
                </a:solidFill>
              </a:rPr>
              <a:t>legalitas</a:t>
            </a:r>
            <a:r>
              <a:rPr lang="en-US" dirty="0">
                <a:solidFill>
                  <a:srgbClr val="FF0000"/>
                </a:solidFill>
              </a:rPr>
              <a:t>) </a:t>
            </a:r>
            <a:r>
              <a:rPr lang="en-US" dirty="0" err="1">
                <a:solidFill>
                  <a:srgbClr val="FF0000"/>
                </a:solidFill>
              </a:rPr>
              <a:t>kurikulum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melibatkan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unsur-unsur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berwenang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dalam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institusi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secara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akuntabel</a:t>
            </a:r>
            <a:r>
              <a:rPr lang="en-US" dirty="0">
                <a:solidFill>
                  <a:srgbClr val="FF0000"/>
                </a:solidFill>
              </a:rPr>
              <a:t> dan </a:t>
            </a:r>
            <a:r>
              <a:rPr lang="en-US" dirty="0" err="1">
                <a:solidFill>
                  <a:srgbClr val="FF0000"/>
                </a:solidFill>
              </a:rPr>
              <a:t>transparan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marL="514350" indent="-514350">
              <a:buAutoNum type="alphaUcPeriod"/>
            </a:pPr>
            <a:r>
              <a:rPr lang="en-US" dirty="0" err="1">
                <a:solidFill>
                  <a:srgbClr val="FF0000"/>
                </a:solidFill>
              </a:rPr>
              <a:t>Perguruan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tinggi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memiliki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pedoman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implementasi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kurikulum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mencakup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perencanaan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pelaksanaan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pemantauan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peninjauan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kurikulum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mempertimbangkan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umpan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balik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dari</a:t>
            </a:r>
            <a:r>
              <a:rPr lang="en-US" dirty="0">
                <a:solidFill>
                  <a:srgbClr val="FF0000"/>
                </a:solidFill>
              </a:rPr>
              <a:t> para </a:t>
            </a:r>
            <a:r>
              <a:rPr lang="en-US" dirty="0" err="1">
                <a:solidFill>
                  <a:srgbClr val="FF0000"/>
                </a:solidFill>
              </a:rPr>
              <a:t>pemangku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kepentingan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pencapaian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isu-isu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strategis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untuk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menjamin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kesesuaian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kemutakhirannya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219568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537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br>
              <a:rPr lang="en-ID" dirty="0"/>
            </a:br>
            <a:r>
              <a:rPr lang="en-ID" dirty="0"/>
              <a:t>39. C.6.4.b) </a:t>
            </a:r>
            <a:r>
              <a:rPr lang="en-ID" dirty="0" err="1"/>
              <a:t>Pembelajaran</a:t>
            </a:r>
            <a:br>
              <a:rPr lang="en-ID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6662"/>
            <a:ext cx="10515600" cy="4830301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514350" indent="-514350">
              <a:buAutoNum type="alphaUcPeriod"/>
            </a:pPr>
            <a:endParaRPr lang="en-ID" dirty="0"/>
          </a:p>
          <a:p>
            <a:pPr marL="514350" indent="-514350">
              <a:buAutoNum type="alphaUcPeriod"/>
            </a:pP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pedoman</a:t>
            </a:r>
            <a:r>
              <a:rPr lang="en-ID" dirty="0"/>
              <a:t> yang </a:t>
            </a:r>
            <a:r>
              <a:rPr lang="en-ID" dirty="0" err="1"/>
              <a:t>komprehensif</a:t>
            </a:r>
            <a:r>
              <a:rPr lang="en-ID" dirty="0"/>
              <a:t> dan </a:t>
            </a:r>
            <a:r>
              <a:rPr lang="en-ID" dirty="0" err="1"/>
              <a:t>rinci</a:t>
            </a:r>
            <a:r>
              <a:rPr lang="en-ID" dirty="0"/>
              <a:t>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penerapan</a:t>
            </a:r>
            <a:r>
              <a:rPr lang="en-ID" dirty="0"/>
              <a:t> </a:t>
            </a: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penugasan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</a:t>
            </a:r>
            <a:r>
              <a:rPr lang="en-ID" dirty="0" err="1"/>
              <a:t>kebutuhan</a:t>
            </a:r>
            <a:r>
              <a:rPr lang="en-ID" dirty="0"/>
              <a:t>, </a:t>
            </a:r>
            <a:r>
              <a:rPr lang="en-ID" dirty="0" err="1"/>
              <a:t>kualifikasi</a:t>
            </a:r>
            <a:r>
              <a:rPr lang="en-ID" dirty="0"/>
              <a:t>, </a:t>
            </a:r>
            <a:r>
              <a:rPr lang="en-ID" dirty="0" err="1"/>
              <a:t>keahlian</a:t>
            </a:r>
            <a:r>
              <a:rPr lang="en-ID" dirty="0"/>
              <a:t> dan </a:t>
            </a:r>
            <a:r>
              <a:rPr lang="en-ID" dirty="0" err="1"/>
              <a:t>pengalaman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proses </a:t>
            </a:r>
            <a:r>
              <a:rPr lang="en-ID" dirty="0" err="1"/>
              <a:t>pembelajaran</a:t>
            </a:r>
            <a:endParaRPr lang="en-ID" dirty="0"/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yang </a:t>
            </a:r>
            <a:r>
              <a:rPr lang="en-US" dirty="0" err="1"/>
              <a:t>komprehensif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rinci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strategi</a:t>
            </a:r>
            <a:r>
              <a:rPr lang="en-US" dirty="0"/>
              <a:t>,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media </a:t>
            </a:r>
            <a:r>
              <a:rPr lang="en-US" dirty="0" err="1"/>
              <a:t>pembelajaran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. </a:t>
            </a:r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melaksanakan</a:t>
            </a:r>
            <a:r>
              <a:rPr lang="en-US" dirty="0"/>
              <a:t> monitoring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evaluasi</a:t>
            </a:r>
            <a:r>
              <a:rPr lang="en-US" dirty="0"/>
              <a:t> yang </a:t>
            </a:r>
            <a:r>
              <a:rPr lang="en-US" dirty="0" err="1"/>
              <a:t>efektif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proses </a:t>
            </a:r>
            <a:r>
              <a:rPr lang="en-US" dirty="0" err="1"/>
              <a:t>pembelajaran</a:t>
            </a:r>
            <a:r>
              <a:rPr lang="en-US" dirty="0"/>
              <a:t> yang </a:t>
            </a:r>
            <a:r>
              <a:rPr lang="en-US" dirty="0" err="1"/>
              <a:t>hasilnya</a:t>
            </a:r>
            <a:r>
              <a:rPr lang="en-US" dirty="0"/>
              <a:t> </a:t>
            </a:r>
            <a:r>
              <a:rPr lang="en-US" dirty="0" err="1"/>
              <a:t>terdokumentasi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komprehensif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ditindak</a:t>
            </a:r>
            <a:r>
              <a:rPr lang="en-US" dirty="0"/>
              <a:t> </a:t>
            </a:r>
            <a:r>
              <a:rPr lang="en-US" dirty="0" err="1"/>
              <a:t>lanjuti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438121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40. C.6.4.c) </a:t>
            </a:r>
            <a:r>
              <a:rPr lang="en-ID" dirty="0" err="1"/>
              <a:t>Integrasi</a:t>
            </a:r>
            <a:r>
              <a:rPr lang="en-ID" dirty="0"/>
              <a:t> </a:t>
            </a:r>
            <a:r>
              <a:rPr lang="en-ID" dirty="0" err="1"/>
              <a:t>Penelitian</a:t>
            </a:r>
            <a:r>
              <a:rPr lang="en-ID" dirty="0"/>
              <a:t> dan </a:t>
            </a:r>
            <a:r>
              <a:rPr lang="en-ID" dirty="0" err="1"/>
              <a:t>PkM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Pembelajaran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indent="-457200">
              <a:buAutoNum type="alphaUcPeriod"/>
            </a:pPr>
            <a:r>
              <a:rPr lang="en-US" sz="2900" dirty="0" err="1">
                <a:solidFill>
                  <a:schemeClr val="tx1"/>
                </a:solidFill>
              </a:rPr>
              <a:t>Perguruan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tinggi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memiliki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dokumen</a:t>
            </a:r>
            <a:r>
              <a:rPr lang="en-US" sz="2900" dirty="0">
                <a:solidFill>
                  <a:schemeClr val="tx1"/>
                </a:solidFill>
              </a:rPr>
              <a:t> formal </a:t>
            </a:r>
            <a:r>
              <a:rPr lang="en-US" sz="2900" dirty="0" err="1">
                <a:solidFill>
                  <a:schemeClr val="tx1"/>
                </a:solidFill>
              </a:rPr>
              <a:t>kebijakan</a:t>
            </a:r>
            <a:r>
              <a:rPr lang="en-US" sz="2900" dirty="0">
                <a:solidFill>
                  <a:schemeClr val="tx1"/>
                </a:solidFill>
              </a:rPr>
              <a:t> dan </a:t>
            </a:r>
            <a:r>
              <a:rPr lang="en-US" sz="2900" dirty="0" err="1">
                <a:solidFill>
                  <a:schemeClr val="tx1"/>
                </a:solidFill>
              </a:rPr>
              <a:t>pedoman</a:t>
            </a:r>
            <a:r>
              <a:rPr lang="en-US" sz="2900" dirty="0">
                <a:solidFill>
                  <a:schemeClr val="tx1"/>
                </a:solidFill>
              </a:rPr>
              <a:t> yang </a:t>
            </a:r>
            <a:r>
              <a:rPr lang="en-US" sz="2900" dirty="0" err="1">
                <a:solidFill>
                  <a:schemeClr val="tx1"/>
                </a:solidFill>
              </a:rPr>
              <a:t>komprehensif</a:t>
            </a:r>
            <a:r>
              <a:rPr lang="en-US" sz="2900" dirty="0">
                <a:solidFill>
                  <a:schemeClr val="tx1"/>
                </a:solidFill>
              </a:rPr>
              <a:t> dan </a:t>
            </a:r>
            <a:r>
              <a:rPr lang="en-US" sz="2900" dirty="0" err="1">
                <a:solidFill>
                  <a:schemeClr val="tx1"/>
                </a:solidFill>
              </a:rPr>
              <a:t>rinci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untuk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mengintegrasikan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kegiatan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penelitian</a:t>
            </a:r>
            <a:r>
              <a:rPr lang="en-US" sz="2900" dirty="0">
                <a:solidFill>
                  <a:schemeClr val="tx1"/>
                </a:solidFill>
              </a:rPr>
              <a:t> dan </a:t>
            </a:r>
            <a:r>
              <a:rPr lang="en-US" sz="2900" dirty="0" err="1">
                <a:solidFill>
                  <a:schemeClr val="tx1"/>
                </a:solidFill>
              </a:rPr>
              <a:t>PkM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ke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dalam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pembelajaran</a:t>
            </a:r>
            <a:r>
              <a:rPr lang="en-US" sz="2900" dirty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AutoNum type="alphaUcPeriod"/>
            </a:pPr>
            <a:r>
              <a:rPr lang="en-US" sz="2900" dirty="0" err="1">
                <a:solidFill>
                  <a:schemeClr val="tx1"/>
                </a:solidFill>
              </a:rPr>
              <a:t>Perguruan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tinggi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memiliki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pedoman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pelaksanaan</a:t>
            </a:r>
            <a:r>
              <a:rPr lang="en-US" sz="2900" dirty="0">
                <a:solidFill>
                  <a:schemeClr val="tx1"/>
                </a:solidFill>
              </a:rPr>
              <a:t>, </a:t>
            </a:r>
            <a:r>
              <a:rPr lang="en-US" sz="2900" dirty="0" err="1">
                <a:solidFill>
                  <a:schemeClr val="tx1"/>
                </a:solidFill>
              </a:rPr>
              <a:t>evaluasi</a:t>
            </a:r>
            <a:r>
              <a:rPr lang="en-US" sz="2900" dirty="0">
                <a:solidFill>
                  <a:schemeClr val="tx1"/>
                </a:solidFill>
              </a:rPr>
              <a:t>, </a:t>
            </a:r>
            <a:r>
              <a:rPr lang="en-US" sz="2900" dirty="0" err="1">
                <a:solidFill>
                  <a:schemeClr val="tx1"/>
                </a:solidFill>
              </a:rPr>
              <a:t>pengendalian</a:t>
            </a:r>
            <a:r>
              <a:rPr lang="en-US" sz="2900" dirty="0">
                <a:solidFill>
                  <a:schemeClr val="tx1"/>
                </a:solidFill>
              </a:rPr>
              <a:t>, dan </a:t>
            </a:r>
            <a:r>
              <a:rPr lang="en-US" sz="2900" dirty="0" err="1">
                <a:solidFill>
                  <a:schemeClr val="tx1"/>
                </a:solidFill>
              </a:rPr>
              <a:t>peningkatan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kualitas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secara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berkelanjutan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terintegrasi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kegiatan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penelitian</a:t>
            </a:r>
            <a:r>
              <a:rPr lang="en-US" sz="2900" dirty="0">
                <a:solidFill>
                  <a:schemeClr val="tx1"/>
                </a:solidFill>
              </a:rPr>
              <a:t> dan </a:t>
            </a:r>
            <a:r>
              <a:rPr lang="en-US" sz="2900" dirty="0" err="1">
                <a:solidFill>
                  <a:schemeClr val="tx1"/>
                </a:solidFill>
              </a:rPr>
              <a:t>PkM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ke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dalam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pembelajaran</a:t>
            </a:r>
            <a:endParaRPr lang="en-US" sz="2900" dirty="0">
              <a:solidFill>
                <a:schemeClr val="tx1"/>
              </a:solidFill>
            </a:endParaRPr>
          </a:p>
          <a:p>
            <a:pPr marL="457200" indent="-457200">
              <a:buAutoNum type="alphaUcPeriod"/>
            </a:pPr>
            <a:r>
              <a:rPr lang="en-US" sz="2900" dirty="0" err="1">
                <a:solidFill>
                  <a:schemeClr val="tx1"/>
                </a:solidFill>
              </a:rPr>
              <a:t>Perguruan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tinggi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memiliki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bukti</a:t>
            </a:r>
            <a:r>
              <a:rPr lang="en-US" sz="2900" dirty="0">
                <a:solidFill>
                  <a:schemeClr val="tx1"/>
                </a:solidFill>
              </a:rPr>
              <a:t> yang sahih </a:t>
            </a:r>
            <a:r>
              <a:rPr lang="en-US" sz="2900" dirty="0" err="1">
                <a:solidFill>
                  <a:schemeClr val="tx1"/>
                </a:solidFill>
              </a:rPr>
              <a:t>tentang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hasil</a:t>
            </a:r>
            <a:r>
              <a:rPr lang="en-US" sz="2900" dirty="0">
                <a:solidFill>
                  <a:schemeClr val="tx1"/>
                </a:solidFill>
              </a:rPr>
              <a:t> monitoring dan </a:t>
            </a:r>
            <a:r>
              <a:rPr lang="en-US" sz="2900" dirty="0" err="1">
                <a:solidFill>
                  <a:schemeClr val="tx1"/>
                </a:solidFill>
              </a:rPr>
              <a:t>evaluasi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integrasi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penelitian</a:t>
            </a:r>
            <a:r>
              <a:rPr lang="en-US" sz="2900" dirty="0">
                <a:solidFill>
                  <a:schemeClr val="tx1"/>
                </a:solidFill>
              </a:rPr>
              <a:t> dan </a:t>
            </a:r>
            <a:r>
              <a:rPr lang="en-US" sz="2900" dirty="0" err="1">
                <a:solidFill>
                  <a:schemeClr val="tx1"/>
                </a:solidFill>
              </a:rPr>
              <a:t>PkM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terhadap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pembelajaran</a:t>
            </a:r>
            <a:r>
              <a:rPr lang="en-US" sz="2900" dirty="0">
                <a:solidFill>
                  <a:schemeClr val="tx1"/>
                </a:solidFill>
              </a:rPr>
              <a:t> yang </a:t>
            </a:r>
            <a:r>
              <a:rPr lang="en-US" sz="2900" dirty="0" err="1">
                <a:solidFill>
                  <a:schemeClr val="tx1"/>
                </a:solidFill>
              </a:rPr>
              <a:t>ditindak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lanjuti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secara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err="1">
                <a:solidFill>
                  <a:schemeClr val="tx1"/>
                </a:solidFill>
              </a:rPr>
              <a:t>berkelanjutan</a:t>
            </a:r>
            <a:r>
              <a:rPr lang="en-US" sz="29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385527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865188" indent="-865188"/>
            <a:r>
              <a:rPr lang="en-ID" dirty="0"/>
              <a:t>41. C.6.4.d) </a:t>
            </a:r>
            <a:r>
              <a:rPr lang="en-ID" dirty="0" err="1"/>
              <a:t>Suasana</a:t>
            </a:r>
            <a:r>
              <a:rPr lang="en-ID" dirty="0"/>
              <a:t> </a:t>
            </a:r>
            <a:r>
              <a:rPr lang="en-ID" dirty="0" err="1"/>
              <a:t>Akademik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514350" indent="-514350">
              <a:buAutoNum type="alphaUcPeriod"/>
            </a:pPr>
            <a:r>
              <a:rPr lang="en-US" sz="2900" dirty="0" err="1"/>
              <a:t>Perguruan</a:t>
            </a:r>
            <a:r>
              <a:rPr lang="en-US" sz="2900" dirty="0"/>
              <a:t> </a:t>
            </a:r>
            <a:r>
              <a:rPr lang="en-US" sz="2900" dirty="0" err="1"/>
              <a:t>tinggi</a:t>
            </a:r>
            <a:r>
              <a:rPr lang="en-US" sz="2900" dirty="0"/>
              <a:t> </a:t>
            </a:r>
            <a:r>
              <a:rPr lang="en-US" sz="2900" dirty="0" err="1"/>
              <a:t>memiliki</a:t>
            </a:r>
            <a:r>
              <a:rPr lang="en-US" sz="2900" dirty="0"/>
              <a:t> </a:t>
            </a:r>
            <a:r>
              <a:rPr lang="en-US" sz="2900" dirty="0" err="1"/>
              <a:t>dokumen</a:t>
            </a:r>
            <a:r>
              <a:rPr lang="en-US" sz="2900" dirty="0"/>
              <a:t> formal </a:t>
            </a:r>
            <a:r>
              <a:rPr lang="en-US" sz="2900" dirty="0" err="1"/>
              <a:t>kebijakan</a:t>
            </a:r>
            <a:r>
              <a:rPr lang="en-US" sz="2900" dirty="0"/>
              <a:t> </a:t>
            </a:r>
            <a:r>
              <a:rPr lang="en-US" sz="2900" dirty="0" err="1"/>
              <a:t>suasana</a:t>
            </a:r>
            <a:r>
              <a:rPr lang="en-US" sz="2900" dirty="0"/>
              <a:t> </a:t>
            </a:r>
            <a:r>
              <a:rPr lang="en-US" sz="2900" dirty="0" err="1"/>
              <a:t>akademik</a:t>
            </a:r>
            <a:r>
              <a:rPr lang="en-US" sz="2900" dirty="0"/>
              <a:t> yang </a:t>
            </a:r>
            <a:r>
              <a:rPr lang="en-US" sz="2900" dirty="0" err="1"/>
              <a:t>komprehensif</a:t>
            </a:r>
            <a:r>
              <a:rPr lang="en-US" sz="2900" dirty="0"/>
              <a:t> dan </a:t>
            </a:r>
            <a:r>
              <a:rPr lang="en-US" sz="2900" dirty="0" err="1"/>
              <a:t>rinci</a:t>
            </a:r>
            <a:r>
              <a:rPr lang="en-US" sz="2900" dirty="0"/>
              <a:t> yang </a:t>
            </a:r>
            <a:r>
              <a:rPr lang="en-US" sz="2900" dirty="0" err="1"/>
              <a:t>mencakup</a:t>
            </a:r>
            <a:r>
              <a:rPr lang="en-US" sz="2900" dirty="0"/>
              <a:t>: </a:t>
            </a:r>
            <a:r>
              <a:rPr lang="en-US" sz="2900" dirty="0" err="1"/>
              <a:t>otonomi</a:t>
            </a:r>
            <a:r>
              <a:rPr lang="en-US" sz="2900" dirty="0"/>
              <a:t> </a:t>
            </a:r>
            <a:r>
              <a:rPr lang="en-US" sz="2900" dirty="0" err="1"/>
              <a:t>keilmuan</a:t>
            </a:r>
            <a:r>
              <a:rPr lang="en-US" sz="2900" dirty="0"/>
              <a:t>, </a:t>
            </a:r>
            <a:r>
              <a:rPr lang="en-US" sz="2900" dirty="0" err="1"/>
              <a:t>kebebasan</a:t>
            </a:r>
            <a:r>
              <a:rPr lang="en-US" sz="2900" dirty="0"/>
              <a:t> </a:t>
            </a:r>
            <a:r>
              <a:rPr lang="en-US" sz="2900" dirty="0" err="1"/>
              <a:t>akademik</a:t>
            </a:r>
            <a:r>
              <a:rPr lang="en-US" sz="2900" dirty="0"/>
              <a:t>, dan </a:t>
            </a:r>
            <a:r>
              <a:rPr lang="en-US" sz="2900" dirty="0" err="1"/>
              <a:t>kebebasan</a:t>
            </a:r>
            <a:r>
              <a:rPr lang="en-US" sz="2900" dirty="0"/>
              <a:t> </a:t>
            </a:r>
            <a:r>
              <a:rPr lang="en-US" sz="2900" dirty="0" err="1"/>
              <a:t>mimbar</a:t>
            </a:r>
            <a:r>
              <a:rPr lang="en-US" sz="2900" dirty="0"/>
              <a:t> </a:t>
            </a:r>
            <a:r>
              <a:rPr lang="en-US" sz="2900" dirty="0" err="1"/>
              <a:t>akademik</a:t>
            </a:r>
            <a:r>
              <a:rPr lang="en-US" sz="2900" dirty="0"/>
              <a:t>..</a:t>
            </a:r>
          </a:p>
          <a:p>
            <a:pPr marL="514350" indent="-514350">
              <a:buAutoNum type="alphaUcPeriod"/>
            </a:pPr>
            <a:r>
              <a:rPr lang="en-US" sz="2900" dirty="0" err="1"/>
              <a:t>Perguruan</a:t>
            </a:r>
            <a:r>
              <a:rPr lang="en-US" sz="2900" dirty="0"/>
              <a:t> </a:t>
            </a:r>
            <a:r>
              <a:rPr lang="en-US" sz="2900" dirty="0" err="1"/>
              <a:t>tinggi</a:t>
            </a:r>
            <a:r>
              <a:rPr lang="en-US" sz="2900" dirty="0"/>
              <a:t> </a:t>
            </a:r>
            <a:r>
              <a:rPr lang="en-US" sz="2900" dirty="0" err="1"/>
              <a:t>memiliki</a:t>
            </a:r>
            <a:r>
              <a:rPr lang="en-US" sz="2900" dirty="0"/>
              <a:t> </a:t>
            </a:r>
            <a:r>
              <a:rPr lang="en-US" sz="2900" dirty="0" err="1"/>
              <a:t>bukti</a:t>
            </a:r>
            <a:r>
              <a:rPr lang="en-US" sz="2900" dirty="0"/>
              <a:t> yang sahih </a:t>
            </a:r>
            <a:r>
              <a:rPr lang="en-US" sz="2900" dirty="0" err="1"/>
              <a:t>tentang</a:t>
            </a:r>
            <a:r>
              <a:rPr lang="en-US" sz="2900" dirty="0"/>
              <a:t> </a:t>
            </a:r>
            <a:r>
              <a:rPr lang="en-US" sz="2900" dirty="0" err="1"/>
              <a:t>tingkat</a:t>
            </a:r>
            <a:r>
              <a:rPr lang="en-US" sz="2900" dirty="0"/>
              <a:t> </a:t>
            </a:r>
            <a:r>
              <a:rPr lang="en-US" sz="2900" dirty="0" err="1"/>
              <a:t>kepuasan</a:t>
            </a:r>
            <a:r>
              <a:rPr lang="en-US" sz="2900" dirty="0"/>
              <a:t> dan </a:t>
            </a:r>
            <a:r>
              <a:rPr lang="en-US" sz="2900" dirty="0" err="1"/>
              <a:t>umpan</a:t>
            </a:r>
            <a:r>
              <a:rPr lang="en-US" sz="2900" dirty="0"/>
              <a:t> </a:t>
            </a:r>
            <a:r>
              <a:rPr lang="en-US" sz="2900" dirty="0" err="1"/>
              <a:t>balik</a:t>
            </a:r>
            <a:r>
              <a:rPr lang="en-US" sz="2900" dirty="0"/>
              <a:t> </a:t>
            </a:r>
            <a:r>
              <a:rPr lang="en-US" sz="2900" dirty="0" err="1"/>
              <a:t>dari</a:t>
            </a:r>
            <a:r>
              <a:rPr lang="en-US" sz="2900" dirty="0"/>
              <a:t> stakeholders internal </a:t>
            </a:r>
            <a:r>
              <a:rPr lang="en-US" sz="2900" dirty="0" err="1"/>
              <a:t>tentang</a:t>
            </a:r>
            <a:r>
              <a:rPr lang="en-US" sz="2900" dirty="0"/>
              <a:t> </a:t>
            </a:r>
            <a:r>
              <a:rPr lang="en-US" sz="2900" dirty="0" err="1"/>
              <a:t>terbangunnya</a:t>
            </a:r>
            <a:r>
              <a:rPr lang="en-US" sz="2900" dirty="0"/>
              <a:t> </a:t>
            </a:r>
            <a:r>
              <a:rPr lang="en-US" sz="2900" dirty="0" err="1"/>
              <a:t>suasana</a:t>
            </a:r>
            <a:r>
              <a:rPr lang="en-US" sz="2900" dirty="0"/>
              <a:t> </a:t>
            </a:r>
            <a:r>
              <a:rPr lang="en-US" sz="2900" dirty="0" err="1"/>
              <a:t>akademik</a:t>
            </a:r>
            <a:r>
              <a:rPr lang="en-US" sz="2900" dirty="0"/>
              <a:t> yang </a:t>
            </a:r>
            <a:r>
              <a:rPr lang="en-US" sz="2900" dirty="0" err="1"/>
              <a:t>sehat</a:t>
            </a:r>
            <a:r>
              <a:rPr lang="en-US" sz="2900" dirty="0"/>
              <a:t> dan </a:t>
            </a:r>
            <a:r>
              <a:rPr lang="en-US" sz="2900" dirty="0" err="1"/>
              <a:t>kondusif</a:t>
            </a:r>
            <a:r>
              <a:rPr lang="en-US" sz="2900" dirty="0"/>
              <a:t>, yang </a:t>
            </a:r>
            <a:r>
              <a:rPr lang="en-US" sz="2900" dirty="0" err="1"/>
              <a:t>disurvey</a:t>
            </a:r>
            <a:r>
              <a:rPr lang="en-US" sz="2900" dirty="0"/>
              <a:t> </a:t>
            </a:r>
            <a:r>
              <a:rPr lang="en-US" sz="2900" dirty="0" err="1"/>
              <a:t>menggunakan</a:t>
            </a:r>
            <a:r>
              <a:rPr lang="en-US" sz="2900" dirty="0"/>
              <a:t> </a:t>
            </a:r>
            <a:r>
              <a:rPr lang="en-US" sz="2900" dirty="0" err="1"/>
              <a:t>instrumen</a:t>
            </a:r>
            <a:r>
              <a:rPr lang="en-US" sz="2900" dirty="0"/>
              <a:t> yang sahih, </a:t>
            </a:r>
            <a:r>
              <a:rPr lang="en-US" sz="2900" dirty="0" err="1"/>
              <a:t>andal</a:t>
            </a:r>
            <a:r>
              <a:rPr lang="en-US" sz="2900" dirty="0"/>
              <a:t>, dan </a:t>
            </a:r>
            <a:r>
              <a:rPr lang="en-US" sz="2900" dirty="0" err="1"/>
              <a:t>mudah</a:t>
            </a:r>
            <a:r>
              <a:rPr lang="en-US" sz="2900" dirty="0"/>
              <a:t> </a:t>
            </a:r>
            <a:r>
              <a:rPr lang="en-US" sz="2900" dirty="0" err="1"/>
              <a:t>digunakan</a:t>
            </a:r>
            <a:r>
              <a:rPr lang="en-US" sz="2900" dirty="0"/>
              <a:t> </a:t>
            </a:r>
            <a:r>
              <a:rPr lang="en-US" sz="2900" dirty="0" err="1"/>
              <a:t>serta</a:t>
            </a:r>
            <a:r>
              <a:rPr lang="en-US" sz="2900" dirty="0"/>
              <a:t> </a:t>
            </a:r>
            <a:r>
              <a:rPr lang="en-US" sz="2900" dirty="0" err="1"/>
              <a:t>dilakukan</a:t>
            </a:r>
            <a:r>
              <a:rPr lang="en-US" sz="2900" dirty="0"/>
              <a:t> </a:t>
            </a:r>
            <a:r>
              <a:rPr lang="en-US" sz="2900" dirty="0" err="1"/>
              <a:t>setiap</a:t>
            </a:r>
            <a:r>
              <a:rPr lang="en-US" sz="2900" dirty="0"/>
              <a:t> </a:t>
            </a:r>
            <a:r>
              <a:rPr lang="en-US" sz="2900" dirty="0" err="1"/>
              <a:t>tahun</a:t>
            </a:r>
            <a:r>
              <a:rPr lang="en-US" sz="2900" dirty="0"/>
              <a:t> yang </a:t>
            </a:r>
            <a:r>
              <a:rPr lang="en-US" sz="2900" dirty="0" err="1"/>
              <a:t>hasilnya</a:t>
            </a:r>
            <a:r>
              <a:rPr lang="en-US" sz="2900" dirty="0"/>
              <a:t> (</a:t>
            </a:r>
            <a:r>
              <a:rPr lang="en-US" sz="2900" dirty="0" err="1"/>
              <a:t>umpan</a:t>
            </a:r>
            <a:r>
              <a:rPr lang="en-US" sz="2900" dirty="0"/>
              <a:t> </a:t>
            </a:r>
            <a:r>
              <a:rPr lang="en-US" sz="2900" dirty="0" err="1"/>
              <a:t>balik</a:t>
            </a:r>
            <a:r>
              <a:rPr lang="en-US" sz="2900" dirty="0"/>
              <a:t>) </a:t>
            </a:r>
            <a:r>
              <a:rPr lang="en-US" sz="2900" dirty="0" err="1"/>
              <a:t>ditindaklanjuti</a:t>
            </a:r>
            <a:r>
              <a:rPr lang="en-US" sz="2900" dirty="0"/>
              <a:t> </a:t>
            </a:r>
            <a:r>
              <a:rPr lang="en-US" sz="2900" dirty="0" err="1"/>
              <a:t>bersesuaian</a:t>
            </a:r>
            <a:r>
              <a:rPr lang="en-US" sz="2900" dirty="0"/>
              <a:t> </a:t>
            </a:r>
            <a:r>
              <a:rPr lang="en-US" sz="2900" dirty="0" err="1"/>
              <a:t>dengan</a:t>
            </a:r>
            <a:r>
              <a:rPr lang="en-US" sz="2900" dirty="0"/>
              <a:t> </a:t>
            </a:r>
            <a:r>
              <a:rPr lang="en-US" sz="2900" dirty="0" err="1"/>
              <a:t>rencana</a:t>
            </a:r>
            <a:r>
              <a:rPr lang="en-US" sz="2900" dirty="0"/>
              <a:t> </a:t>
            </a:r>
            <a:r>
              <a:rPr lang="en-US" sz="2900" dirty="0" err="1"/>
              <a:t>strategis</a:t>
            </a:r>
            <a:r>
              <a:rPr lang="en-US" sz="2900" dirty="0"/>
              <a:t> </a:t>
            </a:r>
            <a:r>
              <a:rPr lang="en-US" sz="2900" dirty="0" err="1"/>
              <a:t>pengembangan</a:t>
            </a:r>
            <a:r>
              <a:rPr lang="en-US" sz="2900" dirty="0"/>
              <a:t> </a:t>
            </a:r>
            <a:r>
              <a:rPr lang="en-US" sz="2900" dirty="0" err="1"/>
              <a:t>suasana</a:t>
            </a:r>
            <a:r>
              <a:rPr lang="en-US" sz="2900" dirty="0"/>
              <a:t> </a:t>
            </a:r>
            <a:r>
              <a:rPr lang="en-US" sz="2900" dirty="0" err="1"/>
              <a:t>akademik</a:t>
            </a:r>
            <a:r>
              <a:rPr lang="en-US" sz="2900" dirty="0"/>
              <a:t>.</a:t>
            </a:r>
          </a:p>
          <a:p>
            <a:pPr marL="514350" indent="-514350">
              <a:buAutoNum type="alphaUcPeriod"/>
            </a:pPr>
            <a:r>
              <a:rPr lang="en-US" sz="2900" dirty="0" err="1"/>
              <a:t>Perguruan</a:t>
            </a:r>
            <a:r>
              <a:rPr lang="en-US" sz="2900" dirty="0"/>
              <a:t> </a:t>
            </a:r>
            <a:r>
              <a:rPr lang="en-US" sz="2900" dirty="0" err="1"/>
              <a:t>tinggi</a:t>
            </a:r>
            <a:r>
              <a:rPr lang="en-US" sz="2900" dirty="0"/>
              <a:t> </a:t>
            </a:r>
            <a:r>
              <a:rPr lang="en-US" sz="2900" dirty="0" err="1"/>
              <a:t>memiliki</a:t>
            </a:r>
            <a:r>
              <a:rPr lang="en-US" sz="2900" dirty="0"/>
              <a:t> </a:t>
            </a:r>
            <a:r>
              <a:rPr lang="en-US" sz="2900" dirty="0" err="1"/>
              <a:t>bukti</a:t>
            </a:r>
            <a:r>
              <a:rPr lang="en-US" sz="2900" dirty="0"/>
              <a:t> yang sahih </a:t>
            </a:r>
            <a:r>
              <a:rPr lang="en-US" sz="2900" dirty="0" err="1"/>
              <a:t>tentang</a:t>
            </a:r>
            <a:r>
              <a:rPr lang="en-US" sz="2900" dirty="0"/>
              <a:t> </a:t>
            </a:r>
            <a:r>
              <a:rPr lang="en-US" sz="2900" dirty="0" err="1"/>
              <a:t>analisis</a:t>
            </a:r>
            <a:r>
              <a:rPr lang="en-US" sz="2900" dirty="0"/>
              <a:t> dan </a:t>
            </a:r>
            <a:r>
              <a:rPr lang="en-US" sz="2900" dirty="0" err="1"/>
              <a:t>perencanaan</a:t>
            </a:r>
            <a:r>
              <a:rPr lang="en-US" sz="2900" dirty="0"/>
              <a:t> </a:t>
            </a:r>
            <a:r>
              <a:rPr lang="en-US" sz="2900" dirty="0" err="1"/>
              <a:t>strategis</a:t>
            </a:r>
            <a:r>
              <a:rPr lang="en-US" sz="2900" dirty="0"/>
              <a:t> </a:t>
            </a:r>
            <a:r>
              <a:rPr lang="en-US" sz="2900" dirty="0" err="1"/>
              <a:t>pengembangan</a:t>
            </a:r>
            <a:r>
              <a:rPr lang="en-US" sz="2900" dirty="0"/>
              <a:t> </a:t>
            </a:r>
            <a:r>
              <a:rPr lang="en-US" sz="2900" dirty="0" err="1"/>
              <a:t>suasana</a:t>
            </a:r>
            <a:r>
              <a:rPr lang="en-US" sz="2900" dirty="0"/>
              <a:t> </a:t>
            </a:r>
            <a:r>
              <a:rPr lang="en-US" sz="2900" dirty="0" err="1"/>
              <a:t>akademik</a:t>
            </a:r>
            <a:r>
              <a:rPr lang="en-US" sz="2900" dirty="0"/>
              <a:t> dan </a:t>
            </a:r>
            <a:r>
              <a:rPr lang="en-US" sz="2900" dirty="0" err="1"/>
              <a:t>implementasinya</a:t>
            </a:r>
            <a:r>
              <a:rPr lang="en-US" sz="2900" dirty="0"/>
              <a:t> </a:t>
            </a:r>
            <a:r>
              <a:rPr lang="en-US" sz="2900" dirty="0" err="1"/>
              <a:t>secara</a:t>
            </a:r>
            <a:r>
              <a:rPr lang="en-US" sz="2900" dirty="0"/>
              <a:t> </a:t>
            </a:r>
            <a:r>
              <a:rPr lang="en-US" sz="2900" dirty="0" err="1"/>
              <a:t>efektif</a:t>
            </a:r>
            <a:r>
              <a:rPr lang="en-US" sz="2900" dirty="0"/>
              <a:t> dan </a:t>
            </a:r>
            <a:r>
              <a:rPr lang="en-US" sz="2900" dirty="0" err="1"/>
              <a:t>konsisten</a:t>
            </a:r>
            <a:r>
              <a:rPr lang="en-US" sz="2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952497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9BFDB-D549-48C0-836C-0FBC39146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979" y="365125"/>
            <a:ext cx="10612821" cy="1325563"/>
          </a:xfr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B0F0"/>
            </a:solidFill>
          </a:ln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C.7 </a:t>
            </a:r>
            <a:r>
              <a:rPr lang="en-US" b="1" dirty="0" err="1">
                <a:solidFill>
                  <a:srgbClr val="C00000"/>
                </a:solidFill>
              </a:rPr>
              <a:t>Penelitian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501DD-7F4C-43A6-A04F-6A2940132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1825625"/>
            <a:ext cx="1114425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Latar</a:t>
            </a:r>
            <a:r>
              <a:rPr lang="en-US" dirty="0"/>
              <a:t> </a:t>
            </a:r>
            <a:r>
              <a:rPr lang="en-US" dirty="0" err="1"/>
              <a:t>Belakang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Kebijakan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dan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4.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Utama</a:t>
            </a:r>
          </a:p>
          <a:p>
            <a:pPr marL="0" indent="0">
              <a:buNone/>
            </a:pPr>
            <a:r>
              <a:rPr lang="en-US" dirty="0"/>
              <a:t>5.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6.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fi-FI" dirty="0"/>
              <a:t>7. Penjaminan Mutu Proses Penelitian</a:t>
            </a:r>
          </a:p>
          <a:p>
            <a:pPr marL="0" indent="0">
              <a:buNone/>
            </a:pPr>
            <a:r>
              <a:rPr lang="en-US" dirty="0"/>
              <a:t>8.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9. Kesimpulan Hasil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56462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B0A461-5DD6-43D4-9CA2-103B5F4F0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332" y="479904"/>
            <a:ext cx="11317857" cy="6024413"/>
          </a:xfrm>
        </p:spPr>
        <p:txBody>
          <a:bodyPr>
            <a:noAutofit/>
          </a:bodyPr>
          <a:lstStyle/>
          <a:p>
            <a:pPr marL="517525" indent="-517525">
              <a:buNone/>
            </a:pPr>
            <a:r>
              <a:rPr lang="en-US" sz="2400" dirty="0"/>
              <a:t>1. 	</a:t>
            </a:r>
            <a:r>
              <a:rPr lang="en-US" sz="2400" dirty="0" err="1">
                <a:solidFill>
                  <a:srgbClr val="FF0000"/>
                </a:solidFill>
              </a:rPr>
              <a:t>Latar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Belakang</a:t>
            </a:r>
            <a:r>
              <a:rPr lang="en-US" sz="2400" dirty="0">
                <a:solidFill>
                  <a:srgbClr val="FF0000"/>
                </a:solidFill>
              </a:rPr>
              <a:t>  </a:t>
            </a:r>
          </a:p>
          <a:p>
            <a:pPr marL="517525" indent="0">
              <a:buNone/>
            </a:pP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menjelaskan</a:t>
            </a:r>
            <a:r>
              <a:rPr lang="en-US" sz="2400" dirty="0"/>
              <a:t> </a:t>
            </a:r>
            <a:r>
              <a:rPr lang="en-US" sz="2400" dirty="0" err="1"/>
              <a:t>latar</a:t>
            </a:r>
            <a:r>
              <a:rPr lang="en-US" sz="2400" dirty="0"/>
              <a:t> </a:t>
            </a:r>
            <a:r>
              <a:rPr lang="en-US" sz="2400" dirty="0" err="1"/>
              <a:t>belakang</a:t>
            </a:r>
            <a:r>
              <a:rPr lang="en-US" sz="2400" dirty="0"/>
              <a:t>, </a:t>
            </a:r>
            <a:r>
              <a:rPr lang="en-US" sz="2400" dirty="0" err="1"/>
              <a:t>tujuan</a:t>
            </a:r>
            <a:r>
              <a:rPr lang="en-US" sz="2400" dirty="0"/>
              <a:t>, </a:t>
            </a:r>
            <a:r>
              <a:rPr lang="en-US" sz="2400" dirty="0" err="1"/>
              <a:t>rasional</a:t>
            </a:r>
            <a:r>
              <a:rPr lang="en-US" sz="2400" dirty="0"/>
              <a:t>, dan </a:t>
            </a:r>
            <a:r>
              <a:rPr lang="en-US" sz="2400" dirty="0" err="1"/>
              <a:t>mekanisme</a:t>
            </a:r>
            <a:r>
              <a:rPr lang="en-US" sz="2400" dirty="0"/>
              <a:t> </a:t>
            </a:r>
            <a:r>
              <a:rPr lang="en-US" sz="2400" dirty="0" err="1"/>
              <a:t>penetapan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terkait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 yang </a:t>
            </a:r>
            <a:r>
              <a:rPr lang="en-US" sz="2400" dirty="0" err="1"/>
              <a:t>mencakup</a:t>
            </a:r>
            <a:r>
              <a:rPr lang="en-US" sz="2400" dirty="0"/>
              <a:t>: </a:t>
            </a:r>
            <a:r>
              <a:rPr lang="en-US" sz="2400" dirty="0" err="1"/>
              <a:t>perencanaan</a:t>
            </a:r>
            <a:r>
              <a:rPr lang="en-US" sz="2400" dirty="0"/>
              <a:t>, </a:t>
            </a:r>
            <a:r>
              <a:rPr lang="en-US" sz="2400" dirty="0" err="1"/>
              <a:t>pelaksanaan</a:t>
            </a:r>
            <a:r>
              <a:rPr lang="en-US" sz="2400" dirty="0"/>
              <a:t>, dan </a:t>
            </a:r>
            <a:r>
              <a:rPr lang="en-US" sz="2400" dirty="0" err="1"/>
              <a:t>pelaporan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 yang </a:t>
            </a:r>
            <a:r>
              <a:rPr lang="en-US" sz="2400" dirty="0" err="1"/>
              <a:t>didasarkan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</a:t>
            </a:r>
            <a:r>
              <a:rPr lang="en-US" sz="2400" dirty="0" err="1"/>
              <a:t>analisis</a:t>
            </a:r>
            <a:r>
              <a:rPr lang="en-US" sz="2400" dirty="0"/>
              <a:t> internal dan </a:t>
            </a:r>
            <a:r>
              <a:rPr lang="en-US" sz="2400" dirty="0" err="1"/>
              <a:t>eksternal</a:t>
            </a:r>
            <a:r>
              <a:rPr lang="en-US" sz="2400" dirty="0"/>
              <a:t>,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posisi</a:t>
            </a:r>
            <a:r>
              <a:rPr lang="en-US" sz="2400" dirty="0"/>
              <a:t> dan </a:t>
            </a:r>
            <a:r>
              <a:rPr lang="en-US" sz="2400" dirty="0" err="1"/>
              <a:t>daya</a:t>
            </a:r>
            <a:r>
              <a:rPr lang="en-US" sz="2400" dirty="0"/>
              <a:t> </a:t>
            </a:r>
            <a:r>
              <a:rPr lang="en-US" sz="2400" dirty="0" err="1"/>
              <a:t>saing</a:t>
            </a:r>
            <a:r>
              <a:rPr lang="en-US" sz="2400" dirty="0"/>
              <a:t>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. </a:t>
            </a:r>
          </a:p>
          <a:p>
            <a:pPr marL="517525" indent="-517525">
              <a:buNone/>
            </a:pPr>
            <a:r>
              <a:rPr lang="en-US" sz="2400" dirty="0"/>
              <a:t>  2. 	</a:t>
            </a:r>
            <a:r>
              <a:rPr lang="en-US" sz="2400" dirty="0" err="1">
                <a:solidFill>
                  <a:srgbClr val="FF0000"/>
                </a:solidFill>
              </a:rPr>
              <a:t>Kebijakan</a:t>
            </a:r>
            <a:r>
              <a:rPr lang="en-US" sz="2400" dirty="0"/>
              <a:t>  </a:t>
            </a:r>
          </a:p>
          <a:p>
            <a:pPr marL="517525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dokumen</a:t>
            </a:r>
            <a:r>
              <a:rPr lang="en-US" sz="2400" dirty="0"/>
              <a:t> formal </a:t>
            </a:r>
            <a:r>
              <a:rPr lang="en-US" sz="2400" dirty="0" err="1"/>
              <a:t>kebijakan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 yang </a:t>
            </a:r>
            <a:r>
              <a:rPr lang="en-US" sz="2400" dirty="0" err="1"/>
              <a:t>mencakup</a:t>
            </a:r>
            <a:r>
              <a:rPr lang="en-US" sz="2400" dirty="0"/>
              <a:t> </a:t>
            </a:r>
            <a:r>
              <a:rPr lang="en-US" sz="2400" dirty="0" err="1"/>
              <a:t>perencanaan</a:t>
            </a:r>
            <a:r>
              <a:rPr lang="en-US" sz="2400" dirty="0"/>
              <a:t> (</a:t>
            </a:r>
            <a:r>
              <a:rPr lang="en-US" sz="2400" dirty="0" err="1"/>
              <a:t>termasuk</a:t>
            </a:r>
            <a:r>
              <a:rPr lang="en-US" sz="2400" dirty="0"/>
              <a:t> </a:t>
            </a:r>
            <a:r>
              <a:rPr lang="en-US" sz="2400" dirty="0" err="1"/>
              <a:t>arah</a:t>
            </a:r>
            <a:r>
              <a:rPr lang="en-US" sz="2400" dirty="0"/>
              <a:t> dan </a:t>
            </a:r>
            <a:r>
              <a:rPr lang="en-US" sz="2400" dirty="0" err="1"/>
              <a:t>fokus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), </a:t>
            </a:r>
            <a:r>
              <a:rPr lang="en-US" sz="2400" dirty="0" err="1"/>
              <a:t>pelaksanaan</a:t>
            </a:r>
            <a:r>
              <a:rPr lang="en-US" sz="2400" dirty="0"/>
              <a:t>, dan </a:t>
            </a:r>
            <a:r>
              <a:rPr lang="en-US" sz="2400" dirty="0" err="1"/>
              <a:t>pelaporan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panduan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.   </a:t>
            </a:r>
          </a:p>
          <a:p>
            <a:pPr marL="517525" indent="-517525">
              <a:buNone/>
            </a:pPr>
            <a:r>
              <a:rPr lang="en-US" sz="2400" dirty="0"/>
              <a:t>3. 	</a:t>
            </a:r>
            <a:r>
              <a:rPr lang="en-US" sz="2400" dirty="0" err="1">
                <a:solidFill>
                  <a:srgbClr val="FF0000"/>
                </a:solidFill>
              </a:rPr>
              <a:t>Standar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Perguruan</a:t>
            </a:r>
            <a:r>
              <a:rPr lang="en-US" sz="2400" dirty="0">
                <a:solidFill>
                  <a:srgbClr val="FF0000"/>
                </a:solidFill>
              </a:rPr>
              <a:t> Tinggi dan </a:t>
            </a:r>
            <a:r>
              <a:rPr lang="en-US" sz="2400" dirty="0" err="1">
                <a:solidFill>
                  <a:srgbClr val="FF0000"/>
                </a:solidFill>
              </a:rPr>
              <a:t>Strategi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Pencapaian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Standar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menjelaskan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dan </a:t>
            </a:r>
            <a:r>
              <a:rPr lang="en-US" sz="2400" dirty="0" err="1"/>
              <a:t>strategi</a:t>
            </a:r>
            <a:r>
              <a:rPr lang="en-US" sz="2400" dirty="0"/>
              <a:t> </a:t>
            </a:r>
            <a:r>
              <a:rPr lang="en-US" sz="2400" dirty="0" err="1"/>
              <a:t>pencapaian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terkait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 di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yang </a:t>
            </a:r>
            <a:r>
              <a:rPr lang="en-US" sz="2400" dirty="0" err="1"/>
              <a:t>mencakup</a:t>
            </a:r>
            <a:r>
              <a:rPr lang="en-US" sz="2400" dirty="0"/>
              <a:t> </a:t>
            </a:r>
            <a:r>
              <a:rPr lang="en-US" sz="2400" dirty="0" err="1"/>
              <a:t>aspek</a:t>
            </a:r>
            <a:r>
              <a:rPr lang="en-US" sz="2400" dirty="0"/>
              <a:t> </a:t>
            </a:r>
            <a:r>
              <a:rPr lang="en-US" sz="2400" dirty="0" err="1"/>
              <a:t>perencanaan</a:t>
            </a:r>
            <a:r>
              <a:rPr lang="en-US" sz="2400" dirty="0"/>
              <a:t>, </a:t>
            </a:r>
            <a:r>
              <a:rPr lang="en-US" sz="2400" dirty="0" err="1"/>
              <a:t>pelaksanaan</a:t>
            </a:r>
            <a:r>
              <a:rPr lang="en-US" sz="2400" dirty="0"/>
              <a:t>, dan </a:t>
            </a:r>
            <a:r>
              <a:rPr lang="en-US" sz="2400" dirty="0" err="1"/>
              <a:t>pelaporan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, yang </a:t>
            </a:r>
            <a:r>
              <a:rPr lang="en-US" sz="2400" dirty="0" err="1"/>
              <a:t>memenuhi</a:t>
            </a:r>
            <a:r>
              <a:rPr lang="en-US" sz="2400" dirty="0"/>
              <a:t> dan/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melampaui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Nasional Pendidikan Tinggi. Pada </a:t>
            </a: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juga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diuraikan</a:t>
            </a:r>
            <a:r>
              <a:rPr lang="en-US" sz="2400" dirty="0"/>
              <a:t> </a:t>
            </a:r>
            <a:r>
              <a:rPr lang="en-US" sz="2400" dirty="0" err="1"/>
              <a:t>sumber</a:t>
            </a:r>
            <a:r>
              <a:rPr lang="en-US" sz="2400" dirty="0"/>
              <a:t> </a:t>
            </a:r>
            <a:r>
              <a:rPr lang="en-US" sz="2400" dirty="0" err="1"/>
              <a:t>daya</a:t>
            </a:r>
            <a:r>
              <a:rPr lang="en-US" sz="2400" dirty="0"/>
              <a:t> yang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dialokasikan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mencapai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yang </a:t>
            </a:r>
            <a:r>
              <a:rPr lang="en-US" sz="2400" dirty="0" err="1"/>
              <a:t>telah</a:t>
            </a:r>
            <a:r>
              <a:rPr lang="en-US" sz="2400" dirty="0"/>
              <a:t> </a:t>
            </a:r>
            <a:r>
              <a:rPr lang="en-US" sz="2400" dirty="0" err="1"/>
              <a:t>ditetapkan</a:t>
            </a:r>
            <a:r>
              <a:rPr lang="en-US" sz="2400" dirty="0"/>
              <a:t>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mekanisme</a:t>
            </a:r>
            <a:r>
              <a:rPr lang="en-US" sz="2400" dirty="0"/>
              <a:t> </a:t>
            </a:r>
            <a:r>
              <a:rPr lang="en-US" sz="2400" dirty="0" err="1"/>
              <a:t>kontrol</a:t>
            </a:r>
            <a:r>
              <a:rPr lang="en-US" sz="2400" dirty="0"/>
              <a:t> </a:t>
            </a:r>
            <a:r>
              <a:rPr lang="en-US" sz="2400" dirty="0" err="1"/>
              <a:t>pencapaiannya</a:t>
            </a:r>
            <a:r>
              <a:rPr lang="en-US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1787547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86E83-61A3-49AA-85BE-514514A97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946" y="582058"/>
            <a:ext cx="10859219" cy="5693884"/>
          </a:xfrm>
        </p:spPr>
        <p:txBody>
          <a:bodyPr>
            <a:noAutofit/>
          </a:bodyPr>
          <a:lstStyle/>
          <a:p>
            <a:pPr marL="517525" indent="-517525">
              <a:buNone/>
            </a:pPr>
            <a:r>
              <a:rPr lang="en-US" sz="2700" dirty="0"/>
              <a:t>4. 	</a:t>
            </a:r>
            <a:r>
              <a:rPr lang="en-US" sz="2700" dirty="0" err="1">
                <a:solidFill>
                  <a:srgbClr val="FF0000"/>
                </a:solidFill>
              </a:rPr>
              <a:t>Indikator</a:t>
            </a:r>
            <a:r>
              <a:rPr lang="en-US" sz="2700" dirty="0">
                <a:solidFill>
                  <a:srgbClr val="FF0000"/>
                </a:solidFill>
              </a:rPr>
              <a:t> </a:t>
            </a:r>
            <a:r>
              <a:rPr lang="en-US" sz="2700" dirty="0" err="1">
                <a:solidFill>
                  <a:srgbClr val="FF0000"/>
                </a:solidFill>
              </a:rPr>
              <a:t>Kinerja</a:t>
            </a:r>
            <a:r>
              <a:rPr lang="en-US" sz="2700" dirty="0">
                <a:solidFill>
                  <a:srgbClr val="FF0000"/>
                </a:solidFill>
              </a:rPr>
              <a:t> Utama</a:t>
            </a:r>
          </a:p>
          <a:p>
            <a:pPr marL="1138238" indent="-620713">
              <a:buNone/>
            </a:pPr>
            <a:r>
              <a:rPr lang="en-US" sz="2700" dirty="0"/>
              <a:t>a) 	</a:t>
            </a:r>
            <a:r>
              <a:rPr lang="en-US" sz="2700" dirty="0" err="1"/>
              <a:t>Ketersediaan</a:t>
            </a:r>
            <a:r>
              <a:rPr lang="en-US" sz="2700" dirty="0"/>
              <a:t> </a:t>
            </a:r>
            <a:r>
              <a:rPr lang="en-US" sz="2700" dirty="0" err="1"/>
              <a:t>dokumen</a:t>
            </a:r>
            <a:r>
              <a:rPr lang="en-US" sz="2700" dirty="0"/>
              <a:t> formal </a:t>
            </a:r>
            <a:r>
              <a:rPr lang="en-US" sz="2700" dirty="0" err="1"/>
              <a:t>Rencana</a:t>
            </a:r>
            <a:r>
              <a:rPr lang="en-US" sz="2700" dirty="0"/>
              <a:t> </a:t>
            </a:r>
            <a:r>
              <a:rPr lang="en-US" sz="2700" dirty="0" err="1"/>
              <a:t>Strategis</a:t>
            </a:r>
            <a:r>
              <a:rPr lang="en-US" sz="2700" dirty="0"/>
              <a:t> </a:t>
            </a:r>
            <a:r>
              <a:rPr lang="en-US" sz="2700" dirty="0" err="1"/>
              <a:t>Penelitian</a:t>
            </a:r>
            <a:r>
              <a:rPr lang="en-US" sz="2700" dirty="0"/>
              <a:t> yang </a:t>
            </a:r>
            <a:r>
              <a:rPr lang="en-US" sz="2700" dirty="0" err="1"/>
              <a:t>memuat</a:t>
            </a:r>
            <a:r>
              <a:rPr lang="en-US" sz="2700" dirty="0"/>
              <a:t> </a:t>
            </a:r>
            <a:r>
              <a:rPr lang="en-US" sz="2700" dirty="0" err="1"/>
              <a:t>landasan</a:t>
            </a:r>
            <a:r>
              <a:rPr lang="en-US" sz="2700" dirty="0"/>
              <a:t> </a:t>
            </a:r>
            <a:r>
              <a:rPr lang="en-US" sz="2700" dirty="0" err="1"/>
              <a:t>pengembangan</a:t>
            </a:r>
            <a:r>
              <a:rPr lang="en-US" sz="2700" dirty="0"/>
              <a:t>, peta </a:t>
            </a:r>
            <a:r>
              <a:rPr lang="en-US" sz="2700" dirty="0" err="1"/>
              <a:t>jalan</a:t>
            </a:r>
            <a:r>
              <a:rPr lang="en-US" sz="2700" dirty="0"/>
              <a:t>, </a:t>
            </a:r>
            <a:r>
              <a:rPr lang="en-US" sz="2700" dirty="0" err="1"/>
              <a:t>sasaran</a:t>
            </a:r>
            <a:r>
              <a:rPr lang="en-US" sz="2700" dirty="0"/>
              <a:t> program </a:t>
            </a:r>
            <a:r>
              <a:rPr lang="en-US" sz="2700" dirty="0" err="1"/>
              <a:t>strategis</a:t>
            </a:r>
            <a:r>
              <a:rPr lang="en-US" sz="2700" dirty="0"/>
              <a:t> dan </a:t>
            </a:r>
            <a:r>
              <a:rPr lang="en-US" sz="2700" dirty="0" err="1"/>
              <a:t>indikator</a:t>
            </a:r>
            <a:r>
              <a:rPr lang="en-US" sz="2700" dirty="0"/>
              <a:t> </a:t>
            </a:r>
            <a:r>
              <a:rPr lang="en-US" sz="2700" dirty="0" err="1"/>
              <a:t>kinerja</a:t>
            </a:r>
            <a:r>
              <a:rPr lang="en-US" sz="2700" dirty="0"/>
              <a:t>, </a:t>
            </a:r>
            <a:r>
              <a:rPr lang="en-US" sz="2700" dirty="0" err="1"/>
              <a:t>serta</a:t>
            </a:r>
            <a:r>
              <a:rPr lang="en-US" sz="2700" dirty="0"/>
              <a:t> </a:t>
            </a:r>
            <a:r>
              <a:rPr lang="en-US" sz="2700" dirty="0" err="1"/>
              <a:t>pelaksanaan</a:t>
            </a:r>
            <a:r>
              <a:rPr lang="en-US" sz="2700" dirty="0"/>
              <a:t> </a:t>
            </a:r>
            <a:r>
              <a:rPr lang="en-US" sz="2700" dirty="0" err="1"/>
              <a:t>rencana</a:t>
            </a:r>
            <a:r>
              <a:rPr lang="en-US" sz="2700" dirty="0"/>
              <a:t> </a:t>
            </a:r>
            <a:r>
              <a:rPr lang="en-US" sz="2700" dirty="0" err="1"/>
              <a:t>strategis</a:t>
            </a:r>
            <a:r>
              <a:rPr lang="en-US" sz="2700" dirty="0"/>
              <a:t>. </a:t>
            </a:r>
          </a:p>
          <a:p>
            <a:pPr marL="1138238" indent="-620713">
              <a:buNone/>
            </a:pPr>
            <a:r>
              <a:rPr lang="en-US" sz="2700" dirty="0"/>
              <a:t>b) 	</a:t>
            </a:r>
            <a:r>
              <a:rPr lang="en-US" sz="2700" dirty="0" err="1"/>
              <a:t>Ketersediaan</a:t>
            </a:r>
            <a:r>
              <a:rPr lang="en-US" sz="2700" dirty="0"/>
              <a:t> </a:t>
            </a:r>
            <a:r>
              <a:rPr lang="en-US" sz="2700" dirty="0" err="1"/>
              <a:t>pedoman</a:t>
            </a:r>
            <a:r>
              <a:rPr lang="en-US" sz="2700" dirty="0"/>
              <a:t> </a:t>
            </a:r>
            <a:r>
              <a:rPr lang="en-US" sz="2700" dirty="0" err="1"/>
              <a:t>penelitian</a:t>
            </a:r>
            <a:r>
              <a:rPr lang="en-US" sz="2700" dirty="0"/>
              <a:t> dan </a:t>
            </a:r>
            <a:r>
              <a:rPr lang="en-US" sz="2700" dirty="0" err="1"/>
              <a:t>bukti</a:t>
            </a:r>
            <a:r>
              <a:rPr lang="en-US" sz="2700" dirty="0"/>
              <a:t> </a:t>
            </a:r>
            <a:r>
              <a:rPr lang="en-US" sz="2700" dirty="0" err="1"/>
              <a:t>sosialisasinya</a:t>
            </a:r>
            <a:r>
              <a:rPr lang="en-US" sz="2700" dirty="0"/>
              <a:t>.  </a:t>
            </a:r>
          </a:p>
          <a:p>
            <a:pPr marL="1138238" indent="-620713">
              <a:buNone/>
            </a:pPr>
            <a:r>
              <a:rPr lang="en-US" sz="2700" dirty="0"/>
              <a:t>c) 	</a:t>
            </a:r>
            <a:r>
              <a:rPr lang="en-US" sz="2700" dirty="0" err="1"/>
              <a:t>Bukti</a:t>
            </a:r>
            <a:r>
              <a:rPr lang="en-US" sz="2700" dirty="0"/>
              <a:t> yang sahih </a:t>
            </a:r>
            <a:r>
              <a:rPr lang="en-US" sz="2700" dirty="0" err="1"/>
              <a:t>tentang</a:t>
            </a:r>
            <a:r>
              <a:rPr lang="en-US" sz="2700" dirty="0"/>
              <a:t> </a:t>
            </a:r>
            <a:r>
              <a:rPr lang="en-US" sz="2700" dirty="0" err="1"/>
              <a:t>pelaksanaan</a:t>
            </a:r>
            <a:r>
              <a:rPr lang="en-US" sz="2700" dirty="0"/>
              <a:t> proses </a:t>
            </a:r>
            <a:r>
              <a:rPr lang="en-US" sz="2700" dirty="0" err="1"/>
              <a:t>penelitian</a:t>
            </a:r>
            <a:r>
              <a:rPr lang="en-US" sz="2700" dirty="0"/>
              <a:t> </a:t>
            </a:r>
            <a:r>
              <a:rPr lang="en-US" sz="2700" dirty="0" err="1"/>
              <a:t>mencakup</a:t>
            </a:r>
            <a:r>
              <a:rPr lang="en-US" sz="2700" dirty="0"/>
              <a:t> tata </a:t>
            </a:r>
            <a:r>
              <a:rPr lang="en-US" sz="2700" dirty="0" err="1"/>
              <a:t>cara</a:t>
            </a:r>
            <a:r>
              <a:rPr lang="en-US" sz="2700" dirty="0"/>
              <a:t> </a:t>
            </a:r>
            <a:r>
              <a:rPr lang="en-US" sz="2700" dirty="0" err="1"/>
              <a:t>penilaian</a:t>
            </a:r>
            <a:r>
              <a:rPr lang="en-US" sz="2700" dirty="0"/>
              <a:t> dan review, </a:t>
            </a:r>
            <a:r>
              <a:rPr lang="en-US" sz="2700" dirty="0" err="1"/>
              <a:t>legalitas</a:t>
            </a:r>
            <a:r>
              <a:rPr lang="en-US" sz="2700" dirty="0"/>
              <a:t> </a:t>
            </a:r>
            <a:r>
              <a:rPr lang="en-US" sz="2700" dirty="0" err="1"/>
              <a:t>pengangkatan</a:t>
            </a:r>
            <a:r>
              <a:rPr lang="en-US" sz="2700" dirty="0"/>
              <a:t> reviewer, </a:t>
            </a:r>
            <a:r>
              <a:rPr lang="en-US" sz="2700" dirty="0" err="1"/>
              <a:t>bukti</a:t>
            </a:r>
            <a:r>
              <a:rPr lang="en-US" sz="2700" dirty="0"/>
              <a:t> </a:t>
            </a:r>
            <a:r>
              <a:rPr lang="en-US" sz="2700" dirty="0" err="1"/>
              <a:t>tertulis</a:t>
            </a:r>
            <a:r>
              <a:rPr lang="en-US" sz="2700" dirty="0"/>
              <a:t> </a:t>
            </a:r>
            <a:r>
              <a:rPr lang="en-US" sz="2700" dirty="0" err="1"/>
              <a:t>hasil</a:t>
            </a:r>
            <a:r>
              <a:rPr lang="en-US" sz="2700" dirty="0"/>
              <a:t> </a:t>
            </a:r>
            <a:r>
              <a:rPr lang="en-US" sz="2700" dirty="0" err="1"/>
              <a:t>penilaian</a:t>
            </a:r>
            <a:r>
              <a:rPr lang="en-US" sz="2700" dirty="0"/>
              <a:t> </a:t>
            </a:r>
            <a:r>
              <a:rPr lang="en-US" sz="2700" dirty="0" err="1"/>
              <a:t>usul</a:t>
            </a:r>
            <a:r>
              <a:rPr lang="en-US" sz="2700" dirty="0"/>
              <a:t> </a:t>
            </a:r>
            <a:r>
              <a:rPr lang="en-US" sz="2700" dirty="0" err="1"/>
              <a:t>penelitian</a:t>
            </a:r>
            <a:r>
              <a:rPr lang="en-US" sz="2700" dirty="0"/>
              <a:t>, </a:t>
            </a:r>
            <a:r>
              <a:rPr lang="en-US" sz="2700" dirty="0" err="1"/>
              <a:t>legalitas</a:t>
            </a:r>
            <a:r>
              <a:rPr lang="en-US" sz="2700" dirty="0"/>
              <a:t> </a:t>
            </a:r>
            <a:r>
              <a:rPr lang="en-US" sz="2700" dirty="0" err="1"/>
              <a:t>penugasan</a:t>
            </a:r>
            <a:r>
              <a:rPr lang="en-US" sz="2700" dirty="0"/>
              <a:t> </a:t>
            </a:r>
            <a:r>
              <a:rPr lang="en-US" sz="2700" dirty="0" err="1"/>
              <a:t>peneliti</a:t>
            </a:r>
            <a:r>
              <a:rPr lang="en-US" sz="2700" dirty="0"/>
              <a:t>/</a:t>
            </a:r>
            <a:r>
              <a:rPr lang="en-US" sz="2700" dirty="0" err="1"/>
              <a:t>kerjasama</a:t>
            </a:r>
            <a:r>
              <a:rPr lang="en-US" sz="2700" dirty="0"/>
              <a:t> </a:t>
            </a:r>
            <a:r>
              <a:rPr lang="en-US" sz="2700" dirty="0" err="1"/>
              <a:t>peneliti</a:t>
            </a:r>
            <a:r>
              <a:rPr lang="en-US" sz="2700" dirty="0"/>
              <a:t>, </a:t>
            </a:r>
            <a:r>
              <a:rPr lang="en-US" sz="2700" dirty="0" err="1"/>
              <a:t>berita</a:t>
            </a:r>
            <a:r>
              <a:rPr lang="en-US" sz="2700" dirty="0"/>
              <a:t> acara </a:t>
            </a:r>
            <a:r>
              <a:rPr lang="en-US" sz="2700" dirty="0" err="1"/>
              <a:t>hasil</a:t>
            </a:r>
            <a:r>
              <a:rPr lang="en-US" sz="2700" dirty="0"/>
              <a:t> monitoring dan </a:t>
            </a:r>
            <a:r>
              <a:rPr lang="en-US" sz="2700" dirty="0" err="1"/>
              <a:t>evaluasi</a:t>
            </a:r>
            <a:r>
              <a:rPr lang="en-US" sz="2700" dirty="0"/>
              <a:t>, </a:t>
            </a:r>
            <a:r>
              <a:rPr lang="en-US" sz="2700" dirty="0" err="1"/>
              <a:t>serta</a:t>
            </a:r>
            <a:r>
              <a:rPr lang="en-US" sz="2700" dirty="0"/>
              <a:t> </a:t>
            </a:r>
            <a:r>
              <a:rPr lang="en-US" sz="2700" dirty="0" err="1"/>
              <a:t>dokumentasi</a:t>
            </a:r>
            <a:r>
              <a:rPr lang="en-US" sz="2700" dirty="0"/>
              <a:t> output </a:t>
            </a:r>
            <a:r>
              <a:rPr lang="en-US" sz="2700" dirty="0" err="1"/>
              <a:t>penelitian</a:t>
            </a:r>
            <a:r>
              <a:rPr lang="en-US" sz="2700" dirty="0"/>
              <a:t>. </a:t>
            </a:r>
          </a:p>
          <a:p>
            <a:pPr marL="1138238" indent="-620713">
              <a:buNone/>
            </a:pPr>
            <a:r>
              <a:rPr lang="en-US" sz="2700" dirty="0"/>
              <a:t>d) 	</a:t>
            </a:r>
            <a:r>
              <a:rPr lang="en-US" sz="2700" dirty="0" err="1"/>
              <a:t>Dokumentasi</a:t>
            </a:r>
            <a:r>
              <a:rPr lang="en-US" sz="2700" dirty="0"/>
              <a:t> </a:t>
            </a:r>
            <a:r>
              <a:rPr lang="en-US" sz="2700" dirty="0" err="1"/>
              <a:t>pelaporan</a:t>
            </a:r>
            <a:r>
              <a:rPr lang="en-US" sz="2700" dirty="0"/>
              <a:t> </a:t>
            </a:r>
            <a:r>
              <a:rPr lang="en-US" sz="2700" dirty="0" err="1"/>
              <a:t>penelitian</a:t>
            </a:r>
            <a:r>
              <a:rPr lang="en-US" sz="2700" dirty="0"/>
              <a:t> oleh </a:t>
            </a:r>
            <a:r>
              <a:rPr lang="en-US" sz="2700" dirty="0" err="1"/>
              <a:t>pengelola</a:t>
            </a:r>
            <a:r>
              <a:rPr lang="en-US" sz="2700" dirty="0"/>
              <a:t> </a:t>
            </a:r>
            <a:r>
              <a:rPr lang="en-US" sz="2700" dirty="0" err="1"/>
              <a:t>penelitian</a:t>
            </a:r>
            <a:r>
              <a:rPr lang="en-US" sz="2700" dirty="0"/>
              <a:t> </a:t>
            </a:r>
            <a:r>
              <a:rPr lang="en-US" sz="2700" dirty="0" err="1"/>
              <a:t>kepada</a:t>
            </a:r>
            <a:r>
              <a:rPr lang="en-US" sz="2700" dirty="0"/>
              <a:t> </a:t>
            </a:r>
            <a:r>
              <a:rPr lang="en-US" sz="2700" dirty="0" err="1"/>
              <a:t>pimpinan</a:t>
            </a:r>
            <a:r>
              <a:rPr lang="en-US" sz="2700" dirty="0"/>
              <a:t> </a:t>
            </a:r>
            <a:r>
              <a:rPr lang="en-US" sz="2700" dirty="0" err="1"/>
              <a:t>perguruan</a:t>
            </a:r>
            <a:r>
              <a:rPr lang="en-US" sz="2700" dirty="0"/>
              <a:t> </a:t>
            </a:r>
            <a:r>
              <a:rPr lang="en-US" sz="2700" dirty="0" err="1"/>
              <a:t>tinggi</a:t>
            </a:r>
            <a:r>
              <a:rPr lang="en-US" sz="2700" dirty="0"/>
              <a:t> dan </a:t>
            </a:r>
            <a:r>
              <a:rPr lang="en-US" sz="2700" dirty="0" err="1"/>
              <a:t>mitra</a:t>
            </a:r>
            <a:r>
              <a:rPr lang="en-US" sz="2700" dirty="0"/>
              <a:t>/</a:t>
            </a:r>
            <a:r>
              <a:rPr lang="en-US" sz="2700" dirty="0" err="1"/>
              <a:t>pemberi</a:t>
            </a:r>
            <a:r>
              <a:rPr lang="en-US" sz="2700" dirty="0"/>
              <a:t> dana. e) </a:t>
            </a:r>
            <a:r>
              <a:rPr lang="en-US" sz="2700" dirty="0" err="1"/>
              <a:t>Keberadaan</a:t>
            </a:r>
            <a:r>
              <a:rPr lang="en-US" sz="2700" dirty="0"/>
              <a:t> </a:t>
            </a:r>
            <a:r>
              <a:rPr lang="en-US" sz="2700" dirty="0" err="1"/>
              <a:t>kelompok</a:t>
            </a:r>
            <a:r>
              <a:rPr lang="en-US" sz="2700" dirty="0"/>
              <a:t> </a:t>
            </a:r>
            <a:r>
              <a:rPr lang="en-US" sz="2700" dirty="0" err="1"/>
              <a:t>riset</a:t>
            </a:r>
            <a:r>
              <a:rPr lang="en-US" sz="2700" dirty="0"/>
              <a:t> dan </a:t>
            </a:r>
            <a:r>
              <a:rPr lang="en-US" sz="2700" dirty="0" err="1"/>
              <a:t>laboratorium</a:t>
            </a:r>
            <a:r>
              <a:rPr lang="en-US" sz="2700" dirty="0"/>
              <a:t> </a:t>
            </a:r>
            <a:r>
              <a:rPr lang="en-US" sz="2700" dirty="0" err="1"/>
              <a:t>riset</a:t>
            </a:r>
            <a:r>
              <a:rPr lang="en-US" sz="2700" dirty="0"/>
              <a:t> yang </a:t>
            </a:r>
            <a:r>
              <a:rPr lang="en-US" sz="2700" dirty="0" err="1"/>
              <a:t>fungsional</a:t>
            </a:r>
            <a:r>
              <a:rPr lang="en-US" sz="2700" dirty="0"/>
              <a:t>. </a:t>
            </a:r>
          </a:p>
          <a:p>
            <a:pPr marL="0" indent="0">
              <a:buNone/>
            </a:pPr>
            <a:r>
              <a:rPr lang="en-US" sz="2700" dirty="0"/>
              <a:t> </a:t>
            </a:r>
          </a:p>
          <a:p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344155917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2FBD8-8D28-404A-813B-BFB93347E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31" y="669684"/>
            <a:ext cx="10869282" cy="5558587"/>
          </a:xfrm>
        </p:spPr>
        <p:txBody>
          <a:bodyPr>
            <a:noAutofit/>
          </a:bodyPr>
          <a:lstStyle/>
          <a:p>
            <a:pPr marL="465138" indent="-465138">
              <a:buNone/>
            </a:pPr>
            <a:r>
              <a:rPr lang="en-US" dirty="0"/>
              <a:t>6. 	</a:t>
            </a:r>
            <a:r>
              <a:rPr lang="en-US" dirty="0" err="1">
                <a:solidFill>
                  <a:srgbClr val="FF0000"/>
                </a:solidFill>
              </a:rPr>
              <a:t>Evaluasi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Capaian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Kinerja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deskripsi</a:t>
            </a:r>
            <a:r>
              <a:rPr lang="en-US" dirty="0"/>
              <a:t> dan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keberhasilan</a:t>
            </a:r>
            <a:r>
              <a:rPr lang="en-US" dirty="0"/>
              <a:t> dan/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ketidakberhasilan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ditetapkan</a:t>
            </a:r>
            <a:r>
              <a:rPr lang="en-US" dirty="0"/>
              <a:t>.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diukur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metoda</a:t>
            </a:r>
            <a:r>
              <a:rPr lang="en-US" dirty="0"/>
              <a:t> yang </a:t>
            </a:r>
            <a:r>
              <a:rPr lang="en-US" dirty="0" err="1"/>
              <a:t>tepat</a:t>
            </a:r>
            <a:r>
              <a:rPr lang="en-US" dirty="0"/>
              <a:t>, dan </a:t>
            </a:r>
            <a:r>
              <a:rPr lang="en-US" dirty="0" err="1"/>
              <a:t>hasilnya</a:t>
            </a:r>
            <a:r>
              <a:rPr lang="en-US" dirty="0"/>
              <a:t> </a:t>
            </a:r>
            <a:r>
              <a:rPr lang="en-US" dirty="0" err="1"/>
              <a:t>dianalisis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dievaluasi</a:t>
            </a:r>
            <a:r>
              <a:rPr lang="en-US" dirty="0"/>
              <a:t>.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identifikasi</a:t>
            </a:r>
            <a:r>
              <a:rPr lang="en-US" dirty="0"/>
              <a:t> </a:t>
            </a:r>
            <a:r>
              <a:rPr lang="en-US" dirty="0" err="1"/>
              <a:t>akar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,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pendukung</a:t>
            </a:r>
            <a:r>
              <a:rPr lang="en-US" dirty="0"/>
              <a:t> </a:t>
            </a:r>
            <a:r>
              <a:rPr lang="en-US" dirty="0" err="1"/>
              <a:t>keberhasilan</a:t>
            </a:r>
            <a:r>
              <a:rPr lang="en-US" dirty="0"/>
              <a:t> dan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penghambat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, dan </a:t>
            </a:r>
            <a:r>
              <a:rPr lang="en-US" dirty="0" err="1"/>
              <a:t>deskripsi</a:t>
            </a:r>
            <a:r>
              <a:rPr lang="en-US" dirty="0"/>
              <a:t> </a:t>
            </a:r>
            <a:r>
              <a:rPr lang="en-US" dirty="0" err="1"/>
              <a:t>singkat</a:t>
            </a:r>
            <a:r>
              <a:rPr lang="en-US" dirty="0"/>
              <a:t>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. </a:t>
            </a:r>
          </a:p>
          <a:p>
            <a:pPr marL="465138" indent="-465138">
              <a:buNone/>
            </a:pPr>
            <a:r>
              <a:rPr lang="en-US" dirty="0"/>
              <a:t> 7. 	</a:t>
            </a:r>
            <a:r>
              <a:rPr lang="en-US" dirty="0" err="1">
                <a:solidFill>
                  <a:srgbClr val="FF0000"/>
                </a:solidFill>
              </a:rPr>
              <a:t>Penjaminan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Mutu</a:t>
            </a:r>
            <a:r>
              <a:rPr lang="en-US" dirty="0">
                <a:solidFill>
                  <a:srgbClr val="FF0000"/>
                </a:solidFill>
              </a:rPr>
              <a:t> Proses </a:t>
            </a:r>
            <a:r>
              <a:rPr lang="en-US" dirty="0" err="1">
                <a:solidFill>
                  <a:srgbClr val="FF0000"/>
                </a:solidFill>
              </a:rPr>
              <a:t>Penelitian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marL="465138" indent="0">
              <a:buNone/>
            </a:pP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deskripsi</a:t>
            </a:r>
            <a:r>
              <a:rPr lang="en-US" dirty="0"/>
              <a:t> dan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proses </a:t>
            </a:r>
            <a:r>
              <a:rPr lang="en-US" dirty="0" err="1"/>
              <a:t>penelitian</a:t>
            </a:r>
            <a:r>
              <a:rPr lang="en-US" dirty="0"/>
              <a:t> yang </a:t>
            </a:r>
            <a:r>
              <a:rPr lang="en-US" dirty="0" err="1"/>
              <a:t>ditetapkan</a:t>
            </a:r>
            <a:r>
              <a:rPr lang="en-US" dirty="0"/>
              <a:t>, </a:t>
            </a:r>
            <a:r>
              <a:rPr lang="en-US" dirty="0" err="1"/>
              <a:t>dilaksanakan</a:t>
            </a:r>
            <a:r>
              <a:rPr lang="en-US" dirty="0"/>
              <a:t>, </a:t>
            </a:r>
            <a:r>
              <a:rPr lang="en-US" dirty="0" err="1"/>
              <a:t>hasilnya</a:t>
            </a:r>
            <a:r>
              <a:rPr lang="en-US" dirty="0"/>
              <a:t> </a:t>
            </a:r>
            <a:r>
              <a:rPr lang="en-US" dirty="0" err="1"/>
              <a:t>dievaluasi</a:t>
            </a:r>
            <a:r>
              <a:rPr lang="en-US" dirty="0"/>
              <a:t> dan </a:t>
            </a:r>
            <a:r>
              <a:rPr lang="en-US" dirty="0" err="1"/>
              <a:t>dikendalikan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siklus</a:t>
            </a:r>
            <a:r>
              <a:rPr lang="en-US" dirty="0"/>
              <a:t> PPEPP. </a:t>
            </a:r>
          </a:p>
        </p:txBody>
      </p:sp>
    </p:spTree>
    <p:extLst>
      <p:ext uri="{BB962C8B-B14F-4D97-AF65-F5344CB8AC3E}">
        <p14:creationId xmlns:p14="http://schemas.microsoft.com/office/powerpoint/2010/main" val="753234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9131-C5C7-4FFA-8B32-8F26EACE2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377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/>
              <a:t>LAPORAN EVALUASI DIRI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EE6E3-9E0F-48BA-A27D-E1A062D66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93738" indent="-693738">
              <a:buAutoNum type="alphaUcPeriod"/>
            </a:pP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</a:t>
            </a:r>
          </a:p>
          <a:p>
            <a:pPr marL="741363" indent="0" algn="just">
              <a:buNone/>
            </a:pP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menjelaskan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makro</a:t>
            </a:r>
            <a:r>
              <a:rPr lang="en-US" dirty="0"/>
              <a:t> dan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mikro</a:t>
            </a:r>
            <a:r>
              <a:rPr lang="en-US" dirty="0"/>
              <a:t> </a:t>
            </a:r>
            <a:r>
              <a:rPr lang="en-US" dirty="0" err="1"/>
              <a:t>ditingkat</a:t>
            </a:r>
            <a:r>
              <a:rPr lang="en-US" dirty="0"/>
              <a:t> </a:t>
            </a:r>
            <a:r>
              <a:rPr lang="en-US" dirty="0" err="1"/>
              <a:t>lokal</a:t>
            </a:r>
            <a:r>
              <a:rPr lang="en-US" dirty="0"/>
              <a:t>, </a:t>
            </a:r>
            <a:r>
              <a:rPr lang="en-US" dirty="0" err="1"/>
              <a:t>nasional</a:t>
            </a:r>
            <a:r>
              <a:rPr lang="en-US" dirty="0"/>
              <a:t>, dan </a:t>
            </a:r>
            <a:r>
              <a:rPr lang="en-US" dirty="0" err="1"/>
              <a:t>internasional</a:t>
            </a:r>
            <a:r>
              <a:rPr lang="en-US" dirty="0"/>
              <a:t>.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makro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politik</a:t>
            </a:r>
            <a:r>
              <a:rPr lang="en-US" dirty="0"/>
              <a:t>, </a:t>
            </a:r>
            <a:r>
              <a:rPr lang="en-US" dirty="0" err="1"/>
              <a:t>ekonomi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, </a:t>
            </a:r>
            <a:r>
              <a:rPr lang="en-US" dirty="0" err="1"/>
              <a:t>sosial</a:t>
            </a:r>
            <a:r>
              <a:rPr lang="en-US" dirty="0"/>
              <a:t>, </a:t>
            </a:r>
            <a:r>
              <a:rPr lang="en-US" dirty="0" err="1"/>
              <a:t>budaya</a:t>
            </a:r>
            <a:r>
              <a:rPr lang="en-US" dirty="0"/>
              <a:t>, </a:t>
            </a:r>
            <a:r>
              <a:rPr lang="en-US" dirty="0" err="1"/>
              <a:t>perkembangan</a:t>
            </a:r>
            <a:r>
              <a:rPr lang="en-US" dirty="0"/>
              <a:t> </a:t>
            </a:r>
            <a:r>
              <a:rPr lang="en-US" dirty="0" err="1"/>
              <a:t>ilmu</a:t>
            </a:r>
            <a:r>
              <a:rPr lang="en-US" dirty="0"/>
              <a:t> </a:t>
            </a:r>
            <a:r>
              <a:rPr lang="en-US" dirty="0" err="1"/>
              <a:t>pengetahuan</a:t>
            </a:r>
            <a:r>
              <a:rPr lang="en-US" dirty="0"/>
              <a:t> dan </a:t>
            </a:r>
            <a:r>
              <a:rPr lang="en-US" dirty="0" err="1"/>
              <a:t>teknologi</a:t>
            </a:r>
            <a:r>
              <a:rPr lang="en-US" dirty="0"/>
              <a:t>.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mikro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pesaing</a:t>
            </a:r>
            <a:r>
              <a:rPr lang="en-US" dirty="0"/>
              <a:t>,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,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calon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,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calon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,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kependidikan</a:t>
            </a:r>
            <a:r>
              <a:rPr lang="en-US" dirty="0"/>
              <a:t>, e-Learning,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jarak</a:t>
            </a:r>
            <a:r>
              <a:rPr lang="en-US" dirty="0"/>
              <a:t> </a:t>
            </a:r>
            <a:r>
              <a:rPr lang="en-US" dirty="0" err="1"/>
              <a:t>jauh</a:t>
            </a:r>
            <a:r>
              <a:rPr lang="en-US" dirty="0"/>
              <a:t>, Open Course Ware (OCW), </a:t>
            </a:r>
            <a:r>
              <a:rPr lang="en-US" dirty="0" err="1"/>
              <a:t>kebutuhan</a:t>
            </a:r>
            <a:r>
              <a:rPr lang="en-US" dirty="0"/>
              <a:t> dunia </a:t>
            </a:r>
            <a:r>
              <a:rPr lang="en-US" dirty="0" err="1"/>
              <a:t>usaha</a:t>
            </a:r>
            <a:r>
              <a:rPr lang="en-US" dirty="0"/>
              <a:t>/</a:t>
            </a:r>
            <a:r>
              <a:rPr lang="en-US" dirty="0" err="1"/>
              <a:t>industri</a:t>
            </a:r>
            <a:r>
              <a:rPr lang="en-US" dirty="0"/>
              <a:t> dan </a:t>
            </a:r>
            <a:r>
              <a:rPr lang="en-US" dirty="0" err="1"/>
              <a:t>masyarakat</a:t>
            </a:r>
            <a:r>
              <a:rPr lang="en-US" dirty="0"/>
              <a:t>, </a:t>
            </a:r>
            <a:r>
              <a:rPr lang="en-US" dirty="0" err="1"/>
              <a:t>mitra</a:t>
            </a:r>
            <a:r>
              <a:rPr lang="en-US" dirty="0"/>
              <a:t>, dan </a:t>
            </a:r>
            <a:r>
              <a:rPr lang="en-US" dirty="0" err="1"/>
              <a:t>aliansi</a:t>
            </a:r>
            <a:r>
              <a:rPr lang="en-US" dirty="0"/>
              <a:t>. Unit </a:t>
            </a:r>
            <a:r>
              <a:rPr lang="en-US" dirty="0" err="1"/>
              <a:t>pengelola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menganalisis</a:t>
            </a:r>
            <a:r>
              <a:rPr lang="en-US" dirty="0"/>
              <a:t> </a:t>
            </a:r>
            <a:r>
              <a:rPr lang="en-US" dirty="0" err="1"/>
              <a:t>aspek-aspek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makro</a:t>
            </a:r>
            <a:r>
              <a:rPr lang="en-US" dirty="0"/>
              <a:t> dan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mikro</a:t>
            </a:r>
            <a:r>
              <a:rPr lang="en-US" dirty="0"/>
              <a:t> yang </a:t>
            </a:r>
            <a:r>
              <a:rPr lang="en-US" dirty="0" err="1"/>
              <a:t>relevan</a:t>
            </a:r>
            <a:r>
              <a:rPr lang="en-US" dirty="0"/>
              <a:t> dan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mempengaruhi</a:t>
            </a:r>
            <a:r>
              <a:rPr lang="en-US" dirty="0"/>
              <a:t> </a:t>
            </a:r>
            <a:r>
              <a:rPr lang="en-US" dirty="0" err="1"/>
              <a:t>eksistensi</a:t>
            </a:r>
            <a:r>
              <a:rPr lang="en-US" dirty="0"/>
              <a:t> dan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72178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4F799C-EC9F-4724-AD91-FB728BF1F9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288" y="893972"/>
            <a:ext cx="10577423" cy="5489575"/>
          </a:xfrm>
        </p:spPr>
        <p:txBody>
          <a:bodyPr>
            <a:noAutofit/>
          </a:bodyPr>
          <a:lstStyle/>
          <a:p>
            <a:pPr marL="465138" indent="-465138">
              <a:buNone/>
            </a:pPr>
            <a:r>
              <a:rPr lang="en-US" dirty="0"/>
              <a:t>8. 	</a:t>
            </a:r>
            <a:r>
              <a:rPr lang="en-US" dirty="0" err="1">
                <a:solidFill>
                  <a:srgbClr val="FF0000"/>
                </a:solidFill>
              </a:rPr>
              <a:t>Kepuasan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Pengguna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marL="1087438" indent="-569913">
              <a:buNone/>
            </a:pPr>
            <a:r>
              <a:rPr lang="en-US" dirty="0"/>
              <a:t>a) 	</a:t>
            </a:r>
            <a:r>
              <a:rPr lang="en-US" dirty="0" err="1"/>
              <a:t>Deskripsi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mengukur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proses </a:t>
            </a:r>
            <a:r>
              <a:rPr lang="en-US" dirty="0" err="1"/>
              <a:t>penelitian</a:t>
            </a:r>
            <a:r>
              <a:rPr lang="en-US" dirty="0"/>
              <a:t> (</a:t>
            </a:r>
            <a:r>
              <a:rPr lang="en-US" dirty="0" err="1"/>
              <a:t>peneliti</a:t>
            </a:r>
            <a:r>
              <a:rPr lang="en-US" dirty="0"/>
              <a:t> dan </a:t>
            </a:r>
            <a:r>
              <a:rPr lang="en-US" dirty="0" err="1"/>
              <a:t>mitra</a:t>
            </a:r>
            <a:r>
              <a:rPr lang="en-US" dirty="0"/>
              <a:t>), </a:t>
            </a:r>
            <a:r>
              <a:rPr lang="en-US" dirty="0" err="1"/>
              <a:t>termasuk</a:t>
            </a:r>
            <a:r>
              <a:rPr lang="en-US" dirty="0"/>
              <a:t> </a:t>
            </a:r>
            <a:r>
              <a:rPr lang="en-US" dirty="0" err="1"/>
              <a:t>kejelasan</a:t>
            </a:r>
            <a:r>
              <a:rPr lang="en-US" dirty="0"/>
              <a:t> </a:t>
            </a:r>
            <a:r>
              <a:rPr lang="en-US" dirty="0" err="1"/>
              <a:t>instrumen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, </a:t>
            </a:r>
            <a:r>
              <a:rPr lang="en-US" dirty="0" err="1"/>
              <a:t>pelaksanaan</a:t>
            </a:r>
            <a:r>
              <a:rPr lang="en-US" dirty="0"/>
              <a:t>, </a:t>
            </a:r>
            <a:r>
              <a:rPr lang="en-US" dirty="0" err="1"/>
              <a:t>perekaman</a:t>
            </a:r>
            <a:r>
              <a:rPr lang="en-US" dirty="0"/>
              <a:t>, dan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datanya</a:t>
            </a:r>
            <a:r>
              <a:rPr lang="en-US" dirty="0"/>
              <a:t>. </a:t>
            </a:r>
          </a:p>
          <a:p>
            <a:pPr marL="1087438" indent="-569913">
              <a:buNone/>
            </a:pPr>
            <a:r>
              <a:rPr lang="en-US" dirty="0"/>
              <a:t>b) 	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pengukuran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peneliti</a:t>
            </a:r>
            <a:r>
              <a:rPr lang="en-US" dirty="0"/>
              <a:t> dan </a:t>
            </a:r>
            <a:r>
              <a:rPr lang="en-US" dirty="0" err="1"/>
              <a:t>mitra</a:t>
            </a:r>
            <a:r>
              <a:rPr lang="en-US" dirty="0"/>
              <a:t> yang </a:t>
            </a:r>
            <a:r>
              <a:rPr lang="en-US" dirty="0" err="1"/>
              <a:t>dilaksanakan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konsisten</a:t>
            </a:r>
            <a:r>
              <a:rPr lang="en-US" dirty="0"/>
              <a:t>, dan </a:t>
            </a:r>
            <a:r>
              <a:rPr lang="en-US" dirty="0" err="1"/>
              <a:t>ditindaklanjuti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berkala</a:t>
            </a:r>
            <a:r>
              <a:rPr lang="en-US" dirty="0"/>
              <a:t> dan </a:t>
            </a:r>
            <a:r>
              <a:rPr lang="en-US" dirty="0" err="1"/>
              <a:t>tersistem</a:t>
            </a:r>
            <a:r>
              <a:rPr lang="en-US" dirty="0"/>
              <a:t>. </a:t>
            </a:r>
          </a:p>
          <a:p>
            <a:pPr marL="465138" indent="-465138">
              <a:buNone/>
            </a:pPr>
            <a:r>
              <a:rPr lang="en-US" dirty="0"/>
              <a:t> 9. 	</a:t>
            </a:r>
            <a:r>
              <a:rPr lang="en-US" dirty="0">
                <a:solidFill>
                  <a:srgbClr val="FF0000"/>
                </a:solidFill>
              </a:rPr>
              <a:t>Kesimpulan Hasil </a:t>
            </a:r>
            <a:r>
              <a:rPr lang="en-US" dirty="0" err="1">
                <a:solidFill>
                  <a:srgbClr val="FF0000"/>
                </a:solidFill>
              </a:rPr>
              <a:t>Evaluasi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Ketercapaian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Standar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Penelitian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serta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Tindak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Lanjut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marL="517525" indent="0">
              <a:buNone/>
            </a:pP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ringkasan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: </a:t>
            </a:r>
            <a:r>
              <a:rPr lang="en-US" dirty="0" err="1"/>
              <a:t>pemosisian</a:t>
            </a:r>
            <a:r>
              <a:rPr lang="en-US" dirty="0"/>
              <a:t>, </a:t>
            </a:r>
            <a:r>
              <a:rPr lang="en-US" dirty="0" err="1"/>
              <a:t>masalah</a:t>
            </a:r>
            <a:r>
              <a:rPr lang="en-US" dirty="0"/>
              <a:t> dan </a:t>
            </a:r>
            <a:r>
              <a:rPr lang="en-US" dirty="0" err="1"/>
              <a:t>akar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dan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03504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42. C.7 </a:t>
            </a:r>
            <a:r>
              <a:rPr lang="en-ID" dirty="0" err="1"/>
              <a:t>Penelitian</a:t>
            </a:r>
            <a:r>
              <a:rPr lang="en-ID" dirty="0"/>
              <a:t> C.7.4 </a:t>
            </a:r>
            <a:r>
              <a:rPr lang="en-ID" dirty="0" err="1"/>
              <a:t>Indikator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 Utama C.7.4.a) </a:t>
            </a:r>
            <a:r>
              <a:rPr lang="en-ID" dirty="0" err="1"/>
              <a:t>Penelitian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514350" indent="-514350">
              <a:buAutoNum type="alphaUcPeriod"/>
            </a:pP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 formal </a:t>
            </a:r>
            <a:r>
              <a:rPr lang="en-ID" dirty="0" err="1"/>
              <a:t>Rencana</a:t>
            </a:r>
            <a:r>
              <a:rPr lang="en-ID" dirty="0"/>
              <a:t> </a:t>
            </a:r>
            <a:r>
              <a:rPr lang="en-ID" dirty="0" err="1"/>
              <a:t>Strategis</a:t>
            </a:r>
            <a:r>
              <a:rPr lang="en-ID" dirty="0"/>
              <a:t> </a:t>
            </a:r>
            <a:r>
              <a:rPr lang="en-ID" dirty="0" err="1"/>
              <a:t>Penelitian</a:t>
            </a:r>
            <a:r>
              <a:rPr lang="en-ID" dirty="0"/>
              <a:t> yang </a:t>
            </a:r>
            <a:r>
              <a:rPr lang="en-ID" dirty="0" err="1"/>
              <a:t>memuat</a:t>
            </a:r>
            <a:r>
              <a:rPr lang="en-ID" dirty="0"/>
              <a:t> </a:t>
            </a:r>
            <a:r>
              <a:rPr lang="en-ID" dirty="0" err="1"/>
              <a:t>landasan</a:t>
            </a:r>
            <a:r>
              <a:rPr lang="en-ID" dirty="0"/>
              <a:t> </a:t>
            </a:r>
            <a:r>
              <a:rPr lang="en-ID" dirty="0" err="1"/>
              <a:t>pengembangan</a:t>
            </a:r>
            <a:r>
              <a:rPr lang="en-ID" dirty="0"/>
              <a:t>, peta </a:t>
            </a:r>
            <a:r>
              <a:rPr lang="en-ID" dirty="0" err="1"/>
              <a:t>jalan</a:t>
            </a:r>
            <a:r>
              <a:rPr lang="en-ID" dirty="0"/>
              <a:t> </a:t>
            </a:r>
            <a:r>
              <a:rPr lang="en-ID" dirty="0" err="1"/>
              <a:t>penelitian</a:t>
            </a:r>
            <a:r>
              <a:rPr lang="en-ID" dirty="0"/>
              <a:t>, </a:t>
            </a:r>
            <a:r>
              <a:rPr lang="en-ID" dirty="0" err="1"/>
              <a:t>sumber</a:t>
            </a:r>
            <a:r>
              <a:rPr lang="en-ID" dirty="0"/>
              <a:t> </a:t>
            </a:r>
            <a:r>
              <a:rPr lang="en-ID" dirty="0" err="1"/>
              <a:t>daya</a:t>
            </a:r>
            <a:r>
              <a:rPr lang="en-ID" dirty="0"/>
              <a:t> (</a:t>
            </a:r>
            <a:r>
              <a:rPr lang="en-ID" dirty="0" err="1"/>
              <a:t>termasuk</a:t>
            </a:r>
            <a:r>
              <a:rPr lang="en-ID" dirty="0"/>
              <a:t> </a:t>
            </a:r>
            <a:r>
              <a:rPr lang="en-ID" dirty="0" err="1"/>
              <a:t>alokasi</a:t>
            </a:r>
            <a:r>
              <a:rPr lang="en-ID" dirty="0"/>
              <a:t> dana </a:t>
            </a:r>
            <a:r>
              <a:rPr lang="en-ID" dirty="0" err="1"/>
              <a:t>penelitian</a:t>
            </a:r>
            <a:r>
              <a:rPr lang="en-ID" dirty="0"/>
              <a:t> internal), </a:t>
            </a:r>
            <a:r>
              <a:rPr lang="en-ID" dirty="0" err="1"/>
              <a:t>sasaran</a:t>
            </a:r>
            <a:r>
              <a:rPr lang="en-ID" dirty="0"/>
              <a:t> program </a:t>
            </a:r>
            <a:r>
              <a:rPr lang="en-ID" dirty="0" err="1"/>
              <a:t>strategis</a:t>
            </a:r>
            <a:r>
              <a:rPr lang="en-ID" dirty="0"/>
              <a:t> dan </a:t>
            </a:r>
            <a:r>
              <a:rPr lang="en-ID" dirty="0" err="1"/>
              <a:t>indikator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,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berorientasi</a:t>
            </a:r>
            <a:r>
              <a:rPr lang="en-ID" dirty="0"/>
              <a:t> pada </a:t>
            </a:r>
            <a:r>
              <a:rPr lang="en-ID" dirty="0" err="1"/>
              <a:t>daya</a:t>
            </a:r>
            <a:r>
              <a:rPr lang="en-ID" dirty="0"/>
              <a:t> </a:t>
            </a:r>
            <a:r>
              <a:rPr lang="en-ID" dirty="0" err="1"/>
              <a:t>saing</a:t>
            </a:r>
            <a:r>
              <a:rPr lang="en-ID" dirty="0"/>
              <a:t> </a:t>
            </a:r>
            <a:r>
              <a:rPr lang="en-ID" dirty="0" err="1"/>
              <a:t>internasional</a:t>
            </a:r>
            <a:r>
              <a:rPr lang="en-ID" dirty="0"/>
              <a:t>.</a:t>
            </a:r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yang </a:t>
            </a:r>
            <a:r>
              <a:rPr lang="en-US" dirty="0" err="1"/>
              <a:t>disosialisasikan</a:t>
            </a:r>
            <a:r>
              <a:rPr lang="en-US" dirty="0"/>
              <a:t>, </a:t>
            </a:r>
            <a:r>
              <a:rPr lang="en-US" dirty="0" err="1"/>
              <a:t>mudah</a:t>
            </a:r>
            <a:r>
              <a:rPr lang="en-US" dirty="0"/>
              <a:t> </a:t>
            </a:r>
            <a:r>
              <a:rPr lang="en-US" dirty="0" err="1"/>
              <a:t>diakses</a:t>
            </a:r>
            <a:r>
              <a:rPr lang="en-US" dirty="0"/>
              <a:t>,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dipahami</a:t>
            </a:r>
            <a:r>
              <a:rPr lang="en-US" dirty="0"/>
              <a:t> oleh stakeholders</a:t>
            </a:r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proses </a:t>
            </a:r>
            <a:r>
              <a:rPr lang="en-US" dirty="0" err="1"/>
              <a:t>penelitian</a:t>
            </a:r>
            <a:r>
              <a:rPr lang="en-US" dirty="0"/>
              <a:t> yang </a:t>
            </a:r>
            <a:r>
              <a:rPr lang="en-US" dirty="0" err="1"/>
              <a:t>mencakup</a:t>
            </a:r>
            <a:r>
              <a:rPr lang="en-US" dirty="0"/>
              <a:t> 6 </a:t>
            </a:r>
            <a:r>
              <a:rPr lang="en-US" dirty="0" err="1"/>
              <a:t>aspek</a:t>
            </a:r>
            <a:r>
              <a:rPr lang="en-US" dirty="0"/>
              <a:t> 1) </a:t>
            </a:r>
            <a:r>
              <a:rPr lang="en-US" dirty="0" err="1"/>
              <a:t>tatacara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dan review, 2) </a:t>
            </a:r>
            <a:r>
              <a:rPr lang="en-US" dirty="0" err="1"/>
              <a:t>legalitas</a:t>
            </a:r>
            <a:r>
              <a:rPr lang="en-US" dirty="0"/>
              <a:t> </a:t>
            </a:r>
            <a:r>
              <a:rPr lang="en-US" dirty="0" err="1"/>
              <a:t>pengangkatan</a:t>
            </a:r>
            <a:r>
              <a:rPr lang="en-US" dirty="0"/>
              <a:t> reviewer, 3)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usul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, 4) </a:t>
            </a:r>
            <a:r>
              <a:rPr lang="en-US" dirty="0" err="1"/>
              <a:t>legalitas</a:t>
            </a:r>
            <a:r>
              <a:rPr lang="en-US" dirty="0"/>
              <a:t> </a:t>
            </a:r>
            <a:r>
              <a:rPr lang="en-US" dirty="0" err="1"/>
              <a:t>penugasan</a:t>
            </a:r>
            <a:r>
              <a:rPr lang="en-US" dirty="0"/>
              <a:t> </a:t>
            </a:r>
            <a:r>
              <a:rPr lang="en-US" dirty="0" err="1"/>
              <a:t>peneliti</a:t>
            </a:r>
            <a:r>
              <a:rPr lang="en-US" dirty="0"/>
              <a:t>/</a:t>
            </a:r>
            <a:r>
              <a:rPr lang="en-US" dirty="0" err="1"/>
              <a:t>kerjasama</a:t>
            </a:r>
            <a:r>
              <a:rPr lang="en-US" dirty="0"/>
              <a:t> </a:t>
            </a:r>
            <a:r>
              <a:rPr lang="en-US" dirty="0" err="1"/>
              <a:t>peneliti</a:t>
            </a:r>
            <a:r>
              <a:rPr lang="en-US" dirty="0"/>
              <a:t>, 5) </a:t>
            </a:r>
            <a:r>
              <a:rPr lang="en-US" dirty="0" err="1"/>
              <a:t>berita</a:t>
            </a:r>
            <a:r>
              <a:rPr lang="en-US" dirty="0"/>
              <a:t> acara </a:t>
            </a:r>
            <a:r>
              <a:rPr lang="en-US" dirty="0" err="1"/>
              <a:t>hasil</a:t>
            </a:r>
            <a:r>
              <a:rPr lang="en-US" dirty="0"/>
              <a:t> monitoring dan </a:t>
            </a:r>
            <a:r>
              <a:rPr lang="en-US" dirty="0" err="1"/>
              <a:t>evaluasi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6) </a:t>
            </a:r>
            <a:r>
              <a:rPr lang="en-US" dirty="0" err="1"/>
              <a:t>dokumentasi</a:t>
            </a:r>
            <a:r>
              <a:rPr lang="en-US" dirty="0"/>
              <a:t> output </a:t>
            </a:r>
            <a:r>
              <a:rPr lang="en-US" dirty="0" err="1"/>
              <a:t>penelitian</a:t>
            </a:r>
            <a:r>
              <a:rPr lang="en-US" dirty="0"/>
              <a:t> dan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review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proses </a:t>
            </a:r>
            <a:r>
              <a:rPr lang="en-US" dirty="0" err="1"/>
              <a:t>penelitian</a:t>
            </a:r>
            <a:r>
              <a:rPr lang="en-US" dirty="0"/>
              <a:t> (</a:t>
            </a:r>
            <a:r>
              <a:rPr lang="en-US" dirty="0" err="1"/>
              <a:t>aspek</a:t>
            </a:r>
            <a:r>
              <a:rPr lang="en-US" dirty="0"/>
              <a:t> 1 </a:t>
            </a:r>
            <a:r>
              <a:rPr lang="en-US" dirty="0" err="1"/>
              <a:t>s.d.</a:t>
            </a:r>
            <a:r>
              <a:rPr lang="en-US" dirty="0"/>
              <a:t> 6)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berkala</a:t>
            </a:r>
            <a:r>
              <a:rPr lang="en-US" dirty="0"/>
              <a:t> dan </a:t>
            </a:r>
            <a:r>
              <a:rPr lang="en-US" dirty="0" err="1"/>
              <a:t>ditindak</a:t>
            </a:r>
            <a:r>
              <a:rPr lang="en-US" dirty="0"/>
              <a:t> </a:t>
            </a:r>
            <a:r>
              <a:rPr lang="en-US" dirty="0" err="1"/>
              <a:t>lanjuti</a:t>
            </a:r>
            <a:endParaRPr lang="en-US" dirty="0"/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laporan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, yang </a:t>
            </a:r>
            <a:r>
              <a:rPr lang="en-US" dirty="0" err="1"/>
              <a:t>memenuhi</a:t>
            </a:r>
            <a:r>
              <a:rPr lang="en-US" dirty="0"/>
              <a:t> 5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nl-NL" dirty="0"/>
              <a:t>1) komprehensif, 2) rinci, 3) relevan, 4) mutakhir, dan 5) disampaikan tepat waktu</a:t>
            </a:r>
            <a:r>
              <a:rPr lang="en-US" dirty="0"/>
              <a:t>, yang </a:t>
            </a:r>
            <a:r>
              <a:rPr lang="en-US" dirty="0" err="1"/>
              <a:t>dibuat</a:t>
            </a:r>
            <a:r>
              <a:rPr lang="en-US" dirty="0"/>
              <a:t> oleh </a:t>
            </a:r>
            <a:r>
              <a:rPr lang="en-US" dirty="0" err="1"/>
              <a:t>pengelola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dilaporkan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pimpinan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dan </a:t>
            </a:r>
            <a:r>
              <a:rPr lang="en-US" dirty="0" err="1"/>
              <a:t>mitra</a:t>
            </a:r>
            <a:r>
              <a:rPr lang="en-US" dirty="0"/>
              <a:t>/</a:t>
            </a:r>
            <a:r>
              <a:rPr lang="en-US" dirty="0" err="1"/>
              <a:t>pemberi</a:t>
            </a:r>
            <a:r>
              <a:rPr lang="en-US" dirty="0"/>
              <a:t> dana</a:t>
            </a:r>
          </a:p>
        </p:txBody>
      </p:sp>
    </p:spTree>
    <p:extLst>
      <p:ext uri="{BB962C8B-B14F-4D97-AF65-F5344CB8AC3E}">
        <p14:creationId xmlns:p14="http://schemas.microsoft.com/office/powerpoint/2010/main" val="322994544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865188" indent="-865188"/>
            <a:r>
              <a:rPr lang="en-US" dirty="0"/>
              <a:t>43. </a:t>
            </a:r>
            <a:r>
              <a:rPr lang="fi-FI" dirty="0"/>
              <a:t>C.7.4.b) Kelompok Riset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ID" sz="3200" dirty="0" err="1"/>
              <a:t>Perguruan</a:t>
            </a:r>
            <a:r>
              <a:rPr lang="en-ID" sz="3200" dirty="0"/>
              <a:t> </a:t>
            </a:r>
            <a:r>
              <a:rPr lang="en-ID" sz="3200" dirty="0" err="1"/>
              <a:t>tinggi</a:t>
            </a:r>
            <a:r>
              <a:rPr lang="en-ID" sz="3200" dirty="0"/>
              <a:t> </a:t>
            </a:r>
            <a:r>
              <a:rPr lang="en-ID" sz="3200" dirty="0" err="1"/>
              <a:t>memiliki</a:t>
            </a:r>
            <a:r>
              <a:rPr lang="en-ID" sz="3200" dirty="0"/>
              <a:t> </a:t>
            </a:r>
            <a:r>
              <a:rPr lang="en-ID" sz="3200" dirty="0" err="1"/>
              <a:t>kelompok</a:t>
            </a:r>
            <a:r>
              <a:rPr lang="en-ID" sz="3200" dirty="0"/>
              <a:t> </a:t>
            </a:r>
            <a:r>
              <a:rPr lang="en-ID" sz="3200" dirty="0" err="1"/>
              <a:t>riset</a:t>
            </a:r>
            <a:r>
              <a:rPr lang="en-ID" sz="3200" dirty="0"/>
              <a:t> dan </a:t>
            </a:r>
            <a:r>
              <a:rPr lang="en-ID" sz="3200" dirty="0" err="1"/>
              <a:t>laboratorium</a:t>
            </a:r>
            <a:r>
              <a:rPr lang="en-ID" sz="3200" dirty="0"/>
              <a:t> </a:t>
            </a:r>
            <a:r>
              <a:rPr lang="en-ID" sz="3200" dirty="0" err="1"/>
              <a:t>riset</a:t>
            </a:r>
            <a:r>
              <a:rPr lang="en-ID" sz="3200" dirty="0"/>
              <a:t> yang </a:t>
            </a:r>
            <a:r>
              <a:rPr lang="en-ID" sz="3200" dirty="0" err="1"/>
              <a:t>fungsional</a:t>
            </a:r>
            <a:r>
              <a:rPr lang="en-ID" sz="3200" dirty="0"/>
              <a:t> yang </a:t>
            </a:r>
            <a:r>
              <a:rPr lang="en-ID" sz="3200" dirty="0" err="1"/>
              <a:t>ditunjukkan</a:t>
            </a:r>
            <a:r>
              <a:rPr lang="en-ID" sz="3200" dirty="0"/>
              <a:t> </a:t>
            </a:r>
            <a:r>
              <a:rPr lang="en-ID" sz="3200" dirty="0" err="1"/>
              <a:t>dengan</a:t>
            </a:r>
            <a:r>
              <a:rPr lang="en-ID" sz="3200" dirty="0"/>
              <a:t>: 1) </a:t>
            </a:r>
            <a:r>
              <a:rPr lang="en-ID" sz="3200" dirty="0" err="1"/>
              <a:t>adanya</a:t>
            </a:r>
            <a:r>
              <a:rPr lang="en-ID" sz="3200" dirty="0"/>
              <a:t> </a:t>
            </a:r>
            <a:r>
              <a:rPr lang="en-ID" sz="3200" dirty="0" err="1"/>
              <a:t>bukti</a:t>
            </a:r>
            <a:r>
              <a:rPr lang="en-ID" sz="3200" dirty="0"/>
              <a:t> legal formal </a:t>
            </a:r>
            <a:r>
              <a:rPr lang="en-ID" sz="3200" dirty="0" err="1"/>
              <a:t>keberadaan</a:t>
            </a:r>
            <a:r>
              <a:rPr lang="en-ID" sz="3200" dirty="0"/>
              <a:t> </a:t>
            </a:r>
            <a:r>
              <a:rPr lang="en-ID" sz="3200" dirty="0" err="1"/>
              <a:t>kelompok</a:t>
            </a:r>
            <a:r>
              <a:rPr lang="en-ID" sz="3200" dirty="0"/>
              <a:t> </a:t>
            </a:r>
            <a:r>
              <a:rPr lang="en-ID" sz="3200" dirty="0" err="1"/>
              <a:t>riset</a:t>
            </a:r>
            <a:r>
              <a:rPr lang="en-ID" sz="3200" dirty="0"/>
              <a:t> dan </a:t>
            </a:r>
            <a:r>
              <a:rPr lang="en-ID" sz="3200" dirty="0" err="1"/>
              <a:t>laboratorium</a:t>
            </a:r>
            <a:r>
              <a:rPr lang="en-ID" sz="3200" dirty="0"/>
              <a:t> </a:t>
            </a:r>
            <a:r>
              <a:rPr lang="en-ID" sz="3200" dirty="0" err="1"/>
              <a:t>riset</a:t>
            </a:r>
            <a:r>
              <a:rPr lang="en-ID" sz="3200" dirty="0"/>
              <a:t>, 2) </a:t>
            </a:r>
            <a:r>
              <a:rPr lang="en-ID" sz="3200" dirty="0" err="1"/>
              <a:t>keterlibatan</a:t>
            </a:r>
            <a:r>
              <a:rPr lang="en-ID" sz="3200" dirty="0"/>
              <a:t> </a:t>
            </a:r>
            <a:r>
              <a:rPr lang="en-ID" sz="3200" dirty="0" err="1"/>
              <a:t>aktif</a:t>
            </a:r>
            <a:r>
              <a:rPr lang="en-ID" sz="3200" dirty="0"/>
              <a:t> </a:t>
            </a:r>
            <a:r>
              <a:rPr lang="en-ID" sz="3200" dirty="0" err="1"/>
              <a:t>kelompok</a:t>
            </a:r>
            <a:r>
              <a:rPr lang="en-ID" sz="3200" dirty="0"/>
              <a:t> </a:t>
            </a:r>
            <a:r>
              <a:rPr lang="en-ID" sz="3200" dirty="0" err="1"/>
              <a:t>riset</a:t>
            </a:r>
            <a:r>
              <a:rPr lang="en-ID" sz="3200" dirty="0"/>
              <a:t> </a:t>
            </a:r>
            <a:r>
              <a:rPr lang="en-ID" sz="3200" dirty="0" err="1"/>
              <a:t>dalam</a:t>
            </a:r>
            <a:r>
              <a:rPr lang="en-ID" sz="3200" dirty="0"/>
              <a:t> </a:t>
            </a:r>
            <a:r>
              <a:rPr lang="en-ID" sz="3200" dirty="0" err="1"/>
              <a:t>jejaring</a:t>
            </a:r>
            <a:r>
              <a:rPr lang="en-ID" sz="3200" dirty="0"/>
              <a:t> </a:t>
            </a:r>
            <a:r>
              <a:rPr lang="en-ID" sz="3200" dirty="0" err="1"/>
              <a:t>tingkat</a:t>
            </a:r>
            <a:r>
              <a:rPr lang="en-ID" sz="3200" dirty="0"/>
              <a:t> </a:t>
            </a:r>
            <a:r>
              <a:rPr lang="en-ID" sz="3200" dirty="0" err="1"/>
              <a:t>nasional</a:t>
            </a:r>
            <a:r>
              <a:rPr lang="en-ID" sz="3200" dirty="0"/>
              <a:t> </a:t>
            </a:r>
            <a:r>
              <a:rPr lang="en-ID" sz="3200" dirty="0" err="1"/>
              <a:t>maupun</a:t>
            </a:r>
            <a:r>
              <a:rPr lang="en-ID" sz="3200" dirty="0"/>
              <a:t> </a:t>
            </a:r>
            <a:r>
              <a:rPr lang="en-ID" sz="3200" dirty="0" err="1"/>
              <a:t>internasional</a:t>
            </a:r>
            <a:r>
              <a:rPr lang="en-ID" sz="3200" dirty="0"/>
              <a:t>, </a:t>
            </a:r>
            <a:r>
              <a:rPr lang="en-ID" sz="3200" dirty="0" err="1"/>
              <a:t>serta</a:t>
            </a:r>
            <a:r>
              <a:rPr lang="en-ID" sz="3200" dirty="0"/>
              <a:t> 3) </a:t>
            </a:r>
            <a:r>
              <a:rPr lang="en-ID" sz="3200" dirty="0" err="1"/>
              <a:t>dihasilkannya</a:t>
            </a:r>
            <a:r>
              <a:rPr lang="en-ID" sz="3200" dirty="0"/>
              <a:t> </a:t>
            </a:r>
            <a:r>
              <a:rPr lang="en-ID" sz="3200" dirty="0" err="1"/>
              <a:t>produk</a:t>
            </a:r>
            <a:r>
              <a:rPr lang="en-ID" sz="3200" dirty="0"/>
              <a:t> </a:t>
            </a:r>
            <a:r>
              <a:rPr lang="en-ID" sz="3200" dirty="0" err="1"/>
              <a:t>riset</a:t>
            </a:r>
            <a:r>
              <a:rPr lang="en-ID" sz="3200" dirty="0"/>
              <a:t> yang </a:t>
            </a:r>
            <a:r>
              <a:rPr lang="en-ID" sz="3200" dirty="0" err="1"/>
              <a:t>bermanfaat</a:t>
            </a:r>
            <a:r>
              <a:rPr lang="en-ID" sz="3200" dirty="0"/>
              <a:t> </a:t>
            </a:r>
            <a:r>
              <a:rPr lang="en-ID" sz="3200" dirty="0" err="1"/>
              <a:t>untuk</a:t>
            </a:r>
            <a:r>
              <a:rPr lang="en-ID" sz="3200" dirty="0"/>
              <a:t> </a:t>
            </a:r>
            <a:r>
              <a:rPr lang="en-ID" sz="3200" dirty="0" err="1"/>
              <a:t>menyelesaikan</a:t>
            </a:r>
            <a:r>
              <a:rPr lang="en-ID" sz="3200" dirty="0"/>
              <a:t> </a:t>
            </a:r>
            <a:r>
              <a:rPr lang="en-ID" sz="3200" dirty="0" err="1"/>
              <a:t>permasalahan</a:t>
            </a:r>
            <a:r>
              <a:rPr lang="en-ID" sz="3200" dirty="0"/>
              <a:t> di </a:t>
            </a:r>
            <a:r>
              <a:rPr lang="en-ID" sz="3200" dirty="0" err="1"/>
              <a:t>masyarakat</a:t>
            </a:r>
            <a:r>
              <a:rPr lang="en-ID" sz="3200" dirty="0"/>
              <a:t>, dan 4) </a:t>
            </a:r>
            <a:r>
              <a:rPr lang="en-ID" sz="3200" dirty="0" err="1"/>
              <a:t>dihasilkannya</a:t>
            </a:r>
            <a:r>
              <a:rPr lang="en-ID" sz="3200" dirty="0"/>
              <a:t> </a:t>
            </a:r>
            <a:r>
              <a:rPr lang="en-ID" sz="3200" dirty="0" err="1"/>
              <a:t>produk</a:t>
            </a:r>
            <a:r>
              <a:rPr lang="en-ID" sz="3200" dirty="0"/>
              <a:t> </a:t>
            </a:r>
            <a:r>
              <a:rPr lang="en-ID" sz="3200" dirty="0" err="1"/>
              <a:t>riset</a:t>
            </a:r>
            <a:r>
              <a:rPr lang="en-ID" sz="3200" dirty="0"/>
              <a:t> yang </a:t>
            </a:r>
            <a:r>
              <a:rPr lang="en-ID" sz="3200" dirty="0" err="1"/>
              <a:t>berdaya</a:t>
            </a:r>
            <a:r>
              <a:rPr lang="en-ID" sz="3200" dirty="0"/>
              <a:t> </a:t>
            </a:r>
            <a:r>
              <a:rPr lang="en-ID" sz="3200" dirty="0" err="1"/>
              <a:t>saing</a:t>
            </a:r>
            <a:r>
              <a:rPr lang="en-ID" sz="3200" dirty="0"/>
              <a:t> </a:t>
            </a:r>
            <a:r>
              <a:rPr lang="en-ID" sz="3200" dirty="0" err="1"/>
              <a:t>internasional</a:t>
            </a:r>
            <a:r>
              <a:rPr lang="en-ID" sz="3200" dirty="0"/>
              <a:t>.</a:t>
            </a:r>
          </a:p>
          <a:p>
            <a:pPr marL="514350" indent="-514350">
              <a:buAutoNum type="alphaUcPeriod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9614747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DF370-B3C4-4F6D-B529-52663B53E83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  <a:ln w="57150">
            <a:solidFill>
              <a:srgbClr val="00B0F0"/>
            </a:solidFill>
          </a:ln>
        </p:spPr>
        <p:txBody>
          <a:bodyPr/>
          <a:lstStyle/>
          <a:p>
            <a:r>
              <a:rPr lang="fi-FI" b="1" dirty="0">
                <a:solidFill>
                  <a:srgbClr val="C00000"/>
                </a:solidFill>
              </a:rPr>
              <a:t>C.8 Pengabdian kepada Masyarakat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5E8FE-B766-45CF-92DD-74C7DBF0A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Latar</a:t>
            </a:r>
            <a:r>
              <a:rPr lang="en-US" dirty="0"/>
              <a:t> </a:t>
            </a:r>
            <a:r>
              <a:rPr lang="en-US" dirty="0" err="1"/>
              <a:t>Belakang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Kebijakan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dan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4.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Utama</a:t>
            </a:r>
          </a:p>
          <a:p>
            <a:pPr marL="0" indent="0">
              <a:buNone/>
            </a:pPr>
            <a:r>
              <a:rPr lang="en-US" dirty="0"/>
              <a:t>5.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6.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7.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8.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9. Kesimpulan Hasil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58161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1C29D-3417-4DAD-A448-0C7859624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34838"/>
            <a:ext cx="10962736" cy="5642125"/>
          </a:xfrm>
        </p:spPr>
        <p:txBody>
          <a:bodyPr>
            <a:noAutofit/>
          </a:bodyPr>
          <a:lstStyle/>
          <a:p>
            <a:pPr marL="620713" indent="-620713">
              <a:buNone/>
            </a:pPr>
            <a:r>
              <a:rPr lang="en-US" sz="2400" dirty="0"/>
              <a:t>1. 	</a:t>
            </a:r>
            <a:r>
              <a:rPr lang="en-US" sz="2400" dirty="0" err="1">
                <a:solidFill>
                  <a:srgbClr val="FF0000"/>
                </a:solidFill>
              </a:rPr>
              <a:t>Latar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Belakang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620713" indent="0">
              <a:buNone/>
            </a:pP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menjelaskan</a:t>
            </a:r>
            <a:r>
              <a:rPr lang="en-US" sz="2400" dirty="0"/>
              <a:t> </a:t>
            </a:r>
            <a:r>
              <a:rPr lang="en-US" sz="2400" dirty="0" err="1"/>
              <a:t>latar</a:t>
            </a:r>
            <a:r>
              <a:rPr lang="en-US" sz="2400" dirty="0"/>
              <a:t> </a:t>
            </a:r>
            <a:r>
              <a:rPr lang="en-US" sz="2400" dirty="0" err="1"/>
              <a:t>belakang</a:t>
            </a:r>
            <a:r>
              <a:rPr lang="en-US" sz="2400" dirty="0"/>
              <a:t>, </a:t>
            </a:r>
            <a:r>
              <a:rPr lang="en-US" sz="2400" dirty="0" err="1"/>
              <a:t>tujuan</a:t>
            </a:r>
            <a:r>
              <a:rPr lang="en-US" sz="2400" dirty="0"/>
              <a:t>, </a:t>
            </a:r>
            <a:r>
              <a:rPr lang="en-US" sz="2400" dirty="0" err="1"/>
              <a:t>rasional</a:t>
            </a:r>
            <a:r>
              <a:rPr lang="en-US" sz="2400" dirty="0"/>
              <a:t>, dan </a:t>
            </a:r>
            <a:r>
              <a:rPr lang="en-US" sz="2400" dirty="0" err="1"/>
              <a:t>mekanisme</a:t>
            </a:r>
            <a:r>
              <a:rPr lang="en-US" sz="2400" dirty="0"/>
              <a:t> </a:t>
            </a:r>
            <a:r>
              <a:rPr lang="en-US" sz="2400" dirty="0" err="1"/>
              <a:t>penetapan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terkait</a:t>
            </a:r>
            <a:r>
              <a:rPr lang="en-US" sz="2400" dirty="0"/>
              <a:t> </a:t>
            </a:r>
            <a:r>
              <a:rPr lang="en-US" sz="2400" dirty="0" err="1"/>
              <a:t>Pengabdian</a:t>
            </a:r>
            <a:r>
              <a:rPr lang="en-US" sz="2400" dirty="0"/>
              <a:t> </a:t>
            </a:r>
            <a:r>
              <a:rPr lang="en-US" sz="2400" dirty="0" err="1"/>
              <a:t>kepada</a:t>
            </a:r>
            <a:r>
              <a:rPr lang="en-US" sz="2400" dirty="0"/>
              <a:t> Masyarakat (</a:t>
            </a:r>
            <a:r>
              <a:rPr lang="en-US" sz="2400" dirty="0" err="1"/>
              <a:t>PkM</a:t>
            </a:r>
            <a:r>
              <a:rPr lang="en-US" sz="2400" dirty="0"/>
              <a:t>) yang </a:t>
            </a:r>
            <a:r>
              <a:rPr lang="en-US" sz="2400" dirty="0" err="1"/>
              <a:t>mencakup</a:t>
            </a:r>
            <a:r>
              <a:rPr lang="en-US" sz="2400" dirty="0"/>
              <a:t>: </a:t>
            </a:r>
            <a:r>
              <a:rPr lang="en-US" sz="2400" dirty="0" err="1"/>
              <a:t>perencanaan</a:t>
            </a:r>
            <a:r>
              <a:rPr lang="en-US" sz="2400" dirty="0"/>
              <a:t>, </a:t>
            </a:r>
            <a:r>
              <a:rPr lang="en-US" sz="2400" dirty="0" err="1"/>
              <a:t>pelaksanaan</a:t>
            </a:r>
            <a:r>
              <a:rPr lang="en-US" sz="2400" dirty="0"/>
              <a:t>, dan </a:t>
            </a:r>
            <a:r>
              <a:rPr lang="en-US" sz="2400" dirty="0" err="1"/>
              <a:t>pelaporan</a:t>
            </a:r>
            <a:r>
              <a:rPr lang="en-US" sz="2400" dirty="0"/>
              <a:t> </a:t>
            </a:r>
            <a:r>
              <a:rPr lang="en-US" sz="2400" dirty="0" err="1"/>
              <a:t>PkM</a:t>
            </a:r>
            <a:r>
              <a:rPr lang="en-US" sz="2400" dirty="0"/>
              <a:t> yang </a:t>
            </a:r>
            <a:r>
              <a:rPr lang="en-US" sz="2400" dirty="0" err="1"/>
              <a:t>didasarkan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</a:t>
            </a:r>
            <a:r>
              <a:rPr lang="en-US" sz="2400" dirty="0" err="1"/>
              <a:t>analisis</a:t>
            </a:r>
            <a:r>
              <a:rPr lang="en-US" sz="2400" dirty="0"/>
              <a:t> internal dan </a:t>
            </a:r>
            <a:r>
              <a:rPr lang="en-US" sz="2400" dirty="0" err="1"/>
              <a:t>eksternal</a:t>
            </a:r>
            <a:r>
              <a:rPr lang="en-US" sz="2400" dirty="0"/>
              <a:t>,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posisi</a:t>
            </a:r>
            <a:r>
              <a:rPr lang="en-US" sz="2400" dirty="0"/>
              <a:t> dan </a:t>
            </a:r>
            <a:r>
              <a:rPr lang="en-US" sz="2400" dirty="0" err="1"/>
              <a:t>daya</a:t>
            </a:r>
            <a:r>
              <a:rPr lang="en-US" sz="2400" dirty="0"/>
              <a:t> </a:t>
            </a:r>
            <a:r>
              <a:rPr lang="en-US" sz="2400" dirty="0" err="1"/>
              <a:t>saing</a:t>
            </a:r>
            <a:r>
              <a:rPr lang="en-US" sz="2400" dirty="0"/>
              <a:t>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. </a:t>
            </a:r>
          </a:p>
          <a:p>
            <a:pPr marL="620713" indent="-620713">
              <a:buNone/>
            </a:pPr>
            <a:r>
              <a:rPr lang="en-US" sz="2400" dirty="0"/>
              <a:t>2. 	</a:t>
            </a:r>
            <a:r>
              <a:rPr lang="en-US" sz="2400" dirty="0" err="1">
                <a:solidFill>
                  <a:srgbClr val="FF0000"/>
                </a:solidFill>
              </a:rPr>
              <a:t>Kebijakan</a:t>
            </a:r>
            <a:endParaRPr lang="en-US" sz="2400" dirty="0">
              <a:solidFill>
                <a:srgbClr val="FF0000"/>
              </a:solidFill>
            </a:endParaRPr>
          </a:p>
          <a:p>
            <a:pPr marL="620713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dokumen</a:t>
            </a:r>
            <a:r>
              <a:rPr lang="en-US" sz="2400" dirty="0"/>
              <a:t> formal </a:t>
            </a:r>
            <a:r>
              <a:rPr lang="en-US" sz="2400" dirty="0" err="1"/>
              <a:t>kebijakan</a:t>
            </a:r>
            <a:r>
              <a:rPr lang="en-US" sz="2400" dirty="0"/>
              <a:t> dan </a:t>
            </a:r>
            <a:r>
              <a:rPr lang="en-US" sz="2400" dirty="0" err="1"/>
              <a:t>panduan</a:t>
            </a:r>
            <a:r>
              <a:rPr lang="en-US" sz="2400" dirty="0"/>
              <a:t> </a:t>
            </a:r>
            <a:r>
              <a:rPr lang="en-US" sz="2400" dirty="0" err="1"/>
              <a:t>PkM</a:t>
            </a:r>
            <a:r>
              <a:rPr lang="en-US" sz="2400" dirty="0"/>
              <a:t> yang </a:t>
            </a:r>
            <a:r>
              <a:rPr lang="en-US" sz="2400" dirty="0" err="1"/>
              <a:t>mencakup</a:t>
            </a:r>
            <a:r>
              <a:rPr lang="en-US" sz="2400" dirty="0"/>
              <a:t> </a:t>
            </a:r>
            <a:r>
              <a:rPr lang="en-US" sz="2400" dirty="0" err="1"/>
              <a:t>perencanaan</a:t>
            </a:r>
            <a:r>
              <a:rPr lang="en-US" sz="2400" dirty="0"/>
              <a:t>, </a:t>
            </a:r>
            <a:r>
              <a:rPr lang="en-US" sz="2400" dirty="0" err="1"/>
              <a:t>pelaksanaan</a:t>
            </a:r>
            <a:r>
              <a:rPr lang="en-US" sz="2400" dirty="0"/>
              <a:t>, dan </a:t>
            </a:r>
            <a:r>
              <a:rPr lang="en-US" sz="2400" dirty="0" err="1"/>
              <a:t>pelaporan</a:t>
            </a:r>
            <a:r>
              <a:rPr lang="en-US" sz="2400" dirty="0"/>
              <a:t> </a:t>
            </a:r>
            <a:r>
              <a:rPr lang="en-US" sz="2400" dirty="0" err="1"/>
              <a:t>PkM</a:t>
            </a:r>
            <a:r>
              <a:rPr lang="en-US" sz="2400" dirty="0"/>
              <a:t>.    </a:t>
            </a:r>
          </a:p>
          <a:p>
            <a:pPr marL="620713" indent="-620713">
              <a:buNone/>
            </a:pPr>
            <a:r>
              <a:rPr lang="en-US" sz="2400" dirty="0"/>
              <a:t>3. 	</a:t>
            </a:r>
            <a:r>
              <a:rPr lang="en-US" sz="2400" dirty="0" err="1">
                <a:solidFill>
                  <a:srgbClr val="FF0000"/>
                </a:solidFill>
              </a:rPr>
              <a:t>Standar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Perguruan</a:t>
            </a:r>
            <a:r>
              <a:rPr lang="en-US" sz="2400" dirty="0">
                <a:solidFill>
                  <a:srgbClr val="FF0000"/>
                </a:solidFill>
              </a:rPr>
              <a:t> Tinggi dan </a:t>
            </a:r>
            <a:r>
              <a:rPr lang="en-US" sz="2400" dirty="0" err="1">
                <a:solidFill>
                  <a:srgbClr val="FF0000"/>
                </a:solidFill>
              </a:rPr>
              <a:t>Strategi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Pencapaian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Standar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620713" indent="0">
              <a:buNone/>
            </a:pP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menjelaskan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dan </a:t>
            </a:r>
            <a:r>
              <a:rPr lang="en-US" sz="2400" dirty="0" err="1"/>
              <a:t>strategi</a:t>
            </a:r>
            <a:r>
              <a:rPr lang="en-US" sz="2400" dirty="0"/>
              <a:t> </a:t>
            </a:r>
            <a:r>
              <a:rPr lang="en-US" sz="2400" dirty="0" err="1"/>
              <a:t>pencapaian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terkait</a:t>
            </a:r>
            <a:r>
              <a:rPr lang="en-US" sz="2400" dirty="0"/>
              <a:t> </a:t>
            </a:r>
            <a:r>
              <a:rPr lang="en-US" sz="2400" dirty="0" err="1"/>
              <a:t>PkM</a:t>
            </a:r>
            <a:r>
              <a:rPr lang="en-US" sz="2400" dirty="0"/>
              <a:t> di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yang </a:t>
            </a:r>
            <a:r>
              <a:rPr lang="en-US" sz="2400" dirty="0" err="1"/>
              <a:t>mencakup</a:t>
            </a:r>
            <a:r>
              <a:rPr lang="en-US" sz="2400" dirty="0"/>
              <a:t>: </a:t>
            </a:r>
            <a:r>
              <a:rPr lang="en-US" sz="2400" dirty="0" err="1"/>
              <a:t>perencanaan</a:t>
            </a:r>
            <a:r>
              <a:rPr lang="en-US" sz="2400" dirty="0"/>
              <a:t>, </a:t>
            </a:r>
            <a:r>
              <a:rPr lang="en-US" sz="2400" dirty="0" err="1"/>
              <a:t>pelaksanaan</a:t>
            </a:r>
            <a:r>
              <a:rPr lang="en-US" sz="2400" dirty="0"/>
              <a:t>, dan </a:t>
            </a:r>
            <a:r>
              <a:rPr lang="en-US" sz="2400" dirty="0" err="1"/>
              <a:t>pelaporan</a:t>
            </a:r>
            <a:r>
              <a:rPr lang="en-US" sz="2400" dirty="0"/>
              <a:t> </a:t>
            </a:r>
            <a:r>
              <a:rPr lang="en-US" sz="2400" dirty="0" err="1"/>
              <a:t>PkM</a:t>
            </a:r>
            <a:r>
              <a:rPr lang="en-US" sz="2400" dirty="0"/>
              <a:t>, yang </a:t>
            </a:r>
            <a:r>
              <a:rPr lang="en-US" sz="2400" dirty="0" err="1"/>
              <a:t>memenuhi</a:t>
            </a:r>
            <a:r>
              <a:rPr lang="en-US" sz="2400" dirty="0"/>
              <a:t> dan/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melampaui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Nasional Pendidikan Tinggi. Pada </a:t>
            </a: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juga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diuraikan</a:t>
            </a:r>
            <a:r>
              <a:rPr lang="en-US" sz="2400" dirty="0"/>
              <a:t> </a:t>
            </a:r>
            <a:r>
              <a:rPr lang="en-US" sz="2400" dirty="0" err="1"/>
              <a:t>sumber</a:t>
            </a:r>
            <a:r>
              <a:rPr lang="en-US" sz="2400" dirty="0"/>
              <a:t> </a:t>
            </a:r>
            <a:r>
              <a:rPr lang="en-US" sz="2400" dirty="0" err="1"/>
              <a:t>daya</a:t>
            </a:r>
            <a:r>
              <a:rPr lang="en-US" sz="2400" dirty="0"/>
              <a:t> yang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dialokasikan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mencapai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yang </a:t>
            </a:r>
            <a:r>
              <a:rPr lang="en-US" sz="2400" dirty="0" err="1"/>
              <a:t>telah</a:t>
            </a:r>
            <a:r>
              <a:rPr lang="en-US" sz="2400" dirty="0"/>
              <a:t> </a:t>
            </a:r>
            <a:r>
              <a:rPr lang="en-US" sz="2400" dirty="0" err="1"/>
              <a:t>ditetapkan</a:t>
            </a:r>
            <a:r>
              <a:rPr lang="en-US" sz="2400" dirty="0"/>
              <a:t>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mekanisme</a:t>
            </a:r>
            <a:r>
              <a:rPr lang="en-US" sz="2400" dirty="0"/>
              <a:t> </a:t>
            </a:r>
            <a:r>
              <a:rPr lang="en-US" sz="2400" dirty="0" err="1"/>
              <a:t>kontrol</a:t>
            </a:r>
            <a:r>
              <a:rPr lang="en-US" sz="2400" dirty="0"/>
              <a:t> </a:t>
            </a:r>
            <a:r>
              <a:rPr lang="en-US" sz="2400" dirty="0" err="1"/>
              <a:t>pencapaiannya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9489308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09B09-9334-4EFE-AB23-215E56119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7202E6-762E-4CB2-8BF2-43DD7ED64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4.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Utama a) 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Renstra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yang </a:t>
            </a:r>
            <a:r>
              <a:rPr lang="en-US" dirty="0" err="1"/>
              <a:t>memuat</a:t>
            </a:r>
            <a:r>
              <a:rPr lang="en-US" dirty="0"/>
              <a:t> </a:t>
            </a:r>
            <a:r>
              <a:rPr lang="en-US" dirty="0" err="1"/>
              <a:t>landasan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, peta </a:t>
            </a:r>
            <a:r>
              <a:rPr lang="en-US" dirty="0" err="1"/>
              <a:t>jalan</a:t>
            </a:r>
            <a:r>
              <a:rPr lang="en-US" dirty="0"/>
              <a:t>, </a:t>
            </a:r>
            <a:r>
              <a:rPr lang="en-US" dirty="0" err="1"/>
              <a:t>sasaran</a:t>
            </a:r>
            <a:r>
              <a:rPr lang="en-US" dirty="0"/>
              <a:t> program </a:t>
            </a:r>
            <a:r>
              <a:rPr lang="en-US" dirty="0" err="1"/>
              <a:t>strategis</a:t>
            </a:r>
            <a:r>
              <a:rPr lang="en-US" dirty="0"/>
              <a:t> dan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Renstra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. b) 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dan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sosialisasinya</a:t>
            </a:r>
            <a:r>
              <a:rPr lang="en-US" dirty="0"/>
              <a:t>.  c) </a:t>
            </a:r>
            <a:r>
              <a:rPr lang="en-US" dirty="0" err="1"/>
              <a:t>Bukti</a:t>
            </a:r>
            <a:r>
              <a:rPr lang="en-US" dirty="0"/>
              <a:t> yang sahih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proses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tata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dan review, </a:t>
            </a:r>
            <a:r>
              <a:rPr lang="en-US" dirty="0" err="1"/>
              <a:t>legalitas</a:t>
            </a:r>
            <a:r>
              <a:rPr lang="en-US" dirty="0"/>
              <a:t> </a:t>
            </a:r>
            <a:r>
              <a:rPr lang="en-US" dirty="0" err="1"/>
              <a:t>pengangkatan</a:t>
            </a:r>
            <a:r>
              <a:rPr lang="en-US" dirty="0"/>
              <a:t> reviewer,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tertulis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usul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, </a:t>
            </a:r>
            <a:r>
              <a:rPr lang="en-US" dirty="0" err="1"/>
              <a:t>legalitas</a:t>
            </a:r>
            <a:r>
              <a:rPr lang="en-US" dirty="0"/>
              <a:t> </a:t>
            </a:r>
            <a:r>
              <a:rPr lang="en-US" dirty="0" err="1"/>
              <a:t>penugasan</a:t>
            </a:r>
            <a:r>
              <a:rPr lang="en-US" dirty="0"/>
              <a:t> </a:t>
            </a:r>
            <a:r>
              <a:rPr lang="en-US" dirty="0" err="1"/>
              <a:t>pengabdi</a:t>
            </a:r>
            <a:r>
              <a:rPr lang="en-US" dirty="0"/>
              <a:t>/</a:t>
            </a:r>
            <a:r>
              <a:rPr lang="en-US" dirty="0" err="1"/>
              <a:t>kerjasama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, </a:t>
            </a:r>
            <a:r>
              <a:rPr lang="en-US" dirty="0" err="1"/>
              <a:t>berita</a:t>
            </a:r>
            <a:r>
              <a:rPr lang="en-US" dirty="0"/>
              <a:t> acara </a:t>
            </a:r>
            <a:r>
              <a:rPr lang="en-US" dirty="0" err="1"/>
              <a:t>hasil</a:t>
            </a:r>
            <a:r>
              <a:rPr lang="en-US" dirty="0"/>
              <a:t> monitoring dan </a:t>
            </a:r>
            <a:r>
              <a:rPr lang="en-US" dirty="0" err="1"/>
              <a:t>evaluasi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dokumentasi</a:t>
            </a:r>
            <a:r>
              <a:rPr lang="en-US" dirty="0"/>
              <a:t> </a:t>
            </a:r>
            <a:r>
              <a:rPr lang="en-US" dirty="0" err="1"/>
              <a:t>luaran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.  d) </a:t>
            </a:r>
            <a:r>
              <a:rPr lang="en-US" dirty="0" err="1"/>
              <a:t>Dokumentasi</a:t>
            </a:r>
            <a:r>
              <a:rPr lang="en-US" dirty="0"/>
              <a:t>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oleh </a:t>
            </a:r>
            <a:r>
              <a:rPr lang="en-US" dirty="0" err="1"/>
              <a:t>pengelola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pimpinan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dan </a:t>
            </a:r>
            <a:r>
              <a:rPr lang="en-US" dirty="0" err="1"/>
              <a:t>mitra</a:t>
            </a:r>
            <a:r>
              <a:rPr lang="en-US" dirty="0"/>
              <a:t>/</a:t>
            </a:r>
            <a:r>
              <a:rPr lang="en-US" dirty="0" err="1"/>
              <a:t>pemberi</a:t>
            </a:r>
            <a:r>
              <a:rPr lang="en-US" dirty="0"/>
              <a:t> dana. 5.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r>
              <a:rPr lang="en-US" dirty="0"/>
              <a:t>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lain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yang </a:t>
            </a:r>
            <a:r>
              <a:rPr lang="en-US" dirty="0" err="1"/>
              <a:t>ditetapkan</a:t>
            </a:r>
            <a:r>
              <a:rPr lang="en-US" dirty="0"/>
              <a:t> oleh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melampaui</a:t>
            </a:r>
            <a:r>
              <a:rPr lang="en-US" dirty="0"/>
              <a:t> SN DIKTI. Data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r>
              <a:rPr lang="en-US" dirty="0"/>
              <a:t> yang sahih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diukur</a:t>
            </a:r>
            <a:r>
              <a:rPr lang="en-US" dirty="0"/>
              <a:t>, </a:t>
            </a:r>
            <a:r>
              <a:rPr lang="en-US" dirty="0" err="1"/>
              <a:t>dimonitor</a:t>
            </a:r>
            <a:r>
              <a:rPr lang="en-US" dirty="0"/>
              <a:t>, </a:t>
            </a:r>
            <a:r>
              <a:rPr lang="en-US" dirty="0" err="1"/>
              <a:t>dikaji</a:t>
            </a:r>
            <a:r>
              <a:rPr lang="en-US" dirty="0"/>
              <a:t>, dan </a:t>
            </a:r>
            <a:r>
              <a:rPr lang="en-US" dirty="0" err="1"/>
              <a:t>dianalisis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6.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deskripsi</a:t>
            </a:r>
            <a:r>
              <a:rPr lang="en-US" dirty="0"/>
              <a:t> dan </a:t>
            </a:r>
            <a:r>
              <a:rPr lang="en-US" dirty="0" err="1"/>
              <a:t>analisi</a:t>
            </a:r>
            <a:r>
              <a:rPr lang="en-US" dirty="0"/>
              <a:t> </a:t>
            </a:r>
            <a:r>
              <a:rPr lang="en-US" dirty="0" err="1"/>
              <a:t>keberhasilan</a:t>
            </a:r>
            <a:r>
              <a:rPr lang="en-US" dirty="0"/>
              <a:t> dan/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ketidakberhasilan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ditetapkan</a:t>
            </a:r>
            <a:r>
              <a:rPr lang="en-US" dirty="0"/>
              <a:t>.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diukur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metoda</a:t>
            </a:r>
            <a:r>
              <a:rPr lang="en-US" dirty="0"/>
              <a:t> yang </a:t>
            </a:r>
            <a:r>
              <a:rPr lang="en-US" dirty="0" err="1"/>
              <a:t>tepat</a:t>
            </a:r>
            <a:r>
              <a:rPr lang="en-US" dirty="0"/>
              <a:t>, dan </a:t>
            </a:r>
            <a:r>
              <a:rPr lang="en-US" dirty="0" err="1"/>
              <a:t>hasilnya</a:t>
            </a:r>
            <a:r>
              <a:rPr lang="en-US" dirty="0"/>
              <a:t> </a:t>
            </a:r>
            <a:r>
              <a:rPr lang="en-US" dirty="0" err="1"/>
              <a:t>dianalisis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dievaluasi</a:t>
            </a:r>
            <a:r>
              <a:rPr lang="en-US" dirty="0"/>
              <a:t>.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identifikasi</a:t>
            </a:r>
            <a:r>
              <a:rPr lang="en-US" dirty="0"/>
              <a:t> </a:t>
            </a:r>
            <a:r>
              <a:rPr lang="en-US" dirty="0" err="1"/>
              <a:t>akar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,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pendukung</a:t>
            </a:r>
            <a:r>
              <a:rPr lang="en-US" dirty="0"/>
              <a:t> </a:t>
            </a:r>
            <a:r>
              <a:rPr lang="en-US" dirty="0" err="1"/>
              <a:t>keberhasilan</a:t>
            </a:r>
            <a:r>
              <a:rPr lang="en-US" dirty="0"/>
              <a:t> dan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penghambat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, dan </a:t>
            </a:r>
            <a:r>
              <a:rPr lang="en-US" dirty="0" err="1"/>
              <a:t>deskripsi</a:t>
            </a:r>
            <a:r>
              <a:rPr lang="en-US" dirty="0"/>
              <a:t> </a:t>
            </a:r>
            <a:r>
              <a:rPr lang="en-US" dirty="0" err="1"/>
              <a:t>singkat</a:t>
            </a:r>
            <a:r>
              <a:rPr lang="en-US" dirty="0"/>
              <a:t>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455691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4C438-0E9D-4085-8F41-A71FC2B8B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882" y="704190"/>
            <a:ext cx="10422147" cy="5575839"/>
          </a:xfrm>
        </p:spPr>
        <p:txBody>
          <a:bodyPr>
            <a:noAutofit/>
          </a:bodyPr>
          <a:lstStyle/>
          <a:p>
            <a:pPr marL="690563" indent="-690563">
              <a:buNone/>
            </a:pPr>
            <a:r>
              <a:rPr lang="en-US" sz="2400" dirty="0"/>
              <a:t>7. 	</a:t>
            </a:r>
            <a:r>
              <a:rPr lang="en-US" sz="2400" dirty="0" err="1">
                <a:solidFill>
                  <a:srgbClr val="FF0000"/>
                </a:solidFill>
              </a:rPr>
              <a:t>Penjaminan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Mutu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PkM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690563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dan </a:t>
            </a:r>
            <a:r>
              <a:rPr lang="en-US" sz="2400" dirty="0" err="1"/>
              <a:t>bukti</a:t>
            </a:r>
            <a:r>
              <a:rPr lang="en-US" sz="2400" dirty="0"/>
              <a:t> yang sahih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penjaminan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</a:t>
            </a:r>
            <a:r>
              <a:rPr lang="en-US" sz="2400" dirty="0" err="1"/>
              <a:t>PkM</a:t>
            </a:r>
            <a:r>
              <a:rPr lang="en-US" sz="2400" dirty="0"/>
              <a:t> yang </a:t>
            </a:r>
            <a:r>
              <a:rPr lang="en-US" sz="2400" dirty="0" err="1"/>
              <a:t>ditetapkan</a:t>
            </a:r>
            <a:r>
              <a:rPr lang="en-US" sz="2400" dirty="0"/>
              <a:t>, </a:t>
            </a:r>
            <a:r>
              <a:rPr lang="en-US" sz="2400" dirty="0" err="1"/>
              <a:t>dilaksanakan</a:t>
            </a:r>
            <a:r>
              <a:rPr lang="en-US" sz="2400" dirty="0"/>
              <a:t>, </a:t>
            </a:r>
            <a:r>
              <a:rPr lang="en-US" sz="2400" dirty="0" err="1"/>
              <a:t>hasilnya</a:t>
            </a:r>
            <a:r>
              <a:rPr lang="en-US" sz="2400" dirty="0"/>
              <a:t> </a:t>
            </a:r>
            <a:r>
              <a:rPr lang="en-US" sz="2400" dirty="0" err="1"/>
              <a:t>dievaluasi</a:t>
            </a:r>
            <a:r>
              <a:rPr lang="en-US" sz="2400" dirty="0"/>
              <a:t> dan </a:t>
            </a:r>
            <a:r>
              <a:rPr lang="en-US" sz="2400" dirty="0" err="1"/>
              <a:t>dikendalikan</a:t>
            </a:r>
            <a:r>
              <a:rPr lang="en-US" sz="2400" dirty="0"/>
              <a:t>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upaya</a:t>
            </a:r>
            <a:r>
              <a:rPr lang="en-US" sz="2400" dirty="0"/>
              <a:t> </a:t>
            </a:r>
            <a:r>
              <a:rPr lang="en-US" sz="2400" dirty="0" err="1"/>
              <a:t>peningkatan</a:t>
            </a:r>
            <a:r>
              <a:rPr lang="en-US" sz="2400" dirty="0"/>
              <a:t> </a:t>
            </a:r>
            <a:r>
              <a:rPr lang="en-US" sz="2400" dirty="0" err="1"/>
              <a:t>sesuai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siklus</a:t>
            </a:r>
            <a:r>
              <a:rPr lang="en-US" sz="2400" dirty="0"/>
              <a:t> PPEPP. </a:t>
            </a:r>
          </a:p>
          <a:p>
            <a:pPr marL="690563" indent="-690563">
              <a:buNone/>
            </a:pPr>
            <a:r>
              <a:rPr lang="en-US" sz="2400" dirty="0"/>
              <a:t>8. 	</a:t>
            </a:r>
            <a:r>
              <a:rPr lang="en-US" sz="2400" dirty="0" err="1">
                <a:solidFill>
                  <a:srgbClr val="FF0000"/>
                </a:solidFill>
              </a:rPr>
              <a:t>Kepuasan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Pengguna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1379538" indent="-638175">
              <a:buNone/>
            </a:pPr>
            <a:r>
              <a:rPr lang="en-US" sz="2400" dirty="0"/>
              <a:t>a) 	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mengukur</a:t>
            </a:r>
            <a:r>
              <a:rPr lang="en-US" sz="2400" dirty="0"/>
              <a:t> </a:t>
            </a:r>
            <a:r>
              <a:rPr lang="en-US" sz="2400" dirty="0" err="1"/>
              <a:t>kepuasan</a:t>
            </a:r>
            <a:r>
              <a:rPr lang="en-US" sz="2400" dirty="0"/>
              <a:t> </a:t>
            </a:r>
            <a:r>
              <a:rPr lang="en-US" sz="2400" dirty="0" err="1"/>
              <a:t>pengguna</a:t>
            </a:r>
            <a:r>
              <a:rPr lang="en-US" sz="2400" dirty="0"/>
              <a:t> proses </a:t>
            </a:r>
            <a:r>
              <a:rPr lang="en-US" sz="2400" dirty="0" err="1"/>
              <a:t>PkM</a:t>
            </a:r>
            <a:r>
              <a:rPr lang="en-US" sz="2400" dirty="0"/>
              <a:t> (</a:t>
            </a:r>
            <a:r>
              <a:rPr lang="en-US" sz="2400" dirty="0" err="1"/>
              <a:t>pengabdi</a:t>
            </a:r>
            <a:r>
              <a:rPr lang="en-US" sz="2400" dirty="0"/>
              <a:t> dan </a:t>
            </a:r>
            <a:r>
              <a:rPr lang="en-US" sz="2400" dirty="0" err="1"/>
              <a:t>mitra</a:t>
            </a:r>
            <a:r>
              <a:rPr lang="en-US" sz="2400" dirty="0"/>
              <a:t>), </a:t>
            </a:r>
            <a:r>
              <a:rPr lang="en-US" sz="2400" dirty="0" err="1"/>
              <a:t>termasuk</a:t>
            </a:r>
            <a:r>
              <a:rPr lang="en-US" sz="2400" dirty="0"/>
              <a:t> </a:t>
            </a:r>
            <a:r>
              <a:rPr lang="en-US" sz="2400" dirty="0" err="1"/>
              <a:t>kejelasan</a:t>
            </a:r>
            <a:r>
              <a:rPr lang="en-US" sz="2400" dirty="0"/>
              <a:t> </a:t>
            </a:r>
            <a:r>
              <a:rPr lang="en-US" sz="2400" dirty="0" err="1"/>
              <a:t>instrumen</a:t>
            </a:r>
            <a:r>
              <a:rPr lang="en-US" sz="2400" dirty="0"/>
              <a:t> yang </a:t>
            </a:r>
            <a:r>
              <a:rPr lang="en-US" sz="2400" dirty="0" err="1"/>
              <a:t>digunakan</a:t>
            </a:r>
            <a:r>
              <a:rPr lang="en-US" sz="2400" dirty="0"/>
              <a:t>, </a:t>
            </a:r>
            <a:r>
              <a:rPr lang="en-US" sz="2400" dirty="0" err="1"/>
              <a:t>pelaksanaan</a:t>
            </a:r>
            <a:r>
              <a:rPr lang="en-US" sz="2400" dirty="0"/>
              <a:t>, </a:t>
            </a:r>
            <a:r>
              <a:rPr lang="en-US" sz="2400" dirty="0" err="1"/>
              <a:t>perekaman</a:t>
            </a:r>
            <a:r>
              <a:rPr lang="en-US" sz="2400" dirty="0"/>
              <a:t> dan </a:t>
            </a:r>
            <a:r>
              <a:rPr lang="en-US" sz="2400" dirty="0" err="1"/>
              <a:t>analisis</a:t>
            </a:r>
            <a:r>
              <a:rPr lang="en-US" sz="2400" dirty="0"/>
              <a:t> </a:t>
            </a:r>
            <a:r>
              <a:rPr lang="en-US" sz="2400" dirty="0" err="1"/>
              <a:t>datanya</a:t>
            </a:r>
            <a:r>
              <a:rPr lang="en-US" sz="2400" dirty="0"/>
              <a:t>. </a:t>
            </a:r>
          </a:p>
          <a:p>
            <a:pPr marL="1379538" indent="-638175">
              <a:buNone/>
            </a:pPr>
            <a:r>
              <a:rPr lang="en-US" sz="2400" dirty="0"/>
              <a:t>b) 	</a:t>
            </a:r>
            <a:r>
              <a:rPr lang="en-US" sz="2400" dirty="0" err="1"/>
              <a:t>Ketersediaan</a:t>
            </a:r>
            <a:r>
              <a:rPr lang="en-US" sz="2400" dirty="0"/>
              <a:t> </a:t>
            </a:r>
            <a:r>
              <a:rPr lang="en-US" sz="2400" dirty="0" err="1"/>
              <a:t>bukti</a:t>
            </a:r>
            <a:r>
              <a:rPr lang="en-US" sz="2400" dirty="0"/>
              <a:t> yang sahih </a:t>
            </a:r>
            <a:r>
              <a:rPr lang="en-US" sz="2400" dirty="0" err="1"/>
              <a:t>tentang</a:t>
            </a:r>
            <a:r>
              <a:rPr lang="en-US" sz="2400" dirty="0"/>
              <a:t> </a:t>
            </a:r>
            <a:r>
              <a:rPr lang="en-US" sz="2400" dirty="0" err="1"/>
              <a:t>hasil</a:t>
            </a:r>
            <a:r>
              <a:rPr lang="en-US" sz="2400" dirty="0"/>
              <a:t> </a:t>
            </a:r>
            <a:r>
              <a:rPr lang="en-US" sz="2400" dirty="0" err="1"/>
              <a:t>pengukuran</a:t>
            </a:r>
            <a:r>
              <a:rPr lang="en-US" sz="2400" dirty="0"/>
              <a:t> </a:t>
            </a:r>
            <a:r>
              <a:rPr lang="en-US" sz="2400" dirty="0" err="1"/>
              <a:t>kepuasan</a:t>
            </a:r>
            <a:r>
              <a:rPr lang="en-US" sz="2400" dirty="0"/>
              <a:t> </a:t>
            </a:r>
            <a:r>
              <a:rPr lang="en-US" sz="2400" dirty="0" err="1"/>
              <a:t>pengabdi</a:t>
            </a:r>
            <a:r>
              <a:rPr lang="en-US" sz="2400" dirty="0"/>
              <a:t> dan </a:t>
            </a:r>
            <a:r>
              <a:rPr lang="en-US" sz="2400" dirty="0" err="1"/>
              <a:t>mitra</a:t>
            </a:r>
            <a:r>
              <a:rPr lang="en-US" sz="2400" dirty="0"/>
              <a:t> yang </a:t>
            </a:r>
            <a:r>
              <a:rPr lang="en-US" sz="2400" dirty="0" err="1"/>
              <a:t>dilaksanakan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konsisten</a:t>
            </a:r>
            <a:r>
              <a:rPr lang="en-US" sz="2400" dirty="0"/>
              <a:t>, dan </a:t>
            </a:r>
            <a:r>
              <a:rPr lang="en-US" sz="2400" dirty="0" err="1"/>
              <a:t>ditindaklanjuti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berkala</a:t>
            </a:r>
            <a:r>
              <a:rPr lang="en-US" sz="2400" dirty="0"/>
              <a:t> dan </a:t>
            </a:r>
            <a:r>
              <a:rPr lang="en-US" sz="2400" dirty="0" err="1"/>
              <a:t>tersistem</a:t>
            </a:r>
            <a:r>
              <a:rPr lang="en-US" sz="2400" dirty="0"/>
              <a:t>. </a:t>
            </a:r>
          </a:p>
          <a:p>
            <a:pPr marL="690563" indent="-690563">
              <a:buNone/>
            </a:pPr>
            <a:r>
              <a:rPr lang="en-US" sz="2400" dirty="0"/>
              <a:t>9. 	</a:t>
            </a:r>
            <a:r>
              <a:rPr lang="en-US" sz="2400" dirty="0">
                <a:solidFill>
                  <a:srgbClr val="FF0000"/>
                </a:solidFill>
              </a:rPr>
              <a:t>Kesimpulan Hasil </a:t>
            </a:r>
            <a:r>
              <a:rPr lang="en-US" sz="2400" dirty="0" err="1">
                <a:solidFill>
                  <a:srgbClr val="FF0000"/>
                </a:solidFill>
              </a:rPr>
              <a:t>Evaluasi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Ketercapaian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Standar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PkM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serta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Tindak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Lanjut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690563" indent="0">
              <a:buNone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ringkasan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: </a:t>
            </a:r>
            <a:r>
              <a:rPr lang="en-US" sz="2400" dirty="0" err="1"/>
              <a:t>pemosisian</a:t>
            </a:r>
            <a:r>
              <a:rPr lang="en-US" sz="2400" dirty="0"/>
              <a:t>, </a:t>
            </a:r>
            <a:r>
              <a:rPr lang="en-US" sz="2400" dirty="0" err="1"/>
              <a:t>masalah</a:t>
            </a:r>
            <a:r>
              <a:rPr lang="en-US" sz="2400" dirty="0"/>
              <a:t> dan </a:t>
            </a:r>
            <a:r>
              <a:rPr lang="en-US" sz="2400" dirty="0" err="1"/>
              <a:t>akar</a:t>
            </a:r>
            <a:r>
              <a:rPr lang="en-US" sz="2400" dirty="0"/>
              <a:t> </a:t>
            </a:r>
            <a:r>
              <a:rPr lang="en-US" sz="2400" dirty="0" err="1"/>
              <a:t>masalah</a:t>
            </a:r>
            <a:r>
              <a:rPr lang="en-US" sz="2400" dirty="0"/>
              <a:t>,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rencana</a:t>
            </a:r>
            <a:r>
              <a:rPr lang="en-US" sz="2400" dirty="0"/>
              <a:t> </a:t>
            </a:r>
            <a:r>
              <a:rPr lang="en-US" sz="2400" dirty="0" err="1"/>
              <a:t>perbaikan</a:t>
            </a:r>
            <a:r>
              <a:rPr lang="en-US" sz="2400" dirty="0"/>
              <a:t> dan </a:t>
            </a:r>
            <a:r>
              <a:rPr lang="en-US" sz="2400" dirty="0" err="1"/>
              <a:t>pengembangan</a:t>
            </a:r>
            <a:r>
              <a:rPr lang="en-US" sz="2400" dirty="0"/>
              <a:t> </a:t>
            </a:r>
            <a:r>
              <a:rPr lang="en-US" sz="2400" dirty="0" err="1"/>
              <a:t>PkM</a:t>
            </a:r>
            <a:r>
              <a:rPr lang="en-US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2404839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2993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marL="747713" indent="-747713"/>
            <a:r>
              <a:rPr lang="en-ID" dirty="0"/>
              <a:t>44. C.8 </a:t>
            </a:r>
            <a:r>
              <a:rPr lang="en-ID" dirty="0" err="1"/>
              <a:t>Pengabdian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masyarakat</a:t>
            </a:r>
            <a:r>
              <a:rPr lang="en-ID" dirty="0"/>
              <a:t> C.8.4 </a:t>
            </a:r>
            <a:r>
              <a:rPr lang="en-ID" dirty="0" err="1"/>
              <a:t>Indikator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 </a:t>
            </a:r>
            <a:r>
              <a:rPr lang="en-ID" dirty="0" err="1"/>
              <a:t>Utama</a:t>
            </a:r>
            <a:r>
              <a:rPr lang="en-ID" dirty="0"/>
              <a:t> C.8.4.a) </a:t>
            </a:r>
            <a:r>
              <a:rPr lang="en-ID" dirty="0" err="1"/>
              <a:t>Pelaksanaan</a:t>
            </a:r>
            <a:r>
              <a:rPr lang="en-ID" dirty="0"/>
              <a:t> </a:t>
            </a:r>
            <a:r>
              <a:rPr lang="en-ID" dirty="0" err="1"/>
              <a:t>PkM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514350" indent="-514350">
              <a:buAutoNum type="alphaUcPeriod"/>
            </a:pP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 formal </a:t>
            </a:r>
            <a:r>
              <a:rPr lang="en-ID" dirty="0" err="1"/>
              <a:t>Rencana</a:t>
            </a:r>
            <a:r>
              <a:rPr lang="en-ID" dirty="0"/>
              <a:t> </a:t>
            </a:r>
            <a:r>
              <a:rPr lang="en-ID" dirty="0" err="1"/>
              <a:t>Strategis</a:t>
            </a:r>
            <a:r>
              <a:rPr lang="en-ID" dirty="0"/>
              <a:t> </a:t>
            </a:r>
            <a:r>
              <a:rPr lang="en-ID" dirty="0" err="1"/>
              <a:t>PkM</a:t>
            </a:r>
            <a:r>
              <a:rPr lang="en-ID" dirty="0"/>
              <a:t> yang </a:t>
            </a:r>
            <a:r>
              <a:rPr lang="en-ID" dirty="0" err="1"/>
              <a:t>memuat</a:t>
            </a:r>
            <a:r>
              <a:rPr lang="en-ID" dirty="0"/>
              <a:t> </a:t>
            </a:r>
            <a:r>
              <a:rPr lang="en-ID" dirty="0" err="1"/>
              <a:t>landasan</a:t>
            </a:r>
            <a:r>
              <a:rPr lang="en-ID" dirty="0"/>
              <a:t> </a:t>
            </a:r>
            <a:r>
              <a:rPr lang="en-ID" dirty="0" err="1"/>
              <a:t>pengembangan</a:t>
            </a:r>
            <a:r>
              <a:rPr lang="en-ID" dirty="0"/>
              <a:t>, </a:t>
            </a:r>
            <a:r>
              <a:rPr lang="en-ID" dirty="0" err="1"/>
              <a:t>peta</a:t>
            </a:r>
            <a:r>
              <a:rPr lang="en-ID" dirty="0"/>
              <a:t> </a:t>
            </a:r>
            <a:r>
              <a:rPr lang="en-ID" dirty="0" err="1"/>
              <a:t>jalan</a:t>
            </a:r>
            <a:r>
              <a:rPr lang="en-ID" dirty="0"/>
              <a:t> </a:t>
            </a:r>
            <a:r>
              <a:rPr lang="en-ID" dirty="0" err="1"/>
              <a:t>PkM</a:t>
            </a:r>
            <a:r>
              <a:rPr lang="en-ID" dirty="0"/>
              <a:t>, </a:t>
            </a:r>
            <a:r>
              <a:rPr lang="en-ID" dirty="0" err="1"/>
              <a:t>sumber</a:t>
            </a:r>
            <a:r>
              <a:rPr lang="en-ID" dirty="0"/>
              <a:t> </a:t>
            </a:r>
            <a:r>
              <a:rPr lang="en-ID" dirty="0" err="1"/>
              <a:t>daya</a:t>
            </a:r>
            <a:r>
              <a:rPr lang="en-ID" dirty="0"/>
              <a:t> (</a:t>
            </a:r>
            <a:r>
              <a:rPr lang="en-ID" dirty="0" err="1"/>
              <a:t>termasuk</a:t>
            </a:r>
            <a:r>
              <a:rPr lang="en-ID" dirty="0"/>
              <a:t> </a:t>
            </a:r>
            <a:r>
              <a:rPr lang="en-ID" dirty="0" err="1"/>
              <a:t>alokasi</a:t>
            </a:r>
            <a:r>
              <a:rPr lang="en-ID" dirty="0"/>
              <a:t> </a:t>
            </a:r>
            <a:r>
              <a:rPr lang="en-ID" dirty="0" err="1"/>
              <a:t>dana</a:t>
            </a:r>
            <a:r>
              <a:rPr lang="en-ID" dirty="0"/>
              <a:t> </a:t>
            </a:r>
            <a:r>
              <a:rPr lang="en-ID" dirty="0" err="1"/>
              <a:t>PkM</a:t>
            </a:r>
            <a:r>
              <a:rPr lang="en-ID" dirty="0"/>
              <a:t> internal), </a:t>
            </a:r>
            <a:r>
              <a:rPr lang="en-ID" dirty="0" err="1"/>
              <a:t>sasaran</a:t>
            </a:r>
            <a:r>
              <a:rPr lang="en-ID" dirty="0"/>
              <a:t> program </a:t>
            </a:r>
            <a:r>
              <a:rPr lang="en-ID" dirty="0" err="1"/>
              <a:t>strategis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indikator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,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berorientasi</a:t>
            </a:r>
            <a:r>
              <a:rPr lang="en-ID" dirty="0"/>
              <a:t> </a:t>
            </a:r>
            <a:r>
              <a:rPr lang="en-ID" dirty="0" err="1"/>
              <a:t>pada</a:t>
            </a:r>
            <a:r>
              <a:rPr lang="en-ID" dirty="0"/>
              <a:t> </a:t>
            </a:r>
            <a:r>
              <a:rPr lang="en-ID" dirty="0" err="1"/>
              <a:t>daya</a:t>
            </a:r>
            <a:r>
              <a:rPr lang="en-ID" dirty="0"/>
              <a:t> </a:t>
            </a:r>
            <a:r>
              <a:rPr lang="en-ID" dirty="0" err="1"/>
              <a:t>saing</a:t>
            </a:r>
            <a:r>
              <a:rPr lang="en-ID" dirty="0"/>
              <a:t> </a:t>
            </a:r>
            <a:r>
              <a:rPr lang="en-ID" dirty="0" err="1"/>
              <a:t>internasional</a:t>
            </a:r>
            <a:r>
              <a:rPr lang="en-ID" dirty="0"/>
              <a:t>.</a:t>
            </a:r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yang </a:t>
            </a:r>
            <a:r>
              <a:rPr lang="en-US" dirty="0" err="1"/>
              <a:t>disosialisasikan</a:t>
            </a:r>
            <a:r>
              <a:rPr lang="en-US" dirty="0"/>
              <a:t>, </a:t>
            </a:r>
            <a:r>
              <a:rPr lang="en-US" dirty="0" err="1"/>
              <a:t>mudah</a:t>
            </a:r>
            <a:r>
              <a:rPr lang="en-US" dirty="0"/>
              <a:t> </a:t>
            </a:r>
            <a:r>
              <a:rPr lang="en-US" dirty="0" err="1"/>
              <a:t>diakses</a:t>
            </a:r>
            <a:r>
              <a:rPr lang="en-US" dirty="0"/>
              <a:t>,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dipahami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endParaRPr lang="en-US" dirty="0"/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proses </a:t>
            </a:r>
            <a:r>
              <a:rPr lang="en-US" dirty="0" err="1"/>
              <a:t>PkM</a:t>
            </a:r>
            <a:r>
              <a:rPr lang="en-US" dirty="0"/>
              <a:t> yang </a:t>
            </a:r>
            <a:r>
              <a:rPr lang="en-US" dirty="0" err="1"/>
              <a:t>mencakup</a:t>
            </a:r>
            <a:r>
              <a:rPr lang="en-US" dirty="0"/>
              <a:t> 6 </a:t>
            </a:r>
            <a:r>
              <a:rPr lang="en-US" dirty="0" err="1"/>
              <a:t>aspek</a:t>
            </a:r>
            <a:r>
              <a:rPr lang="en-US" dirty="0"/>
              <a:t> 1) </a:t>
            </a:r>
            <a:r>
              <a:rPr lang="en-US" dirty="0" err="1"/>
              <a:t>tatacara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review, 2) </a:t>
            </a:r>
            <a:r>
              <a:rPr lang="en-US" dirty="0" err="1"/>
              <a:t>legalitas</a:t>
            </a:r>
            <a:r>
              <a:rPr lang="en-US" dirty="0"/>
              <a:t> </a:t>
            </a:r>
            <a:r>
              <a:rPr lang="en-US" dirty="0" err="1"/>
              <a:t>pengangkatan</a:t>
            </a:r>
            <a:r>
              <a:rPr lang="en-US" dirty="0"/>
              <a:t> reviewer, 3)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usul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, 4) </a:t>
            </a:r>
            <a:r>
              <a:rPr lang="en-US" dirty="0" err="1"/>
              <a:t>legalitas</a:t>
            </a:r>
            <a:r>
              <a:rPr lang="en-US" dirty="0"/>
              <a:t> </a:t>
            </a:r>
            <a:r>
              <a:rPr lang="en-US" dirty="0" err="1"/>
              <a:t>penugasan</a:t>
            </a:r>
            <a:r>
              <a:rPr lang="en-US" dirty="0"/>
              <a:t> </a:t>
            </a:r>
            <a:r>
              <a:rPr lang="en-US" dirty="0" err="1"/>
              <a:t>pelaksana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/</a:t>
            </a:r>
            <a:r>
              <a:rPr lang="en-US" dirty="0" err="1"/>
              <a:t>kerjasama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, 5) </a:t>
            </a:r>
            <a:r>
              <a:rPr lang="en-US" dirty="0" err="1"/>
              <a:t>berita</a:t>
            </a:r>
            <a:r>
              <a:rPr lang="en-US" dirty="0"/>
              <a:t> </a:t>
            </a:r>
            <a:r>
              <a:rPr lang="en-US" dirty="0" err="1"/>
              <a:t>acara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monitoring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evaluasi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6) </a:t>
            </a:r>
            <a:r>
              <a:rPr lang="en-US" dirty="0" err="1"/>
              <a:t>dokumentasi</a:t>
            </a:r>
            <a:r>
              <a:rPr lang="en-US" dirty="0"/>
              <a:t> output </a:t>
            </a:r>
            <a:r>
              <a:rPr lang="en-US" dirty="0" err="1"/>
              <a:t>PkM</a:t>
            </a:r>
            <a:r>
              <a:rPr lang="en-US" dirty="0"/>
              <a:t>.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review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proses </a:t>
            </a:r>
            <a:r>
              <a:rPr lang="en-US" dirty="0" err="1"/>
              <a:t>PkM</a:t>
            </a:r>
            <a:r>
              <a:rPr lang="en-US" dirty="0"/>
              <a:t> (</a:t>
            </a:r>
            <a:r>
              <a:rPr lang="en-US" dirty="0" err="1"/>
              <a:t>aspek</a:t>
            </a:r>
            <a:r>
              <a:rPr lang="en-US" dirty="0"/>
              <a:t> 1 </a:t>
            </a:r>
            <a:r>
              <a:rPr lang="en-US" dirty="0" err="1"/>
              <a:t>sampai</a:t>
            </a:r>
            <a:r>
              <a:rPr lang="en-US" dirty="0"/>
              <a:t> 6)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berkala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ditindaklanjuti</a:t>
            </a:r>
            <a:r>
              <a:rPr lang="en-US" dirty="0"/>
              <a:t>.</a:t>
            </a:r>
          </a:p>
          <a:p>
            <a:pPr marL="514350" indent="-514350">
              <a:buAutoNum type="alphaUcPeriod"/>
            </a:pP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pengelola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pimpinan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/</a:t>
            </a:r>
            <a:r>
              <a:rPr lang="en-US" dirty="0" err="1"/>
              <a:t>pemberi</a:t>
            </a:r>
            <a:r>
              <a:rPr lang="en-US" dirty="0"/>
              <a:t> </a:t>
            </a:r>
            <a:r>
              <a:rPr lang="en-US" dirty="0" err="1"/>
              <a:t>dana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yang </a:t>
            </a:r>
            <a:r>
              <a:rPr lang="en-US" dirty="0" err="1"/>
              <a:t>memenuhi</a:t>
            </a:r>
            <a:r>
              <a:rPr lang="en-US" dirty="0"/>
              <a:t> 5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nl-NL" dirty="0"/>
              <a:t>1) komprehensif, 2) rinci, 3) relevan, 4) mutakhir, dan 5) disampaikan tepat waktu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komprehensif</a:t>
            </a:r>
            <a:r>
              <a:rPr lang="en-US" dirty="0"/>
              <a:t>, </a:t>
            </a:r>
            <a:r>
              <a:rPr lang="en-US" dirty="0" err="1"/>
              <a:t>rinci</a:t>
            </a:r>
            <a:r>
              <a:rPr lang="en-US" dirty="0"/>
              <a:t>, </a:t>
            </a:r>
            <a:r>
              <a:rPr lang="en-US" dirty="0" err="1"/>
              <a:t>relevan</a:t>
            </a:r>
            <a:r>
              <a:rPr lang="en-US" dirty="0"/>
              <a:t>, </a:t>
            </a:r>
            <a:r>
              <a:rPr lang="en-US" dirty="0" err="1"/>
              <a:t>mutakhir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disampaikan</a:t>
            </a:r>
            <a:r>
              <a:rPr lang="en-US" dirty="0"/>
              <a:t> </a:t>
            </a:r>
            <a:r>
              <a:rPr lang="en-US" dirty="0" err="1"/>
              <a:t>tepat</a:t>
            </a:r>
            <a:r>
              <a:rPr lang="en-US" dirty="0"/>
              <a:t> </a:t>
            </a:r>
            <a:r>
              <a:rPr lang="en-US" dirty="0" err="1"/>
              <a:t>waktu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49879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ID" dirty="0"/>
              <a:t>45. C.8.4.a) </a:t>
            </a:r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Pelaksana</a:t>
            </a:r>
            <a:r>
              <a:rPr lang="en-ID" dirty="0"/>
              <a:t> </a:t>
            </a:r>
            <a:r>
              <a:rPr lang="en-ID" dirty="0" err="1"/>
              <a:t>PkM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err="1"/>
              <a:t>Perguruan</a:t>
            </a:r>
            <a:r>
              <a:rPr lang="en-US" sz="4000" dirty="0"/>
              <a:t> </a:t>
            </a:r>
            <a:r>
              <a:rPr lang="en-US" sz="4000" dirty="0" err="1"/>
              <a:t>tinggi</a:t>
            </a:r>
            <a:r>
              <a:rPr lang="en-US" sz="4000" dirty="0"/>
              <a:t> </a:t>
            </a:r>
            <a:r>
              <a:rPr lang="en-US" sz="4000" dirty="0" err="1"/>
              <a:t>memiliki</a:t>
            </a:r>
            <a:r>
              <a:rPr lang="en-US" sz="4000" dirty="0"/>
              <a:t> </a:t>
            </a:r>
            <a:r>
              <a:rPr lang="en-US" sz="4000" dirty="0" err="1"/>
              <a:t>kelompok</a:t>
            </a:r>
            <a:r>
              <a:rPr lang="en-US" sz="4000" dirty="0"/>
              <a:t> </a:t>
            </a:r>
            <a:r>
              <a:rPr lang="en-US" sz="4000" dirty="0" err="1"/>
              <a:t>pelaksana</a:t>
            </a:r>
            <a:r>
              <a:rPr lang="en-US" sz="4000" dirty="0"/>
              <a:t> </a:t>
            </a:r>
            <a:r>
              <a:rPr lang="en-US" sz="4000" dirty="0" err="1"/>
              <a:t>PkM</a:t>
            </a:r>
            <a:r>
              <a:rPr lang="en-US" sz="4000" dirty="0"/>
              <a:t> yang </a:t>
            </a:r>
            <a:r>
              <a:rPr lang="en-US" sz="4000" dirty="0" err="1"/>
              <a:t>fungsional</a:t>
            </a:r>
            <a:r>
              <a:rPr lang="en-US" sz="4000" dirty="0"/>
              <a:t> yang </a:t>
            </a:r>
            <a:r>
              <a:rPr lang="en-US" sz="4000" dirty="0" err="1"/>
              <a:t>ditunjukkan</a:t>
            </a:r>
            <a:r>
              <a:rPr lang="en-US" sz="4000" dirty="0"/>
              <a:t> </a:t>
            </a:r>
            <a:r>
              <a:rPr lang="en-US" sz="4000" dirty="0" err="1"/>
              <a:t>dengan</a:t>
            </a:r>
            <a:r>
              <a:rPr lang="en-US" sz="4000" dirty="0"/>
              <a:t>: 1) </a:t>
            </a:r>
            <a:r>
              <a:rPr lang="en-US" sz="4000" dirty="0" err="1"/>
              <a:t>adanya</a:t>
            </a:r>
            <a:r>
              <a:rPr lang="en-US" sz="4000" dirty="0"/>
              <a:t> </a:t>
            </a:r>
            <a:r>
              <a:rPr lang="en-US" sz="4000" dirty="0" err="1"/>
              <a:t>bukti</a:t>
            </a:r>
            <a:r>
              <a:rPr lang="en-US" sz="4000" dirty="0"/>
              <a:t> legal formal </a:t>
            </a:r>
            <a:r>
              <a:rPr lang="en-US" sz="4000" dirty="0" err="1"/>
              <a:t>keberadaan</a:t>
            </a:r>
            <a:r>
              <a:rPr lang="en-US" sz="4000" dirty="0"/>
              <a:t> </a:t>
            </a:r>
            <a:r>
              <a:rPr lang="en-US" sz="4000" dirty="0" err="1"/>
              <a:t>kelompok</a:t>
            </a:r>
            <a:r>
              <a:rPr lang="en-US" sz="4000" dirty="0"/>
              <a:t> </a:t>
            </a:r>
            <a:r>
              <a:rPr lang="en-US" sz="4000" dirty="0" err="1"/>
              <a:t>pelaksana</a:t>
            </a:r>
            <a:r>
              <a:rPr lang="en-US" sz="4000" dirty="0"/>
              <a:t> </a:t>
            </a:r>
            <a:r>
              <a:rPr lang="en-US" sz="4000" dirty="0" err="1"/>
              <a:t>PkM</a:t>
            </a:r>
            <a:r>
              <a:rPr lang="en-US" sz="4000" dirty="0"/>
              <a:t>, 2) </a:t>
            </a:r>
            <a:r>
              <a:rPr lang="en-US" sz="4000" dirty="0" err="1"/>
              <a:t>dihasilkannya</a:t>
            </a:r>
            <a:r>
              <a:rPr lang="en-US" sz="4000" dirty="0"/>
              <a:t> </a:t>
            </a:r>
            <a:r>
              <a:rPr lang="en-US" sz="4000" dirty="0" err="1"/>
              <a:t>produk</a:t>
            </a:r>
            <a:r>
              <a:rPr lang="en-US" sz="4000" dirty="0"/>
              <a:t> </a:t>
            </a:r>
            <a:r>
              <a:rPr lang="en-US" sz="4000" dirty="0" err="1"/>
              <a:t>PkM</a:t>
            </a:r>
            <a:r>
              <a:rPr lang="en-US" sz="4000" dirty="0"/>
              <a:t> yang </a:t>
            </a:r>
            <a:r>
              <a:rPr lang="en-US" sz="4000" dirty="0" err="1"/>
              <a:t>bermanfaat</a:t>
            </a:r>
            <a:r>
              <a:rPr lang="en-US" sz="4000" dirty="0"/>
              <a:t> </a:t>
            </a:r>
            <a:r>
              <a:rPr lang="en-US" sz="4000" dirty="0" err="1"/>
              <a:t>untuk</a:t>
            </a:r>
            <a:r>
              <a:rPr lang="en-US" sz="4000" dirty="0"/>
              <a:t> </a:t>
            </a:r>
            <a:r>
              <a:rPr lang="en-US" sz="4000" dirty="0" err="1"/>
              <a:t>menyelesaikan</a:t>
            </a:r>
            <a:r>
              <a:rPr lang="en-US" sz="4000" dirty="0"/>
              <a:t> </a:t>
            </a:r>
            <a:r>
              <a:rPr lang="en-US" sz="4000" dirty="0" err="1"/>
              <a:t>permasalahan</a:t>
            </a:r>
            <a:r>
              <a:rPr lang="en-US" sz="4000" dirty="0"/>
              <a:t> di </a:t>
            </a:r>
            <a:r>
              <a:rPr lang="en-US" sz="4000" dirty="0" err="1"/>
              <a:t>masyarakat</a:t>
            </a:r>
            <a:r>
              <a:rPr lang="en-US" sz="4000" dirty="0"/>
              <a:t>, </a:t>
            </a:r>
            <a:r>
              <a:rPr lang="en-US" sz="4000" dirty="0" err="1"/>
              <a:t>dan</a:t>
            </a:r>
            <a:r>
              <a:rPr lang="en-US" sz="4000" dirty="0"/>
              <a:t> 3) </a:t>
            </a:r>
            <a:r>
              <a:rPr lang="en-US" sz="4000" dirty="0" err="1"/>
              <a:t>dihasilkannya</a:t>
            </a:r>
            <a:r>
              <a:rPr lang="en-US" sz="4000" dirty="0"/>
              <a:t> </a:t>
            </a:r>
            <a:r>
              <a:rPr lang="en-US" sz="4000" dirty="0" err="1"/>
              <a:t>produk</a:t>
            </a:r>
            <a:r>
              <a:rPr lang="en-US" sz="4000" dirty="0"/>
              <a:t> </a:t>
            </a:r>
            <a:r>
              <a:rPr lang="en-US" sz="4000" dirty="0" err="1"/>
              <a:t>PkM</a:t>
            </a:r>
            <a:r>
              <a:rPr lang="en-US" sz="4000" dirty="0"/>
              <a:t> yang </a:t>
            </a:r>
            <a:r>
              <a:rPr lang="en-US" sz="4000" dirty="0" err="1"/>
              <a:t>berdaya</a:t>
            </a:r>
            <a:r>
              <a:rPr lang="en-US" sz="4000" dirty="0"/>
              <a:t> </a:t>
            </a:r>
            <a:r>
              <a:rPr lang="en-US" sz="4000" dirty="0" err="1"/>
              <a:t>saing</a:t>
            </a:r>
            <a:r>
              <a:rPr lang="en-US" sz="4000" dirty="0"/>
              <a:t> </a:t>
            </a:r>
            <a:r>
              <a:rPr lang="en-US" sz="4000" dirty="0" err="1"/>
              <a:t>nasional</a:t>
            </a:r>
            <a:r>
              <a:rPr lang="en-US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053389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1C9CE-A3A8-43EF-B5EE-6C65901C0D5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  <a:ln w="57150">
            <a:solidFill>
              <a:srgbClr val="00B0F0"/>
            </a:solidFill>
          </a:ln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C.9 </a:t>
            </a:r>
            <a:r>
              <a:rPr lang="en-US" b="1" dirty="0" err="1">
                <a:solidFill>
                  <a:srgbClr val="C00000"/>
                </a:solidFill>
              </a:rPr>
              <a:t>Luaran</a:t>
            </a:r>
            <a:r>
              <a:rPr lang="en-US" b="1" dirty="0">
                <a:solidFill>
                  <a:srgbClr val="C00000"/>
                </a:solidFill>
              </a:rPr>
              <a:t> dan </a:t>
            </a:r>
            <a:r>
              <a:rPr lang="en-US" b="1" dirty="0" err="1">
                <a:solidFill>
                  <a:srgbClr val="C00000"/>
                </a:solidFill>
              </a:rPr>
              <a:t>Capaian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Tridharma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58122-570B-44BD-B955-6E8A3F026C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825625"/>
            <a:ext cx="11391900" cy="4351338"/>
          </a:xfrm>
        </p:spPr>
        <p:txBody>
          <a:bodyPr>
            <a:normAutofit lnSpcReduction="10000"/>
          </a:bodyPr>
          <a:lstStyle/>
          <a:p>
            <a:pPr marL="342900" indent="-342900">
              <a:buNone/>
            </a:pPr>
            <a:r>
              <a:rPr lang="en-US" dirty="0"/>
              <a:t>1.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Utama</a:t>
            </a:r>
          </a:p>
          <a:p>
            <a:pPr marL="342900" indent="-342900">
              <a:buNone/>
            </a:pPr>
            <a:r>
              <a:rPr lang="en-US" dirty="0"/>
              <a:t>a) Pendidikan </a:t>
            </a:r>
          </a:p>
          <a:p>
            <a:pPr marL="342900" indent="-342900">
              <a:buNone/>
            </a:pPr>
            <a:r>
              <a:rPr lang="en-US" dirty="0"/>
              <a:t>b) </a:t>
            </a:r>
            <a:r>
              <a:rPr lang="en-US" dirty="0" err="1"/>
              <a:t>Penelitian</a:t>
            </a:r>
            <a:r>
              <a:rPr lang="en-US" dirty="0"/>
              <a:t> dan </a:t>
            </a:r>
            <a:r>
              <a:rPr lang="en-US" dirty="0" err="1"/>
              <a:t>Pengabdian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Masyarakat</a:t>
            </a:r>
          </a:p>
          <a:p>
            <a:pPr marL="342900" indent="-342900">
              <a:buNone/>
            </a:pPr>
            <a:r>
              <a:rPr lang="en-US" dirty="0"/>
              <a:t>2.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Tambahan</a:t>
            </a:r>
            <a:endParaRPr lang="en-US" dirty="0"/>
          </a:p>
          <a:p>
            <a:pPr marL="342900" indent="-342900">
              <a:buNone/>
            </a:pPr>
            <a:r>
              <a:rPr lang="en-US" dirty="0"/>
              <a:t>3. </a:t>
            </a: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Kinerja</a:t>
            </a:r>
            <a:endParaRPr lang="en-US" dirty="0"/>
          </a:p>
          <a:p>
            <a:pPr marL="342900" indent="-342900">
              <a:buNone/>
            </a:pPr>
            <a:r>
              <a:rPr lang="en-US" dirty="0"/>
              <a:t>4.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Luaran</a:t>
            </a:r>
            <a:endParaRPr lang="en-US" dirty="0"/>
          </a:p>
          <a:p>
            <a:pPr marL="342900" indent="-342900">
              <a:buNone/>
            </a:pPr>
            <a:r>
              <a:rPr lang="en-US" dirty="0"/>
              <a:t>5.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</a:p>
          <a:p>
            <a:pPr marL="342900" indent="-342900">
              <a:buNone/>
            </a:pPr>
            <a:r>
              <a:rPr lang="es-ES" dirty="0"/>
              <a:t>6. </a:t>
            </a:r>
            <a:r>
              <a:rPr lang="es-ES" dirty="0" err="1"/>
              <a:t>Kesimpulan</a:t>
            </a:r>
            <a:r>
              <a:rPr lang="es-ES" dirty="0"/>
              <a:t> </a:t>
            </a:r>
            <a:r>
              <a:rPr lang="es-ES" dirty="0" err="1"/>
              <a:t>Hasil</a:t>
            </a:r>
            <a:r>
              <a:rPr lang="es-ES" dirty="0"/>
              <a:t> </a:t>
            </a:r>
            <a:r>
              <a:rPr lang="es-ES" dirty="0" err="1"/>
              <a:t>Evaluasi</a:t>
            </a:r>
            <a:r>
              <a:rPr lang="es-ES" dirty="0"/>
              <a:t> </a:t>
            </a:r>
            <a:r>
              <a:rPr lang="es-ES" dirty="0" err="1"/>
              <a:t>Ketercapaian</a:t>
            </a:r>
            <a:r>
              <a:rPr lang="es-ES" dirty="0"/>
              <a:t> </a:t>
            </a:r>
            <a:r>
              <a:rPr lang="es-ES" dirty="0" err="1"/>
              <a:t>Standar</a:t>
            </a:r>
            <a:r>
              <a:rPr lang="es-ES" dirty="0"/>
              <a:t> </a:t>
            </a:r>
            <a:r>
              <a:rPr lang="es-ES" dirty="0" err="1"/>
              <a:t>Luaran</a:t>
            </a:r>
            <a:r>
              <a:rPr lang="es-ES" dirty="0"/>
              <a:t> dan </a:t>
            </a:r>
            <a:r>
              <a:rPr lang="es-ES" dirty="0" err="1"/>
              <a:t>Capaian</a:t>
            </a:r>
            <a:r>
              <a:rPr lang="es-ES" dirty="0"/>
              <a:t> </a:t>
            </a:r>
            <a:r>
              <a:rPr lang="es-ES" dirty="0" err="1"/>
              <a:t>Tridharma</a:t>
            </a:r>
            <a:r>
              <a:rPr lang="es-ES" dirty="0"/>
              <a:t> </a:t>
            </a:r>
            <a:r>
              <a:rPr lang="es-ES" dirty="0" err="1"/>
              <a:t>serta</a:t>
            </a:r>
            <a:r>
              <a:rPr lang="es-ES" dirty="0"/>
              <a:t> </a:t>
            </a:r>
            <a:r>
              <a:rPr lang="es-ES" dirty="0" err="1"/>
              <a:t>Tindak</a:t>
            </a:r>
            <a:r>
              <a:rPr lang="es-ES" dirty="0"/>
              <a:t> </a:t>
            </a:r>
            <a:r>
              <a:rPr lang="es-ES" dirty="0" err="1"/>
              <a:t>Lanjut</a:t>
            </a:r>
            <a:r>
              <a:rPr lang="es-E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433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8135</Words>
  <Application>Microsoft Office PowerPoint</Application>
  <PresentationFormat>Widescreen</PresentationFormat>
  <Paragraphs>664</Paragraphs>
  <Slides>125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125</vt:i4>
      </vt:variant>
    </vt:vector>
  </HeadingPairs>
  <TitlesOfParts>
    <vt:vector size="130" baseType="lpstr">
      <vt:lpstr>Arial</vt:lpstr>
      <vt:lpstr>Calibri</vt:lpstr>
      <vt:lpstr>Calibri Light</vt:lpstr>
      <vt:lpstr>Cambria Math</vt:lpstr>
      <vt:lpstr>Office Theme</vt:lpstr>
      <vt:lpstr>PowerPoint Presentation</vt:lpstr>
      <vt:lpstr>RAMBU-RAMBU DALAM MENJAWAB INSTRUMEN</vt:lpstr>
      <vt:lpstr>PowerPoint Presentation</vt:lpstr>
      <vt:lpstr>BEBERAPA ISYARAT YANG PERLU DICERMATI</vt:lpstr>
      <vt:lpstr>PowerPoint Presentation</vt:lpstr>
      <vt:lpstr>PowerPoint Presentation</vt:lpstr>
      <vt:lpstr>PowerPoint Presentation</vt:lpstr>
      <vt:lpstr>PENDAHULUAN</vt:lpstr>
      <vt:lpstr>LAPORAN EVALUASI DIRI </vt:lpstr>
      <vt:lpstr>1. A. KONDISI EKSTERNAL</vt:lpstr>
      <vt:lpstr>B. Profil Institusi </vt:lpstr>
      <vt:lpstr>PowerPoint Presentation</vt:lpstr>
      <vt:lpstr>PowerPoint Presentation</vt:lpstr>
      <vt:lpstr>PowerPoint Presentation</vt:lpstr>
      <vt:lpstr>2. B  PROFIL INSTITUSI</vt:lpstr>
      <vt:lpstr>C.1 Visi, Misi, Tujuan, dan Strategi </vt:lpstr>
      <vt:lpstr>PowerPoint Presentation</vt:lpstr>
      <vt:lpstr>PowerPoint Presentation</vt:lpstr>
      <vt:lpstr>PowerPoint Presentation</vt:lpstr>
      <vt:lpstr>3. C  Kriteria C.1 Visi, Misi, Tujuan dan Sasaran C.1.4 Indikator Kinerja Utama</vt:lpstr>
      <vt:lpstr>C.2 Tata Pamong, Tata Kelola, dan Kerjasama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4. C.2 Tata Pamong, Tata Kelola dan Kerjasama C.2.4 Indikator Kinerja Utama C.2.4.a) Sistem Tata Pamong</vt:lpstr>
      <vt:lpstr>5. C.2.4.b) Kepemimpinan</vt:lpstr>
      <vt:lpstr>6. C.2.4.c) Pengelolaan</vt:lpstr>
      <vt:lpstr> 7. C.2.4.d) Sistem Penjaminan Mutu </vt:lpstr>
      <vt:lpstr>8. Tabel 1.a LKPT Sertifikasi/Akreditasi Eksternal </vt:lpstr>
      <vt:lpstr>9. Tabel 1.a LKPT Audit Eksternal Keuangan</vt:lpstr>
      <vt:lpstr>10. Tabel 1.b LKPT Akreditasi Program Studi</vt:lpstr>
      <vt:lpstr>11. C.2.4.d) Kerjasama</vt:lpstr>
      <vt:lpstr>12. Kerjasama perguruan tinggi di bidang pendidikan, penelitian dan PkM dalam 3 tahun terakhir.</vt:lpstr>
      <vt:lpstr>13. C.2.5 Indikator Kinerja Tambahan</vt:lpstr>
      <vt:lpstr>14. C.2.6 Evaluasi Capaian Kinerja</vt:lpstr>
      <vt:lpstr>15. C.2.7 Penjaminan Mutu</vt:lpstr>
      <vt:lpstr>16. C.2.8 Kepuasan pemangku kepentingan.</vt:lpstr>
      <vt:lpstr>C.3 Mahasiswa</vt:lpstr>
      <vt:lpstr>PowerPoint Presentation</vt:lpstr>
      <vt:lpstr>PowerPoint Presentation</vt:lpstr>
      <vt:lpstr>PowerPoint Presentation</vt:lpstr>
      <vt:lpstr>PowerPoint Presentation</vt:lpstr>
      <vt:lpstr>17. C.3 Mahasiswa C.3.4 Indikator Kinerja Utama C.3.4.a) Kualitas Input Mahasiswa Tabel 2.a LKPT Seleksi Mahasiswa</vt:lpstr>
      <vt:lpstr>18.  Persentase jumlah mahasiswa yang mendaftar ulang terhadap jumlah pendaftar yang lulus seleksi pada program utama</vt:lpstr>
      <vt:lpstr>19. Tabel 2.b LKPT Mahasiswa Asing</vt:lpstr>
      <vt:lpstr>20. C.3.4.b) Layanan Kemahasiswaan</vt:lpstr>
      <vt:lpstr>C.4 Sumber Daya Manusia</vt:lpstr>
      <vt:lpstr>PowerPoint Presentation</vt:lpstr>
      <vt:lpstr>PowerPoint Presentation</vt:lpstr>
      <vt:lpstr>PowerPoint Presentation</vt:lpstr>
      <vt:lpstr>PowerPoint Presentation</vt:lpstr>
      <vt:lpstr>21.  C.4 Sumber Daya Manusia C.4.4 Indikator Kinerja Utama C.4.4.a) Profil Dosen Tabel 3.a.1) LKPT Kecukupan Dosen Perguruan Tinggi</vt:lpstr>
      <vt:lpstr>22. Tabel 3.a.2) LKPT Jabatan Fungsional Dosen</vt:lpstr>
      <vt:lpstr>23. Tabel 3.a.3) LKPT Sertifikasi Dosen</vt:lpstr>
      <vt:lpstr>24. Tabel 3.a.4) LKPT Dosen Tidak Tetap</vt:lpstr>
      <vt:lpstr>25. Tabel 3.b LKPT Beban Kerja Dosen</vt:lpstr>
      <vt:lpstr>26. C.4.4.b) Kinerja Dosen Tabel 3.c.1) LKPT Produktivitas Penelitian Dosen</vt:lpstr>
      <vt:lpstr>27. Tabel 3.c.2) LKPT Produktivitas PkM Dosen</vt:lpstr>
      <vt:lpstr>28. Tabel 3.d LKPT Rekognisi Dosen</vt:lpstr>
      <vt:lpstr>29. C.4.4.c) Tenaga Kependidikan</vt:lpstr>
      <vt:lpstr>C.5 Keuangan, Sarana, dan Prasarana</vt:lpstr>
      <vt:lpstr>PowerPoint Presentation</vt:lpstr>
      <vt:lpstr>PowerPoint Presentation</vt:lpstr>
      <vt:lpstr>PowerPoint Presentation</vt:lpstr>
      <vt:lpstr>PowerPoint Presentation</vt:lpstr>
      <vt:lpstr>30. C.5 Keuangan, Sarana dan Prasarana C.5.4 Indikator Kinerja Utama C.5.4.a) Keuangan Tabel 4.a LKPT Perolehan Dana</vt:lpstr>
      <vt:lpstr>31. Persentase perolehan dana perguruan tinggi yang bersumber selain dari mahasiswa dan kementerian/lembaga terhadap total perolehan dana perguruan tinggi.</vt:lpstr>
      <vt:lpstr>32 - 36. Tabel 4.b LKPT Penggunaan Dana</vt:lpstr>
      <vt:lpstr>37. C.5.4.b) Sarana dan Prasarana </vt:lpstr>
      <vt:lpstr>C.6 Pendidikan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38.  C.6 Pendidikan C.6.4 Indikator Kinerja Utama C.6.4.a) Kurikulum</vt:lpstr>
      <vt:lpstr> 39. C.6.4.b) Pembelajaran </vt:lpstr>
      <vt:lpstr>40. C.6.4.c) Integrasi Penelitian dan PkM dalam Pembelajaran</vt:lpstr>
      <vt:lpstr>41. C.6.4.d) Suasana Akademik</vt:lpstr>
      <vt:lpstr>C.7 Penelitian </vt:lpstr>
      <vt:lpstr>PowerPoint Presentation</vt:lpstr>
      <vt:lpstr>PowerPoint Presentation</vt:lpstr>
      <vt:lpstr>PowerPoint Presentation</vt:lpstr>
      <vt:lpstr>PowerPoint Presentation</vt:lpstr>
      <vt:lpstr>42. C.7 Penelitian C.7.4 Indikator Kinerja Utama C.7.4.a) Penelitian</vt:lpstr>
      <vt:lpstr>43. C.7.4.b) Kelompok Riset</vt:lpstr>
      <vt:lpstr>C.8 Pengabdian kepada Masyarakat</vt:lpstr>
      <vt:lpstr>PowerPoint Presentation</vt:lpstr>
      <vt:lpstr>PowerPoint Presentation</vt:lpstr>
      <vt:lpstr>PowerPoint Presentation</vt:lpstr>
      <vt:lpstr>44. C.8 Pengabdian kepada masyarakat C.8.4 Indikator Kinerja Utama C.8.4.a) Pelaksanaan PkM</vt:lpstr>
      <vt:lpstr>45. C.8.4.a) Kelompok Pelaksana PkM</vt:lpstr>
      <vt:lpstr>C.9 Luaran dan Capaian Tridharma</vt:lpstr>
      <vt:lpstr>PowerPoint Presentation</vt:lpstr>
      <vt:lpstr>PowerPoint Presentation</vt:lpstr>
      <vt:lpstr>PowerPoint Presentation</vt:lpstr>
      <vt:lpstr>PowerPoint Presentation</vt:lpstr>
      <vt:lpstr>46. C.9 Luaran dan Capaian Tridharma C.9.4 Indikator Kinerja Utama C.9.4.a) Pendidikan Tabel 5.a LKPT Capaian Pembelajaran</vt:lpstr>
      <vt:lpstr>47. Tabel 5.b.1) LKPT Prestasi Akademik Mahasiswa </vt:lpstr>
      <vt:lpstr>48.  Tabel 5.b.2) LKPT Prestasi Non-akademik Mahasiswa</vt:lpstr>
      <vt:lpstr>49. Tabel 5.c.1) LKPT Lama Studi Mahasiswa</vt:lpstr>
      <vt:lpstr>50. Tabel 5.c.2) LKPT</vt:lpstr>
      <vt:lpstr>51. Persentase keberhasilan studi untuk setiap program. </vt:lpstr>
      <vt:lpstr>52. Tabel 5.d.1) LKPT Waktu Tunggu Lulusan</vt:lpstr>
      <vt:lpstr>53. Tabel 5.d.2) LKPT Kesesuaian Bidang Kerja Lulusan</vt:lpstr>
      <vt:lpstr>54.  Tabel 5.e.1) LKPT Kepuasan Pengguna Lulusan</vt:lpstr>
      <vt:lpstr>55. Tabel 5.e.2) LKPT Tempat Kerja Lulusan</vt:lpstr>
      <vt:lpstr>56. C.9.4.b) Penelitian Tabel 5.f LKPT Publikasi Ilmiah</vt:lpstr>
      <vt:lpstr>57. Jumlah publikasi di seminar/ tulisan di media massa dalam 3 tahun terakhir</vt:lpstr>
      <vt:lpstr>58. Tabel 5.g LKPT Sitasi Karya Ilmiah</vt:lpstr>
      <vt:lpstr>59. Tabel 5.h LKPT Luaran Lainnya</vt:lpstr>
      <vt:lpstr>D. ANALISIS DAN PENETAPAN PROGRAM PENGEMBANGAN INSTITUSI</vt:lpstr>
      <vt:lpstr>PowerPoint Presentation</vt:lpstr>
      <vt:lpstr>60. D  Analisis dan Penetapan Program Pengembangan D.1 Analisis dan Capaian Kinerja</vt:lpstr>
      <vt:lpstr>61. D.2 Analisis SWOT atau Analisis Lain yang Relevan </vt:lpstr>
      <vt:lpstr>62. D. 3 Program Pengembangan</vt:lpstr>
      <vt:lpstr>63. D.4 Program Keberlanjutan</vt:lpstr>
      <vt:lpstr>PENUTUP 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LED INSTITUSI</dc:title>
  <dc:creator>suwito</dc:creator>
  <cp:lastModifiedBy>suwito</cp:lastModifiedBy>
  <cp:revision>121</cp:revision>
  <dcterms:created xsi:type="dcterms:W3CDTF">2019-06-20T13:09:52Z</dcterms:created>
  <dcterms:modified xsi:type="dcterms:W3CDTF">2019-08-16T14:08:47Z</dcterms:modified>
</cp:coreProperties>
</file>